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0" r:id="rId3"/>
    <p:sldId id="259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BC81-1BC8-4557-9B98-B67A6847D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06FAC-FE1E-4737-8C35-E661D9A2E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72E94-505F-4EBF-9004-0C4F9E28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512E-88D0-49CD-B4D0-8E72B5C3DB86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13D03-7DA6-4801-8353-B7D686E0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67101-8AC3-48AA-9B59-4D19E1AA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9470-AA49-46DA-984B-A8CCD085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92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443FD-2C76-4771-A184-126E7F66C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BE8B5-7A99-4F88-8997-3AC5CD0AA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252C4-9894-44FA-A005-8386F6B6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512E-88D0-49CD-B4D0-8E72B5C3DB86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055CD-8EB1-49CC-8F42-BA4CE0E3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844E3-87A6-44E7-A916-AA1A0506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9470-AA49-46DA-984B-A8CCD085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3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5BD84D-27C9-408B-8EB4-61BF36521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FF525-3AAA-410F-B29D-2A4FF3F4E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FB74B-E771-4046-B671-1D905D411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512E-88D0-49CD-B4D0-8E72B5C3DB86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88D43-C609-49C5-A2F7-ECA46CAE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1AC24-DE2C-4674-B6F9-8D3ED061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9470-AA49-46DA-984B-A8CCD085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33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05F77-0BDC-430B-9023-3857FDF0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EAF6A-47FA-4264-B296-777341D82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2C146-506E-4808-A30E-06AE0FA4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512E-88D0-49CD-B4D0-8E72B5C3DB86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52F39-CB9C-4650-8014-1D3775D0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81824-5B7F-486B-81FD-EAD63C4C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9470-AA49-46DA-984B-A8CCD085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9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86B5-E6EB-4E8A-AF73-34DCDB5B9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8F039-8669-4C5C-9C9C-5CC674DFF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11C5E-4E4B-4EC5-BDA6-9791FD2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512E-88D0-49CD-B4D0-8E72B5C3DB86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2261E-D711-4614-9CEA-139A0B67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EA75C-6768-4EDD-8C1E-36B11F82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9470-AA49-46DA-984B-A8CCD085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998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6A9EF-B262-430B-B419-0E750CC4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DD368-D72C-4EDE-9F1A-24181E612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109E0-3229-48F8-A306-0A3681DA2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70159-4AC9-41D3-AF2C-B62E5DBE1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512E-88D0-49CD-B4D0-8E72B5C3DB86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47225-DA64-4ED4-9D1B-967FACD6F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1249F-69DE-4B56-A677-38431905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9470-AA49-46DA-984B-A8CCD085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4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0334-4D26-4CA6-B7D0-40028FE4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4FE76-6549-4199-A761-6CE9740CC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EDFB7-A8F6-4B0C-9ABF-141927A6F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96888-A0B8-4484-BD9E-C7C8713E4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715EF-53AA-48EC-8502-5EA9AB98C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0BF056-3ADB-4E27-B3BD-C4EA8F7B2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512E-88D0-49CD-B4D0-8E72B5C3DB86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370FB-4BD6-459D-A5AE-4D4F2CE3D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86A58-021D-4064-93C1-7D82BB73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9470-AA49-46DA-984B-A8CCD085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3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6E0C-F9D9-410C-8CA5-EE78C248F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41EB3-9D5C-4A2A-AE91-EA47226B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512E-88D0-49CD-B4D0-8E72B5C3DB86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FCEF3-6928-40DF-9D5C-157B584C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7F7027-3F50-4CD6-9434-49FB386B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9470-AA49-46DA-984B-A8CCD085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2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DB1D69-29A1-4443-B8FD-7A96FF0A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512E-88D0-49CD-B4D0-8E72B5C3DB86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F5E7D-964B-4413-8B1F-06001EA7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69E87-A17F-4B7E-A974-DAE87350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9470-AA49-46DA-984B-A8CCD085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8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E690A-109D-44AF-BCA2-C799A2CE1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CB612-5300-4458-9B2E-47CE96BA4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F1CBD-E5D9-4D2E-9BE0-35D8D4BBB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C9353-7BB5-4EEB-8D4B-DB8D3AC36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512E-88D0-49CD-B4D0-8E72B5C3DB86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2EFC2-2B70-43B6-95AA-449B3B74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348EA-0C84-4D21-8244-2F7AC83B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9470-AA49-46DA-984B-A8CCD085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0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E1D8-7D09-4190-BF8F-A4556C976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337D57-FE8D-49EC-A74F-D7C7A8256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3C1DE-117D-45A3-ADC6-A7CF26936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D29F4-E16D-4EFB-91A0-6C06760C9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512E-88D0-49CD-B4D0-8E72B5C3DB86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D5FA2-ADE9-49C8-ACD4-DC2FA8A7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0136B-A5D3-477B-9AAC-1F1D8F81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29470-AA49-46DA-984B-A8CCD085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5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DD1D8-9E6F-413C-B5B4-8C8F8B803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4CB37-923B-454A-BDFA-28A2B61CE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7DC05-8A43-42C7-98A7-A7CFCA3AD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7512E-88D0-49CD-B4D0-8E72B5C3DB86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B0348-7D63-408B-885B-7E4B32138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7C9C-D313-437B-9B56-46CC66771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29470-AA49-46DA-984B-A8CCD0850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9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DDB8BD-E4C9-4F25-9B49-F4DC668E5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462"/>
            <a:ext cx="12192000" cy="69854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BC4E4A-7C33-4453-9749-A20D78476688}"/>
              </a:ext>
            </a:extLst>
          </p:cNvPr>
          <p:cNvSpPr txBox="1"/>
          <p:nvPr/>
        </p:nvSpPr>
        <p:spPr>
          <a:xfrm>
            <a:off x="160712" y="349133"/>
            <a:ext cx="37019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Arial Black" panose="020B0A04020102020204" pitchFamily="34" charset="0"/>
              </a:rPr>
              <a:t>TEAM 5</a:t>
            </a:r>
          </a:p>
          <a:p>
            <a:endParaRPr lang="en-US" sz="2400" b="1" dirty="0">
              <a:latin typeface="Arial Black" panose="020B0A04020102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Ahana Roy</a:t>
            </a:r>
          </a:p>
          <a:p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Dhruv Rakesh Shah</a:t>
            </a:r>
          </a:p>
          <a:p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Gayathri Anantharaman</a:t>
            </a:r>
          </a:p>
          <a:p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Mukil Raj Kannan </a:t>
            </a:r>
          </a:p>
          <a:p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Pooja </a:t>
            </a:r>
            <a:r>
              <a:rPr lang="en-US" sz="2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Bhamare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23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62ACA9C-5EFF-4D53-BA31-5FC937B96CCE}"/>
              </a:ext>
            </a:extLst>
          </p:cNvPr>
          <p:cNvSpPr txBox="1">
            <a:spLocks/>
          </p:cNvSpPr>
          <p:nvPr/>
        </p:nvSpPr>
        <p:spPr bwMode="auto">
          <a:xfrm>
            <a:off x="6503342" y="970131"/>
            <a:ext cx="4562856" cy="664706"/>
          </a:xfrm>
          <a:prstGeom prst="rect">
            <a:avLst/>
          </a:prstGeom>
          <a:solidFill>
            <a:srgbClr val="009BCC"/>
          </a:solidFill>
          <a:ln w="9525">
            <a:solidFill>
              <a:srgbClr val="004182"/>
            </a:solidFill>
            <a:miter lim="800000"/>
            <a:headEnd/>
            <a:tailEnd/>
          </a:ln>
          <a:effectLst>
            <a:outerShdw dist="50800" dir="2700000" algn="ctr" rotWithShape="0">
              <a:srgbClr val="004182"/>
            </a:outerShdw>
          </a:effectLst>
        </p:spPr>
        <p:txBody>
          <a:bodyPr vert="horz" wrap="square" lIns="91148" tIns="45574" rIns="91148" bIns="45574" numCol="1" anchor="ctr" anchorCtr="0" compatLnSpc="1">
            <a:prstTxWarp prst="textNoShape">
              <a:avLst/>
            </a:prstTxWarp>
          </a:bodyPr>
          <a:lstStyle/>
          <a:p>
            <a:pPr marL="341794" marR="0" lvl="0" indent="-341794" algn="ctr" defTabSz="911225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>
                <a:tab pos="6442075" algn="r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OBJECTIVE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98622FD1-6047-492B-A83A-F7752E41A02B}"/>
              </a:ext>
            </a:extLst>
          </p:cNvPr>
          <p:cNvSpPr txBox="1">
            <a:spLocks/>
          </p:cNvSpPr>
          <p:nvPr/>
        </p:nvSpPr>
        <p:spPr bwMode="auto">
          <a:xfrm>
            <a:off x="6503342" y="1634837"/>
            <a:ext cx="4562856" cy="1330035"/>
          </a:xfrm>
          <a:prstGeom prst="rect">
            <a:avLst/>
          </a:prstGeom>
          <a:solidFill>
            <a:sysClr val="window" lastClr="FFFFFF"/>
          </a:solidFill>
          <a:ln w="9525">
            <a:solidFill>
              <a:srgbClr val="004182"/>
            </a:solidFill>
            <a:miter lim="800000"/>
            <a:headEnd/>
            <a:tailEnd/>
          </a:ln>
          <a:effectLst>
            <a:outerShdw dist="50800" dir="2700000" algn="ctr" rotWithShape="0">
              <a:srgbClr val="004182"/>
            </a:outerShdw>
          </a:effectLst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r>
              <a:rPr lang="en-US" sz="1600" dirty="0"/>
              <a:t>To analyze insurance risk associated with the truck fleet based on geographic location and time using HDP tools and techniques</a:t>
            </a:r>
            <a:r>
              <a:rPr lang="en-US" sz="1100" dirty="0"/>
              <a:t>.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658EBDB-8ECB-4DB0-A536-AF0CB7BCE3BE}"/>
              </a:ext>
            </a:extLst>
          </p:cNvPr>
          <p:cNvSpPr txBox="1">
            <a:spLocks/>
          </p:cNvSpPr>
          <p:nvPr/>
        </p:nvSpPr>
        <p:spPr bwMode="auto">
          <a:xfrm>
            <a:off x="6511657" y="3058863"/>
            <a:ext cx="4562856" cy="664706"/>
          </a:xfrm>
          <a:prstGeom prst="rect">
            <a:avLst/>
          </a:prstGeom>
          <a:solidFill>
            <a:srgbClr val="009BCC"/>
          </a:solidFill>
          <a:ln w="9525">
            <a:solidFill>
              <a:srgbClr val="004182"/>
            </a:solidFill>
            <a:miter lim="800000"/>
            <a:headEnd/>
            <a:tailEnd/>
          </a:ln>
          <a:effectLst>
            <a:outerShdw dist="50800" dir="2700000" algn="ctr" rotWithShape="0">
              <a:srgbClr val="004182"/>
            </a:outerShdw>
          </a:effectLst>
        </p:spPr>
        <p:txBody>
          <a:bodyPr vert="horz" wrap="square" lIns="91148" tIns="45574" rIns="91148" bIns="45574" numCol="1" anchor="ctr" anchorCtr="0" compatLnSpc="1">
            <a:prstTxWarp prst="textNoShape">
              <a:avLst/>
            </a:prstTxWarp>
          </a:bodyPr>
          <a:lstStyle/>
          <a:p>
            <a:pPr marL="341794" marR="0" lvl="0" indent="-341794" algn="ctr" defTabSz="911225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>
                <a:tab pos="6442075" algn="r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PROBLEM STATEMENT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F1D847B9-067D-4A42-8048-BE33BE089A71}"/>
              </a:ext>
            </a:extLst>
          </p:cNvPr>
          <p:cNvSpPr txBox="1">
            <a:spLocks/>
          </p:cNvSpPr>
          <p:nvPr/>
        </p:nvSpPr>
        <p:spPr bwMode="auto">
          <a:xfrm>
            <a:off x="6511657" y="3723569"/>
            <a:ext cx="4562856" cy="2105891"/>
          </a:xfrm>
          <a:prstGeom prst="rect">
            <a:avLst/>
          </a:prstGeom>
          <a:solidFill>
            <a:sysClr val="window" lastClr="FFFFFF"/>
          </a:solidFill>
          <a:ln w="9525">
            <a:solidFill>
              <a:srgbClr val="004182"/>
            </a:solidFill>
            <a:miter lim="800000"/>
            <a:headEnd/>
            <a:tailEnd/>
          </a:ln>
          <a:effectLst>
            <a:outerShdw dist="50800" dir="2700000" algn="ctr" rotWithShape="0">
              <a:srgbClr val="004182"/>
            </a:outerShdw>
          </a:effectLst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marR="0" lvl="0" defTabSz="91440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600" dirty="0"/>
              <a:t>Analyzed a sample of 100 trucks to determine risk factor threshold for each driver and trigger alert notifications to corporate management and insurance if it exceeded the threshold. 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A14B7AC-D816-4171-8273-D39438EB5C01}"/>
              </a:ext>
            </a:extLst>
          </p:cNvPr>
          <p:cNvSpPr txBox="1">
            <a:spLocks/>
          </p:cNvSpPr>
          <p:nvPr/>
        </p:nvSpPr>
        <p:spPr bwMode="auto">
          <a:xfrm>
            <a:off x="1213682" y="970131"/>
            <a:ext cx="4566451" cy="664706"/>
          </a:xfrm>
          <a:prstGeom prst="rect">
            <a:avLst/>
          </a:prstGeom>
          <a:solidFill>
            <a:srgbClr val="009BCC"/>
          </a:solidFill>
          <a:ln w="9525">
            <a:solidFill>
              <a:srgbClr val="004182"/>
            </a:solidFill>
            <a:miter lim="800000"/>
            <a:headEnd/>
            <a:tailEnd/>
          </a:ln>
          <a:effectLst>
            <a:outerShdw dist="50800" dir="2700000" algn="ctr" rotWithShape="0">
              <a:srgbClr val="004182"/>
            </a:outerShdw>
          </a:effectLst>
        </p:spPr>
        <p:txBody>
          <a:bodyPr vert="horz" wrap="square" lIns="91148" tIns="45574" rIns="91148" bIns="45574" numCol="1" anchor="ctr" anchorCtr="0" compatLnSpc="1">
            <a:prstTxWarp prst="textNoShape">
              <a:avLst/>
            </a:prstTxWarp>
          </a:bodyPr>
          <a:lstStyle/>
          <a:p>
            <a:pPr marL="341794" marR="0" lvl="0" indent="-341794" algn="ctr" defTabSz="911225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>
                <a:tab pos="6442075" algn="r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ABOUT THE COMPANY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A184A828-74A1-4DB3-8EAF-C10C0026F45C}"/>
              </a:ext>
            </a:extLst>
          </p:cNvPr>
          <p:cNvSpPr txBox="1">
            <a:spLocks/>
          </p:cNvSpPr>
          <p:nvPr/>
        </p:nvSpPr>
        <p:spPr bwMode="auto">
          <a:xfrm>
            <a:off x="1213682" y="1634837"/>
            <a:ext cx="4566451" cy="4294751"/>
          </a:xfrm>
          <a:prstGeom prst="rect">
            <a:avLst/>
          </a:prstGeom>
          <a:solidFill>
            <a:sysClr val="window" lastClr="FFFFFF"/>
          </a:solidFill>
          <a:ln w="9525">
            <a:solidFill>
              <a:srgbClr val="004182"/>
            </a:solidFill>
            <a:miter lim="800000"/>
            <a:headEnd/>
            <a:tailEnd/>
          </a:ln>
          <a:effectLst>
            <a:outerShdw dist="50800" dir="2700000" algn="ctr" rotWithShape="0">
              <a:srgbClr val="004182"/>
            </a:outerShdw>
          </a:effectLst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r>
              <a:rPr lang="en-US" sz="1600" u="sng" dirty="0"/>
              <a:t>AZ National Trucking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HQ – California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Primary business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Long distance trucking services – general and non specialized cargo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No of Employees – 400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310 drivers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Trucks</a:t>
            </a:r>
          </a:p>
          <a:p>
            <a:pPr marL="742950" lvl="1" indent="-285750">
              <a:buFont typeface="Calibri" panose="020F0502020204030204" pitchFamily="34" charset="0"/>
              <a:buChar char="―"/>
            </a:pPr>
            <a:r>
              <a:rPr lang="en-US" sz="1600" dirty="0"/>
              <a:t>310 (ANT owned and contracted)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Geographies covered – parts of Western United States, parts of Canada, parts of Mexico</a:t>
            </a:r>
          </a:p>
        </p:txBody>
      </p:sp>
      <p:sp>
        <p:nvSpPr>
          <p:cNvPr id="17" name="AutoShape 17">
            <a:extLst>
              <a:ext uri="{FF2B5EF4-FFF2-40B4-BE49-F238E27FC236}">
                <a16:creationId xmlns:a16="http://schemas.microsoft.com/office/drawing/2014/main" id="{A85578B8-B6C4-4306-AC10-7A49402BA91D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3740819" y="3264058"/>
            <a:ext cx="4810138" cy="520921"/>
          </a:xfrm>
          <a:prstGeom prst="triangle">
            <a:avLst>
              <a:gd name="adj" fmla="val 50000"/>
            </a:avLst>
          </a:prstGeom>
          <a:solidFill>
            <a:srgbClr val="B69676"/>
          </a:solidFill>
          <a:ln w="9525">
            <a:solidFill>
              <a:srgbClr val="B6967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marR="0" lvl="0" indent="0" algn="ctr" defTabSz="91440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63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>
            <a:extLst>
              <a:ext uri="{FF2B5EF4-FFF2-40B4-BE49-F238E27FC236}">
                <a16:creationId xmlns:a16="http://schemas.microsoft.com/office/drawing/2014/main" id="{ED92ABF3-1155-4341-A163-C3CCE390EC4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46693" y="110836"/>
            <a:ext cx="3681471" cy="6683433"/>
          </a:xfrm>
          <a:prstGeom prst="rect">
            <a:avLst/>
          </a:prstGeom>
          <a:solidFill>
            <a:srgbClr val="009BCC"/>
          </a:solidFill>
          <a:ln w="9525">
            <a:solidFill>
              <a:srgbClr val="009BCC"/>
            </a:solidFill>
            <a:miter lim="800000"/>
            <a:headEnd/>
            <a:tailEnd/>
          </a:ln>
        </p:spPr>
        <p:txBody>
          <a:bodyPr anchorCtr="1"/>
          <a:lstStyle/>
          <a:p>
            <a:pPr marL="0" marR="0" lvl="0" indent="0" algn="ctr" defTabSz="914400" eaLnBrk="0" fontAlgn="base" latinLnBrk="0" hangingPunct="0">
              <a:lnSpc>
                <a:spcPct val="85000"/>
              </a:lnSpc>
              <a:spcBef>
                <a:spcPct val="50000"/>
              </a:spcBef>
              <a:spcAft>
                <a:spcPct val="50000"/>
              </a:spcAft>
              <a:buClr>
                <a:srgbClr val="B69676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PROCESS FLOW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62EFDDD0-80B6-4600-936F-190DD499106E}"/>
              </a:ext>
            </a:extLst>
          </p:cNvPr>
          <p:cNvSpPr>
            <a:spLocks noChangeArrowheads="1"/>
          </p:cNvSpPr>
          <p:nvPr/>
        </p:nvSpPr>
        <p:spPr bwMode="gray">
          <a:xfrm>
            <a:off x="6134651" y="1713339"/>
            <a:ext cx="5013325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/>
          <a:lstStyle/>
          <a:p>
            <a:pPr marL="177800" indent="-1778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4B66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Transfer</a:t>
            </a:r>
          </a:p>
          <a:p>
            <a:pPr marL="342900" lvl="1" indent="-163513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4B66"/>
              </a:buClr>
              <a:buFont typeface="Arial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Use </a:t>
            </a:r>
            <a:r>
              <a:rPr lang="en-US" sz="1200" dirty="0" err="1">
                <a:solidFill>
                  <a:srgbClr val="000000"/>
                </a:solidFill>
                <a:latin typeface="Arial" charset="0"/>
              </a:rPr>
              <a:t>scp</a:t>
            </a:r>
            <a:r>
              <a:rPr lang="en-US" sz="1200" dirty="0">
                <a:solidFill>
                  <a:srgbClr val="000000"/>
                </a:solidFill>
                <a:latin typeface="Arial" charset="0"/>
              </a:rPr>
              <a:t> command</a:t>
            </a:r>
          </a:p>
          <a:p>
            <a:pPr marL="342900" lvl="1" indent="-163513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4B66"/>
              </a:buClr>
              <a:buFont typeface="Arial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Local system </a:t>
            </a:r>
            <a:r>
              <a:rPr lang="en-US" sz="1200" dirty="0">
                <a:solidFill>
                  <a:srgbClr val="000000"/>
                </a:solidFill>
                <a:latin typeface="Arial" charset="0"/>
                <a:sym typeface="Wingdings" panose="05000000000000000000" pitchFamily="2" charset="2"/>
              </a:rPr>
              <a:t> Cloudera VM</a:t>
            </a:r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53271B53-5E97-4AE5-888D-99957A3F3DD9}"/>
              </a:ext>
            </a:extLst>
          </p:cNvPr>
          <p:cNvSpPr>
            <a:spLocks noChangeArrowheads="1"/>
          </p:cNvSpPr>
          <p:nvPr/>
        </p:nvSpPr>
        <p:spPr bwMode="gray">
          <a:xfrm>
            <a:off x="6134651" y="719564"/>
            <a:ext cx="5013325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/>
          <a:lstStyle/>
          <a:p>
            <a:pPr marL="177800" indent="-1778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4B66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Calculations</a:t>
            </a:r>
          </a:p>
          <a:p>
            <a:pPr marL="342900" lvl="1" indent="-163513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4B66"/>
              </a:buClr>
              <a:buFont typeface="Arial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Risk factor per driver= event/total miles</a:t>
            </a:r>
          </a:p>
          <a:p>
            <a:pPr marL="342900" lvl="1" indent="-163513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4B66"/>
              </a:buClr>
              <a:buFont typeface="Arial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Normalize the values to a scale of 0 to 10</a:t>
            </a:r>
          </a:p>
        </p:txBody>
      </p:sp>
      <p:sp>
        <p:nvSpPr>
          <p:cNvPr id="34" name="Line 7">
            <a:extLst>
              <a:ext uri="{FF2B5EF4-FFF2-40B4-BE49-F238E27FC236}">
                <a16:creationId xmlns:a16="http://schemas.microsoft.com/office/drawing/2014/main" id="{1E728F8F-D180-40A0-B522-0FF138C56918}"/>
              </a:ext>
            </a:extLst>
          </p:cNvPr>
          <p:cNvSpPr>
            <a:spLocks noChangeShapeType="1"/>
          </p:cNvSpPr>
          <p:nvPr/>
        </p:nvSpPr>
        <p:spPr bwMode="gray">
          <a:xfrm>
            <a:off x="6229901" y="595739"/>
            <a:ext cx="4972050" cy="0"/>
          </a:xfrm>
          <a:prstGeom prst="line">
            <a:avLst/>
          </a:prstGeom>
          <a:noFill/>
          <a:ln w="9525">
            <a:solidFill>
              <a:srgbClr val="4D740F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marL="0" marR="0" lvl="0" indent="0" algn="ctr" defTabSz="91440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5" name="Text Box 8">
            <a:extLst>
              <a:ext uri="{FF2B5EF4-FFF2-40B4-BE49-F238E27FC236}">
                <a16:creationId xmlns:a16="http://schemas.microsoft.com/office/drawing/2014/main" id="{404684DE-20E2-4C31-AD4D-D1848587F59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134651" y="321102"/>
            <a:ext cx="1956283" cy="2884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4B66"/>
                </a:solidFill>
                <a:latin typeface="Arial" charset="0"/>
              </a:rPr>
              <a:t>STEPS FOLLOWED :</a:t>
            </a: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3AC2C9E2-8CCD-4504-B33B-446024C9039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99376" y="748139"/>
            <a:ext cx="2232025" cy="719138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9BCC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  <a:buClr>
                <a:srgbClr val="B69676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XLSX to CSV conversion</a:t>
            </a:r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98508CDC-EFDE-4FEB-A0A7-38F1543AE5B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99376" y="1746677"/>
            <a:ext cx="2232025" cy="720725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9BCC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  <a:buClr>
                <a:srgbClr val="B69676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Transfer csv files into </a:t>
            </a:r>
            <a:r>
              <a:rPr lang="en-US" sz="1400" b="1" i="1" kern="0" dirty="0">
                <a:solidFill>
                  <a:srgbClr val="000000"/>
                </a:solidFill>
                <a:latin typeface="Arial" charset="0"/>
              </a:rPr>
              <a:t>C</a:t>
            </a:r>
            <a:r>
              <a:rPr kumimoji="0" lang="en-US" sz="14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loudera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VM</a:t>
            </a:r>
          </a:p>
        </p:txBody>
      </p:sp>
      <p:sp>
        <p:nvSpPr>
          <p:cNvPr id="38" name="Rectangle 11">
            <a:extLst>
              <a:ext uri="{FF2B5EF4-FFF2-40B4-BE49-F238E27FC236}">
                <a16:creationId xmlns:a16="http://schemas.microsoft.com/office/drawing/2014/main" id="{B6D95607-D23B-44AD-AFCC-4C56E01DEF13}"/>
              </a:ext>
            </a:extLst>
          </p:cNvPr>
          <p:cNvSpPr>
            <a:spLocks noChangeArrowheads="1"/>
          </p:cNvSpPr>
          <p:nvPr/>
        </p:nvSpPr>
        <p:spPr bwMode="gray">
          <a:xfrm>
            <a:off x="6134651" y="2721402"/>
            <a:ext cx="5013325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/>
          <a:lstStyle/>
          <a:p>
            <a:pPr marL="177800" indent="-1778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4B66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Using put command</a:t>
            </a:r>
          </a:p>
          <a:p>
            <a:pPr marL="342900" lvl="1" indent="-163513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4B66"/>
              </a:buClr>
              <a:buFont typeface="Arial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Source – /home/training materials</a:t>
            </a:r>
          </a:p>
          <a:p>
            <a:pPr marL="342900" lvl="1" indent="-163513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4B66"/>
              </a:buClr>
              <a:buFont typeface="Arial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Destination - /</a:t>
            </a:r>
            <a:r>
              <a:rPr lang="en-US" sz="1200" dirty="0" err="1">
                <a:solidFill>
                  <a:srgbClr val="000000"/>
                </a:solidFill>
                <a:latin typeface="Arial" charset="0"/>
              </a:rPr>
              <a:t>loudacre</a:t>
            </a:r>
            <a:r>
              <a:rPr lang="en-US" sz="1200" dirty="0">
                <a:solidFill>
                  <a:srgbClr val="000000"/>
                </a:solidFill>
                <a:latin typeface="Arial" charset="0"/>
              </a:rPr>
              <a:t>/project</a:t>
            </a:r>
          </a:p>
          <a:p>
            <a:pPr marL="179387" lvl="1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4B66"/>
              </a:buClr>
            </a:pPr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9" name="Rectangle 12">
            <a:extLst>
              <a:ext uri="{FF2B5EF4-FFF2-40B4-BE49-F238E27FC236}">
                <a16:creationId xmlns:a16="http://schemas.microsoft.com/office/drawing/2014/main" id="{9B558FA9-02D5-46EC-AA4B-71D60551D91D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99376" y="2754739"/>
            <a:ext cx="2232025" cy="720725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9BCC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  <a:buClr>
                <a:srgbClr val="B69676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Load data from Cloudera VM into HDFS</a:t>
            </a:r>
          </a:p>
        </p:txBody>
      </p:sp>
      <p:sp>
        <p:nvSpPr>
          <p:cNvPr id="40" name="Rectangle 13">
            <a:extLst>
              <a:ext uri="{FF2B5EF4-FFF2-40B4-BE49-F238E27FC236}">
                <a16:creationId xmlns:a16="http://schemas.microsoft.com/office/drawing/2014/main" id="{52ED6A06-C2F7-47E0-B08D-321D98E29FF2}"/>
              </a:ext>
            </a:extLst>
          </p:cNvPr>
          <p:cNvSpPr>
            <a:spLocks noChangeArrowheads="1"/>
          </p:cNvSpPr>
          <p:nvPr/>
        </p:nvSpPr>
        <p:spPr bwMode="gray">
          <a:xfrm>
            <a:off x="6134651" y="3738989"/>
            <a:ext cx="5013325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/>
          <a:lstStyle/>
          <a:p>
            <a:pPr marL="177800" indent="-1778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4B66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Table creation and loading data</a:t>
            </a:r>
          </a:p>
          <a:p>
            <a:pPr marL="342900" lvl="1" indent="-163513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4B66"/>
              </a:buClr>
              <a:buFont typeface="Arial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Separate hive table for each csv file</a:t>
            </a:r>
          </a:p>
          <a:p>
            <a:pPr marL="342900" lvl="1" indent="-163513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4B66"/>
              </a:buClr>
              <a:buFont typeface="Arial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Geolocation, driver mileage, average mileage, trucks, </a:t>
            </a:r>
            <a:r>
              <a:rPr lang="en-US" sz="1200" dirty="0" err="1">
                <a:solidFill>
                  <a:srgbClr val="000000"/>
                </a:solidFill>
                <a:latin typeface="Arial" charset="0"/>
              </a:rPr>
              <a:t>riskfactor</a:t>
            </a:r>
            <a:r>
              <a:rPr lang="en-US" sz="12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Arial" charset="0"/>
              </a:rPr>
              <a:t>etc</a:t>
            </a:r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" name="Rectangle 14">
            <a:extLst>
              <a:ext uri="{FF2B5EF4-FFF2-40B4-BE49-F238E27FC236}">
                <a16:creationId xmlns:a16="http://schemas.microsoft.com/office/drawing/2014/main" id="{91FBB811-8501-4D51-BFC3-19C043B475E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99376" y="3772327"/>
            <a:ext cx="2232025" cy="720725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9BCC"/>
            </a:solidFill>
            <a:miter lim="800000"/>
            <a:headEnd/>
            <a:tailEnd/>
          </a:ln>
        </p:spPr>
        <p:txBody>
          <a:bodyPr anchor="ctr"/>
          <a:lstStyle/>
          <a:p>
            <a:pPr lv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  <a:buClr>
                <a:srgbClr val="B69676"/>
              </a:buClr>
              <a:defRPr/>
            </a:pPr>
            <a:r>
              <a:rPr lang="en-US" sz="1400" b="1" i="1" kern="0" dirty="0">
                <a:solidFill>
                  <a:srgbClr val="000000"/>
                </a:solidFill>
                <a:latin typeface="Arial" charset="0"/>
              </a:rPr>
              <a:t>Create a HIVE table for every csv file</a:t>
            </a:r>
          </a:p>
        </p:txBody>
      </p:sp>
      <p:sp>
        <p:nvSpPr>
          <p:cNvPr id="42" name="AutoShape 15">
            <a:extLst>
              <a:ext uri="{FF2B5EF4-FFF2-40B4-BE49-F238E27FC236}">
                <a16:creationId xmlns:a16="http://schemas.microsoft.com/office/drawing/2014/main" id="{FBC888C7-F91E-4797-9730-FD274B3332B6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5500443" y="4028709"/>
            <a:ext cx="719137" cy="206376"/>
          </a:xfrm>
          <a:prstGeom prst="triangle">
            <a:avLst>
              <a:gd name="adj" fmla="val 50000"/>
            </a:avLst>
          </a:prstGeom>
          <a:solidFill>
            <a:srgbClr val="B69676"/>
          </a:solidFill>
          <a:ln w="9525">
            <a:solidFill>
              <a:srgbClr val="B6967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marR="0" lvl="0" indent="0" algn="ctr" defTabSz="91440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3" name="AutoShape 16">
            <a:extLst>
              <a:ext uri="{FF2B5EF4-FFF2-40B4-BE49-F238E27FC236}">
                <a16:creationId xmlns:a16="http://schemas.microsoft.com/office/drawing/2014/main" id="{8AE7EA03-F3A3-4D9A-AD74-A74208635129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5500444" y="3020645"/>
            <a:ext cx="719138" cy="206376"/>
          </a:xfrm>
          <a:prstGeom prst="triangle">
            <a:avLst>
              <a:gd name="adj" fmla="val 50000"/>
            </a:avLst>
          </a:prstGeom>
          <a:solidFill>
            <a:srgbClr val="B69676"/>
          </a:solidFill>
          <a:ln w="9525">
            <a:solidFill>
              <a:srgbClr val="B6967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marR="0" lvl="0" indent="0" algn="ctr" defTabSz="91440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4" name="AutoShape 17">
            <a:extLst>
              <a:ext uri="{FF2B5EF4-FFF2-40B4-BE49-F238E27FC236}">
                <a16:creationId xmlns:a16="http://schemas.microsoft.com/office/drawing/2014/main" id="{0B9C4D90-34B2-4503-A9C7-319DEECDA5F4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5500443" y="2012584"/>
            <a:ext cx="719137" cy="206376"/>
          </a:xfrm>
          <a:prstGeom prst="triangle">
            <a:avLst>
              <a:gd name="adj" fmla="val 50000"/>
            </a:avLst>
          </a:prstGeom>
          <a:solidFill>
            <a:srgbClr val="B69676"/>
          </a:solidFill>
          <a:ln w="9525">
            <a:solidFill>
              <a:srgbClr val="B6967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marR="0" lvl="0" indent="0" algn="ctr" defTabSz="91440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5" name="AutoShape 18">
            <a:extLst>
              <a:ext uri="{FF2B5EF4-FFF2-40B4-BE49-F238E27FC236}">
                <a16:creationId xmlns:a16="http://schemas.microsoft.com/office/drawing/2014/main" id="{F0740BAC-9697-4A11-8302-F40C557EC28B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5500444" y="1004520"/>
            <a:ext cx="719138" cy="206376"/>
          </a:xfrm>
          <a:prstGeom prst="triangle">
            <a:avLst>
              <a:gd name="adj" fmla="val 50000"/>
            </a:avLst>
          </a:prstGeom>
          <a:solidFill>
            <a:srgbClr val="B69676"/>
          </a:solidFill>
          <a:ln w="9525">
            <a:solidFill>
              <a:srgbClr val="B6967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marR="0" lvl="0" indent="0" algn="ctr" defTabSz="91440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6" name="Rectangle 13">
            <a:extLst>
              <a:ext uri="{FF2B5EF4-FFF2-40B4-BE49-F238E27FC236}">
                <a16:creationId xmlns:a16="http://schemas.microsoft.com/office/drawing/2014/main" id="{1A63FC84-8D3A-419B-94BE-527B0186FD84}"/>
              </a:ext>
            </a:extLst>
          </p:cNvPr>
          <p:cNvSpPr>
            <a:spLocks noChangeArrowheads="1"/>
          </p:cNvSpPr>
          <p:nvPr/>
        </p:nvSpPr>
        <p:spPr bwMode="gray">
          <a:xfrm>
            <a:off x="6134651" y="4780389"/>
            <a:ext cx="5013325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/>
          <a:lstStyle/>
          <a:p>
            <a:pPr marL="177800" indent="-1778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4B66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Load Data </a:t>
            </a:r>
            <a:r>
              <a:rPr lang="en-US" sz="1200" dirty="0" err="1">
                <a:solidFill>
                  <a:srgbClr val="000000"/>
                </a:solidFill>
                <a:latin typeface="Arial" charset="0"/>
              </a:rPr>
              <a:t>Inpath</a:t>
            </a:r>
            <a:endParaRPr lang="en-US" sz="1200" dirty="0">
              <a:solidFill>
                <a:srgbClr val="000000"/>
              </a:solidFill>
              <a:latin typeface="Arial" charset="0"/>
            </a:endParaRPr>
          </a:p>
          <a:p>
            <a:pPr marL="342900" lvl="1" indent="-163513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4B66"/>
              </a:buClr>
              <a:buFont typeface="Arial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Moves data within HDFS</a:t>
            </a:r>
          </a:p>
          <a:p>
            <a:pPr marL="342900" lvl="1" indent="-163513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4B66"/>
              </a:buClr>
              <a:buFont typeface="Arial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Source - /</a:t>
            </a:r>
            <a:r>
              <a:rPr lang="en-US" sz="1200" dirty="0" err="1">
                <a:solidFill>
                  <a:srgbClr val="000000"/>
                </a:solidFill>
                <a:latin typeface="Arial" charset="0"/>
              </a:rPr>
              <a:t>loudacre</a:t>
            </a:r>
            <a:r>
              <a:rPr lang="en-US" sz="1200" dirty="0">
                <a:solidFill>
                  <a:srgbClr val="000000"/>
                </a:solidFill>
                <a:latin typeface="Arial" charset="0"/>
              </a:rPr>
              <a:t>/project , Destination – each table</a:t>
            </a:r>
          </a:p>
        </p:txBody>
      </p:sp>
      <p:sp>
        <p:nvSpPr>
          <p:cNvPr id="47" name="Rectangle 14">
            <a:extLst>
              <a:ext uri="{FF2B5EF4-FFF2-40B4-BE49-F238E27FC236}">
                <a16:creationId xmlns:a16="http://schemas.microsoft.com/office/drawing/2014/main" id="{3C684443-02B9-41BA-8A1B-1C021933E2C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99376" y="4813727"/>
            <a:ext cx="2232025" cy="720725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9BCC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  <a:buClr>
                <a:srgbClr val="B69676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Load data from HDFS into HIVE</a:t>
            </a:r>
          </a:p>
        </p:txBody>
      </p:sp>
      <p:sp>
        <p:nvSpPr>
          <p:cNvPr id="48" name="AutoShape 15">
            <a:extLst>
              <a:ext uri="{FF2B5EF4-FFF2-40B4-BE49-F238E27FC236}">
                <a16:creationId xmlns:a16="http://schemas.microsoft.com/office/drawing/2014/main" id="{1A8BBC98-EFF6-42AA-AFDB-C1DEC4641E39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5500443" y="5070109"/>
            <a:ext cx="719137" cy="206376"/>
          </a:xfrm>
          <a:prstGeom prst="triangle">
            <a:avLst>
              <a:gd name="adj" fmla="val 50000"/>
            </a:avLst>
          </a:prstGeom>
          <a:solidFill>
            <a:srgbClr val="B69676"/>
          </a:solidFill>
          <a:ln w="9525">
            <a:solidFill>
              <a:srgbClr val="B6967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marR="0" lvl="0" indent="0" algn="ctr" defTabSz="91440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9" name="Rectangle 13">
            <a:extLst>
              <a:ext uri="{FF2B5EF4-FFF2-40B4-BE49-F238E27FC236}">
                <a16:creationId xmlns:a16="http://schemas.microsoft.com/office/drawing/2014/main" id="{31C89703-FC2E-4457-A039-31721ABC5D4D}"/>
              </a:ext>
            </a:extLst>
          </p:cNvPr>
          <p:cNvSpPr>
            <a:spLocks noChangeArrowheads="1"/>
          </p:cNvSpPr>
          <p:nvPr/>
        </p:nvSpPr>
        <p:spPr bwMode="gray">
          <a:xfrm>
            <a:off x="6134651" y="5821789"/>
            <a:ext cx="5013325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/>
          <a:lstStyle/>
          <a:p>
            <a:pPr marL="177800" indent="-17780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4B66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Download JDBC drivers</a:t>
            </a:r>
          </a:p>
          <a:p>
            <a:pPr marL="342900" lvl="1" indent="-163513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4B66"/>
              </a:buClr>
              <a:buFont typeface="Arial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Connect Cloudera Hadoop with Tableau</a:t>
            </a:r>
          </a:p>
          <a:p>
            <a:pPr marL="342900" lvl="1" indent="-163513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004B66"/>
              </a:buClr>
              <a:buFont typeface="Arial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For Impala: INVALIDATE METADATA, tables are reflected in Tableau.</a:t>
            </a:r>
          </a:p>
        </p:txBody>
      </p:sp>
      <p:sp>
        <p:nvSpPr>
          <p:cNvPr id="50" name="Rectangle 14">
            <a:extLst>
              <a:ext uri="{FF2B5EF4-FFF2-40B4-BE49-F238E27FC236}">
                <a16:creationId xmlns:a16="http://schemas.microsoft.com/office/drawing/2014/main" id="{5B79E633-BF09-4C7E-B0E9-E5C4AAEA6ED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99376" y="5855127"/>
            <a:ext cx="2232025" cy="720725"/>
          </a:xfrm>
          <a:prstGeom prst="rect">
            <a:avLst/>
          </a:prstGeom>
          <a:solidFill>
            <a:srgbClr val="FFFFFF"/>
          </a:solidFill>
          <a:ln w="19050" algn="ctr">
            <a:solidFill>
              <a:srgbClr val="009BCC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  <a:buClr>
                <a:srgbClr val="B69676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Integrate HDFS with Tableau and load data into Tableau</a:t>
            </a:r>
          </a:p>
        </p:txBody>
      </p:sp>
      <p:sp>
        <p:nvSpPr>
          <p:cNvPr id="51" name="AutoShape 15">
            <a:extLst>
              <a:ext uri="{FF2B5EF4-FFF2-40B4-BE49-F238E27FC236}">
                <a16:creationId xmlns:a16="http://schemas.microsoft.com/office/drawing/2014/main" id="{73B69A10-EFC4-4BB2-957A-049280CD730A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5500443" y="6111509"/>
            <a:ext cx="719137" cy="206376"/>
          </a:xfrm>
          <a:prstGeom prst="triangle">
            <a:avLst>
              <a:gd name="adj" fmla="val 50000"/>
            </a:avLst>
          </a:prstGeom>
          <a:solidFill>
            <a:srgbClr val="B69676"/>
          </a:solidFill>
          <a:ln w="9525">
            <a:solidFill>
              <a:srgbClr val="B69676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marL="0" marR="0" lvl="0" indent="0" algn="ctr" defTabSz="91440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55E65647-B6A8-4E2F-93C9-9482A30DF163}"/>
              </a:ext>
            </a:extLst>
          </p:cNvPr>
          <p:cNvSpPr/>
          <p:nvPr/>
        </p:nvSpPr>
        <p:spPr>
          <a:xfrm>
            <a:off x="2548864" y="719564"/>
            <a:ext cx="448887" cy="5854702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  <a:effectLst>
            <a:glow rad="139700">
              <a:schemeClr val="accent4">
                <a:lumMod val="60000"/>
                <a:lumOff val="40000"/>
                <a:alpha val="40000"/>
              </a:schemeClr>
            </a:glow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A9F459-7AE4-4DC0-9A98-0695907FD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78" y="746008"/>
            <a:ext cx="695837" cy="548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77963C-0008-4A32-B18A-00C9A795C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78" y="1756203"/>
            <a:ext cx="695837" cy="548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5EF980-6EAF-434C-A70D-7DB703B3F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78" y="2754739"/>
            <a:ext cx="695837" cy="548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C826FF-3026-41F8-8E01-91B800CB10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78" y="4813674"/>
            <a:ext cx="695837" cy="5486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62340E-B21C-4FE6-8B94-1CF02D1721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78" y="3772221"/>
            <a:ext cx="695837" cy="5486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21D11E-AB35-4318-9451-438D18C6FC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78" y="5855127"/>
            <a:ext cx="695837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1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1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B031AB-F85E-410C-A5F3-DDEC6D384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154" y="3766163"/>
            <a:ext cx="3784832" cy="2541062"/>
          </a:xfrm>
          <a:prstGeom prst="rect">
            <a:avLst/>
          </a:prstGeom>
        </p:spPr>
      </p:pic>
      <p:sp>
        <p:nvSpPr>
          <p:cNvPr id="45" name="Rectangle 23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9004916-59FF-43CE-B0AC-D8CD2AAE1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92" y="3560615"/>
            <a:ext cx="3481212" cy="2974324"/>
          </a:xfrm>
          <a:prstGeom prst="rect">
            <a:avLst/>
          </a:prstGeom>
        </p:spPr>
      </p:pic>
      <p:sp>
        <p:nvSpPr>
          <p:cNvPr id="46" name="Rectangle 25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C7F474-AEF7-483D-B657-004003733D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13" y="282633"/>
            <a:ext cx="3883061" cy="26379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D8580B-83BD-4F5B-863A-AC6F7B4625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720" y="3735186"/>
            <a:ext cx="3840253" cy="2541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72ADC3-C0B7-4ECF-AD15-3BB0F85095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931" y="317823"/>
            <a:ext cx="3839397" cy="26082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F5B2AD-6DCE-4199-8F70-030C79F0B0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79" y="317824"/>
            <a:ext cx="3966161" cy="280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4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241DC3-A918-4880-BABD-2828EBD33DA7}"/>
              </a:ext>
            </a:extLst>
          </p:cNvPr>
          <p:cNvSpPr/>
          <p:nvPr/>
        </p:nvSpPr>
        <p:spPr>
          <a:xfrm>
            <a:off x="6309463" y="4147742"/>
            <a:ext cx="37626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BFB1DC-8059-4913-A385-04833A82C1C6}"/>
              </a:ext>
            </a:extLst>
          </p:cNvPr>
          <p:cNvSpPr/>
          <p:nvPr/>
        </p:nvSpPr>
        <p:spPr>
          <a:xfrm>
            <a:off x="1557338" y="925175"/>
            <a:ext cx="37959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262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277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Gayathri Anantharaman</dc:creator>
  <cp:lastModifiedBy>Gayathri Anantharaman</cp:lastModifiedBy>
  <cp:revision>9</cp:revision>
  <dcterms:created xsi:type="dcterms:W3CDTF">2019-11-13T21:05:45Z</dcterms:created>
  <dcterms:modified xsi:type="dcterms:W3CDTF">2019-11-20T22:06:20Z</dcterms:modified>
</cp:coreProperties>
</file>