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2918400" cy="43891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1pPr>
    <a:lvl2pPr marL="0" marR="0" indent="2194038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2pPr>
    <a:lvl3pPr marL="0" marR="0" indent="4388077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3pPr>
    <a:lvl4pPr marL="0" marR="0" indent="6582119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4pPr>
    <a:lvl5pPr marL="0" marR="0" indent="8776159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5pPr>
    <a:lvl6pPr marL="0" marR="0" indent="10970199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6pPr>
    <a:lvl7pPr marL="0" marR="0" indent="13164238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7pPr>
    <a:lvl8pPr marL="0" marR="0" indent="15358276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8pPr>
    <a:lvl9pPr marL="0" marR="0" indent="17552317" algn="l" defTabSz="43880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95959"/>
        </a:solidFill>
        <a:effectLst/>
        <a:uFillTx/>
        <a:latin typeface="Domine"/>
        <a:ea typeface="Domine"/>
        <a:cs typeface="Domine"/>
        <a:sym typeface="Dom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388077" latinLnBrk="0">
      <a:defRPr sz="5700">
        <a:latin typeface="+mj-lt"/>
        <a:ea typeface="+mj-ea"/>
        <a:cs typeface="+mj-cs"/>
        <a:sym typeface="Calibri"/>
      </a:defRPr>
    </a:lvl1pPr>
    <a:lvl2pPr indent="228600" defTabSz="4388077" latinLnBrk="0">
      <a:defRPr sz="5700">
        <a:latin typeface="+mj-lt"/>
        <a:ea typeface="+mj-ea"/>
        <a:cs typeface="+mj-cs"/>
        <a:sym typeface="Calibri"/>
      </a:defRPr>
    </a:lvl2pPr>
    <a:lvl3pPr indent="457200" defTabSz="4388077" latinLnBrk="0">
      <a:defRPr sz="5700">
        <a:latin typeface="+mj-lt"/>
        <a:ea typeface="+mj-ea"/>
        <a:cs typeface="+mj-cs"/>
        <a:sym typeface="Calibri"/>
      </a:defRPr>
    </a:lvl3pPr>
    <a:lvl4pPr indent="685800" defTabSz="4388077" latinLnBrk="0">
      <a:defRPr sz="5700">
        <a:latin typeface="+mj-lt"/>
        <a:ea typeface="+mj-ea"/>
        <a:cs typeface="+mj-cs"/>
        <a:sym typeface="Calibri"/>
      </a:defRPr>
    </a:lvl4pPr>
    <a:lvl5pPr indent="914400" defTabSz="4388077" latinLnBrk="0">
      <a:defRPr sz="5700">
        <a:latin typeface="+mj-lt"/>
        <a:ea typeface="+mj-ea"/>
        <a:cs typeface="+mj-cs"/>
        <a:sym typeface="Calibri"/>
      </a:defRPr>
    </a:lvl5pPr>
    <a:lvl6pPr indent="1143000" defTabSz="4388077" latinLnBrk="0">
      <a:defRPr sz="5700">
        <a:latin typeface="+mj-lt"/>
        <a:ea typeface="+mj-ea"/>
        <a:cs typeface="+mj-cs"/>
        <a:sym typeface="Calibri"/>
      </a:defRPr>
    </a:lvl6pPr>
    <a:lvl7pPr indent="1371600" defTabSz="4388077" latinLnBrk="0">
      <a:defRPr sz="5700">
        <a:latin typeface="+mj-lt"/>
        <a:ea typeface="+mj-ea"/>
        <a:cs typeface="+mj-cs"/>
        <a:sym typeface="Calibri"/>
      </a:defRPr>
    </a:lvl7pPr>
    <a:lvl8pPr indent="1600200" defTabSz="4388077" latinLnBrk="0">
      <a:defRPr sz="5700">
        <a:latin typeface="+mj-lt"/>
        <a:ea typeface="+mj-ea"/>
        <a:cs typeface="+mj-cs"/>
        <a:sym typeface="Calibri"/>
      </a:defRPr>
    </a:lvl8pPr>
    <a:lvl9pPr indent="1828800" defTabSz="4388077" latinLnBrk="0">
      <a:defRPr sz="57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New picture" descr="New pictur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6850" y="44399200"/>
            <a:ext cx="299847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ew shape"/>
          <p:cNvSpPr txBox="1"/>
          <p:nvPr/>
        </p:nvSpPr>
        <p:spPr>
          <a:xfrm>
            <a:off x="1512569" y="45210730"/>
            <a:ext cx="16367762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808080"/>
                </a:solidFill>
              </a:defRPr>
            </a:lvl1pPr>
          </a:lstStyle>
          <a:p>
            <a:pPr/>
            <a:r>
              <a:t>Template ID: assessingslate  Size: 36x48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645920" y="589280"/>
            <a:ext cx="29626561" cy="96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645920" y="10241280"/>
            <a:ext cx="29626561" cy="3364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01"/>
          <p:cNvSpPr txBox="1"/>
          <p:nvPr>
            <p:ph type="sldNum" sz="quarter" idx="2"/>
          </p:nvPr>
        </p:nvSpPr>
        <p:spPr>
          <a:xfrm>
            <a:off x="15910559" y="39512239"/>
            <a:ext cx="7680961" cy="23368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ctr" defTabSz="32917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2674565" marR="0" indent="-1028679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4248682" marR="0" indent="-956910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6080633" marR="0" indent="-1142976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7726519" marR="0" indent="-1142975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9372403" marR="0" indent="-1142975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1018290" marR="0" indent="-1142975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12664175" marR="0" indent="-1142975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14310061" marR="0" indent="-1142976" algn="l" defTabSz="3291771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194038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388077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582119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8776159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0970199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164238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5358276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7552317" algn="r" defTabSz="43880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1"/>
          <p:cNvSpPr/>
          <p:nvPr/>
        </p:nvSpPr>
        <p:spPr>
          <a:xfrm>
            <a:off x="0" y="0"/>
            <a:ext cx="32918400" cy="4689069"/>
          </a:xfrm>
          <a:prstGeom prst="rect">
            <a:avLst/>
          </a:prstGeom>
          <a:blipFill>
            <a:blip r:embed="rId2"/>
          </a:blip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 sz="8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" name="Title 11"/>
          <p:cNvSpPr txBox="1"/>
          <p:nvPr/>
        </p:nvSpPr>
        <p:spPr>
          <a:xfrm>
            <a:off x="1076705" y="483674"/>
            <a:ext cx="30764989" cy="1063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005" tIns="48005" rIns="48005" bIns="48005">
            <a:spAutoFit/>
          </a:bodyPr>
          <a:lstStyle>
            <a:lvl1pPr algn="ctr" defTabSz="4389027">
              <a:defRPr b="1" sz="6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: TBD</a:t>
            </a:r>
          </a:p>
        </p:txBody>
      </p:sp>
      <p:sp>
        <p:nvSpPr>
          <p:cNvPr id="33" name="Text Placeholder 16"/>
          <p:cNvSpPr txBox="1"/>
          <p:nvPr/>
        </p:nvSpPr>
        <p:spPr>
          <a:xfrm>
            <a:off x="1076705" y="2100620"/>
            <a:ext cx="30764989" cy="429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005" tIns="48005" rIns="48005" bIns="48005">
            <a:spAutoFit/>
          </a:bodyPr>
          <a:lstStyle/>
          <a:p>
            <a:pPr algn="ctr" defTabSz="4389027">
              <a:spcBef>
                <a:spcPts val="1000"/>
              </a:spcBef>
              <a:defRPr sz="4200">
                <a:solidFill>
                  <a:srgbClr val="FFFFFF"/>
                </a:solidFill>
              </a:defRPr>
            </a:pPr>
            <a:r>
              <a:t>People </a:t>
            </a:r>
            <a:endParaRPr sz="13400"/>
          </a:p>
          <a:p>
            <a:pPr algn="ctr" defTabSz="4389027">
              <a:spcBef>
                <a:spcPts val="1000"/>
              </a:spcBef>
              <a:defRPr sz="4200">
                <a:solidFill>
                  <a:srgbClr val="FFFFFF"/>
                </a:solidFill>
              </a:defRPr>
            </a:pPr>
            <a:r>
              <a:rPr baseline="31999"/>
              <a:t>Institutes</a:t>
            </a:r>
          </a:p>
          <a:p>
            <a:pPr algn="ctr" defTabSz="4389027">
              <a:spcBef>
                <a:spcPts val="1000"/>
              </a:spcBef>
              <a:defRPr sz="4200">
                <a:solidFill>
                  <a:srgbClr val="FFFFFF"/>
                </a:solidFill>
              </a:defRPr>
            </a:pPr>
            <a:br/>
          </a:p>
          <a:p>
            <a:pPr algn="ctr" defTabSz="4389027">
              <a:spcBef>
                <a:spcPts val="1000"/>
              </a:spcBef>
              <a:defRPr sz="4200">
                <a:solidFill>
                  <a:srgbClr val="FFFFFF"/>
                </a:solidFill>
              </a:defRPr>
            </a:pPr>
            <a:br/>
          </a:p>
        </p:txBody>
      </p:sp>
      <p:sp>
        <p:nvSpPr>
          <p:cNvPr id="34" name="Rectangle: Rounded Corners 41"/>
          <p:cNvSpPr/>
          <p:nvPr/>
        </p:nvSpPr>
        <p:spPr>
          <a:xfrm>
            <a:off x="728575" y="15631438"/>
            <a:ext cx="15300341" cy="4949121"/>
          </a:xfrm>
          <a:prstGeom prst="roundRect">
            <a:avLst>
              <a:gd name="adj" fmla="val 4566"/>
            </a:avLst>
          </a:prstGeom>
          <a:solidFill>
            <a:srgbClr val="E3E3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" name="TextBox 60"/>
          <p:cNvSpPr txBox="1"/>
          <p:nvPr/>
        </p:nvSpPr>
        <p:spPr>
          <a:xfrm>
            <a:off x="17624324" y="6604464"/>
            <a:ext cx="138179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Add your information, graphs and images to this section.</a:t>
            </a:r>
          </a:p>
        </p:txBody>
      </p:sp>
      <p:sp>
        <p:nvSpPr>
          <p:cNvPr id="36" name="TextBox 82"/>
          <p:cNvSpPr txBox="1"/>
          <p:nvPr/>
        </p:nvSpPr>
        <p:spPr>
          <a:xfrm>
            <a:off x="17624324" y="5979369"/>
            <a:ext cx="1381796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404040"/>
                </a:solidFill>
                <a:latin typeface="Montserrat Extra Bold"/>
                <a:ea typeface="Montserrat Extra Bold"/>
                <a:cs typeface="Montserrat Extra Bold"/>
                <a:sym typeface="Montserrat Extra Bold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37" name="Rectangle: Rounded Corners 38"/>
          <p:cNvSpPr/>
          <p:nvPr/>
        </p:nvSpPr>
        <p:spPr>
          <a:xfrm>
            <a:off x="723900" y="5527297"/>
            <a:ext cx="15300341" cy="9486516"/>
          </a:xfrm>
          <a:prstGeom prst="roundRect">
            <a:avLst>
              <a:gd name="adj" fmla="val 2760"/>
            </a:avLst>
          </a:prstGeom>
          <a:solidFill>
            <a:srgbClr val="B7CA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" name="Line"/>
          <p:cNvSpPr/>
          <p:nvPr/>
        </p:nvSpPr>
        <p:spPr>
          <a:xfrm>
            <a:off x="-1" y="4682799"/>
            <a:ext cx="32918400" cy="1"/>
          </a:xfrm>
          <a:prstGeom prst="line">
            <a:avLst/>
          </a:prstGeom>
          <a:ln w="1270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ctr">
              <a:defRPr sz="6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Rectangle: Rounded Corners 41"/>
          <p:cNvSpPr/>
          <p:nvPr/>
        </p:nvSpPr>
        <p:spPr>
          <a:xfrm>
            <a:off x="17106900" y="5651500"/>
            <a:ext cx="15300341" cy="27479601"/>
          </a:xfrm>
          <a:prstGeom prst="roundRect">
            <a:avLst>
              <a:gd name="adj" fmla="val 1477"/>
            </a:avLst>
          </a:prstGeom>
          <a:solidFill>
            <a:srgbClr val="E3E3E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Rectangle: Rounded Corners 38"/>
          <p:cNvSpPr/>
          <p:nvPr/>
        </p:nvSpPr>
        <p:spPr>
          <a:xfrm>
            <a:off x="728575" y="15631438"/>
            <a:ext cx="15300341" cy="1199541"/>
          </a:xfrm>
          <a:prstGeom prst="roundRect">
            <a:avLst>
              <a:gd name="adj" fmla="val 21824"/>
            </a:avLst>
          </a:prstGeom>
          <a:solidFill>
            <a:srgbClr val="3D6676"/>
          </a:solidFill>
          <a:ln w="1270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" name="TextBox 46"/>
          <p:cNvSpPr txBox="1"/>
          <p:nvPr/>
        </p:nvSpPr>
        <p:spPr>
          <a:xfrm>
            <a:off x="1380865" y="15956509"/>
            <a:ext cx="1381796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Sofwares Used [working title]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7420309" y="17304608"/>
            <a:ext cx="8129950" cy="2661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4319" indent="-274319">
              <a:buSzPct val="100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HHL algorithm was implemented using IBM Qiskit library for Python. [ref for qiskit and python (?)]</a:t>
            </a:r>
          </a:p>
          <a:p>
            <a:pPr marL="228600" indent="-228600">
              <a:buSzPct val="100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implementation was run using the NVIDIA cuQuantum SDK to speed up simulations and increase the number of qubits used.</a:t>
            </a:r>
          </a:p>
          <a:p>
            <a:pPr marL="228600" indent="-228600">
              <a:buSzPct val="100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inputs were taken to random but invertible matrices/vectors for all the results presented here.</a:t>
            </a:r>
          </a:p>
        </p:txBody>
      </p:sp>
      <p:sp>
        <p:nvSpPr>
          <p:cNvPr id="43" name="not sure what…"/>
          <p:cNvSpPr/>
          <p:nvPr/>
        </p:nvSpPr>
        <p:spPr>
          <a:xfrm>
            <a:off x="1406264" y="17384346"/>
            <a:ext cx="5604105" cy="291466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chemeClr val="accent5">
                <a:satOff val="-6843"/>
                <a:lumOff val="-10705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sure what</a:t>
            </a:r>
          </a:p>
          <a:p>
            <a:pPr algn="ctr">
              <a:defRPr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 put here</a:t>
            </a:r>
          </a:p>
        </p:txBody>
      </p:sp>
      <p:sp>
        <p:nvSpPr>
          <p:cNvPr id="44" name="Rectangle: Rounded Corners 41"/>
          <p:cNvSpPr/>
          <p:nvPr/>
        </p:nvSpPr>
        <p:spPr>
          <a:xfrm>
            <a:off x="728575" y="21168075"/>
            <a:ext cx="15300341" cy="10307083"/>
          </a:xfrm>
          <a:prstGeom prst="roundRect">
            <a:avLst>
              <a:gd name="adj" fmla="val 2193"/>
            </a:avLst>
          </a:prstGeom>
          <a:solidFill>
            <a:srgbClr val="E3E3E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" name="Rectangle: Rounded Corners 44"/>
          <p:cNvSpPr/>
          <p:nvPr/>
        </p:nvSpPr>
        <p:spPr>
          <a:xfrm>
            <a:off x="17111650" y="33814497"/>
            <a:ext cx="15300341" cy="4236230"/>
          </a:xfrm>
          <a:prstGeom prst="roundRect">
            <a:avLst>
              <a:gd name="adj" fmla="val 5000"/>
            </a:avLst>
          </a:prstGeom>
          <a:solidFill>
            <a:srgbClr val="B3CB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" name="Rectangle: Rounded Corners 38"/>
          <p:cNvSpPr/>
          <p:nvPr/>
        </p:nvSpPr>
        <p:spPr>
          <a:xfrm>
            <a:off x="17170400" y="33814497"/>
            <a:ext cx="15176500" cy="1199541"/>
          </a:xfrm>
          <a:prstGeom prst="roundRect">
            <a:avLst>
              <a:gd name="adj" fmla="val 21824"/>
            </a:avLst>
          </a:prstGeom>
          <a:solidFill>
            <a:srgbClr val="3D6676"/>
          </a:solidFill>
          <a:ln w="1270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" name="TextBox 46"/>
          <p:cNvSpPr txBox="1"/>
          <p:nvPr/>
        </p:nvSpPr>
        <p:spPr>
          <a:xfrm>
            <a:off x="17627600" y="34088768"/>
            <a:ext cx="1381796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17660999" y="35392813"/>
            <a:ext cx="139451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0631" indent="-240631">
              <a:buSzPct val="100000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%age speed ups for the gpu runs </a:t>
            </a:r>
          </a:p>
        </p:txBody>
      </p:sp>
      <p:sp>
        <p:nvSpPr>
          <p:cNvPr id="49" name="Rectangle: Rounded Corners 70"/>
          <p:cNvSpPr/>
          <p:nvPr/>
        </p:nvSpPr>
        <p:spPr>
          <a:xfrm>
            <a:off x="17106900" y="39507951"/>
            <a:ext cx="15300341" cy="3749004"/>
          </a:xfrm>
          <a:prstGeom prst="roundRect">
            <a:avLst>
              <a:gd name="adj" fmla="val 7130"/>
            </a:avLst>
          </a:prstGeom>
          <a:solidFill>
            <a:srgbClr val="E3E3E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" name="adsfdsfdsfdsfdg"/>
          <p:cNvSpPr/>
          <p:nvPr/>
        </p:nvSpPr>
        <p:spPr>
          <a:xfrm>
            <a:off x="1955828" y="6853146"/>
            <a:ext cx="13309601" cy="4648201"/>
          </a:xfrm>
          <a:prstGeom prst="roundRect">
            <a:avLst>
              <a:gd name="adj" fmla="val 2357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adsfdsfdsfdsfdg</a:t>
            </a:r>
          </a:p>
        </p:txBody>
      </p:sp>
      <p:sp>
        <p:nvSpPr>
          <p:cNvPr id="51" name="qiskit circuit diagram here"/>
          <p:cNvSpPr/>
          <p:nvPr/>
        </p:nvSpPr>
        <p:spPr>
          <a:xfrm>
            <a:off x="2265456" y="7777860"/>
            <a:ext cx="12230101" cy="3492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qiskit circuit diagram here</a:t>
            </a:r>
          </a:p>
        </p:txBody>
      </p:sp>
      <p:sp>
        <p:nvSpPr>
          <p:cNvPr id="52" name="TextBox 45"/>
          <p:cNvSpPr txBox="1"/>
          <p:nvPr/>
        </p:nvSpPr>
        <p:spPr>
          <a:xfrm>
            <a:off x="1941545" y="11685961"/>
            <a:ext cx="13193782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HHL algorithm is a novel quantum algorithm for solving a linear system of equations with an exponential speedup as compared to classical methods. [ref to HHL paper]</a:t>
            </a:r>
          </a:p>
          <a:p>
            <a:pPr marL="285750" indent="-285750">
              <a:buSzPct val="100000"/>
              <a:buChar char="•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is thus a versatile with possible applications in several disciplines. </a:t>
            </a:r>
          </a:p>
          <a:p>
            <a:pPr marL="285750" indent="-285750">
              <a:buSzPct val="100000"/>
              <a:buChar char="•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Quantum simulation can be used to test and refine the algorithm and it's implementations.</a:t>
            </a:r>
          </a:p>
          <a:p>
            <a:pPr marL="285750" indent="-285750">
              <a:buSzPct val="100000"/>
              <a:buChar char="•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With the help of NVIDIA's cuQuantum SDK, we are able to speed up such simulations even further and thus better explore it's capabilities for when suitable quantum hardware is available. [ref to cuquantum]</a:t>
            </a:r>
          </a:p>
        </p:txBody>
      </p:sp>
      <p:sp>
        <p:nvSpPr>
          <p:cNvPr id="53" name="TextBox 45"/>
          <p:cNvSpPr txBox="1"/>
          <p:nvPr/>
        </p:nvSpPr>
        <p:spPr>
          <a:xfrm>
            <a:off x="17560742" y="40589265"/>
            <a:ext cx="139451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20842" indent="-320842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54" name="Rectangle: Rounded Corners 38"/>
          <p:cNvSpPr/>
          <p:nvPr/>
        </p:nvSpPr>
        <p:spPr>
          <a:xfrm>
            <a:off x="17170400" y="38651876"/>
            <a:ext cx="15176500" cy="1199541"/>
          </a:xfrm>
          <a:prstGeom prst="roundRect">
            <a:avLst>
              <a:gd name="adj" fmla="val 21824"/>
            </a:avLst>
          </a:prstGeom>
          <a:solidFill>
            <a:srgbClr val="3D6676"/>
          </a:solidFill>
          <a:ln w="1270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" name="TextBox 46"/>
          <p:cNvSpPr txBox="1"/>
          <p:nvPr/>
        </p:nvSpPr>
        <p:spPr>
          <a:xfrm>
            <a:off x="17627600" y="38932876"/>
            <a:ext cx="1381796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Montserrat Extra Bold"/>
                <a:ea typeface="Montserrat Extra Bold"/>
                <a:cs typeface="Montserrat Extra Bold"/>
                <a:sym typeface="Montserrat Extra Bold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56" name="Rectangle"/>
          <p:cNvSpPr/>
          <p:nvPr/>
        </p:nvSpPr>
        <p:spPr>
          <a:xfrm>
            <a:off x="305101" y="597064"/>
            <a:ext cx="5629505" cy="294006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6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7" name="Tata_Institute_of_Fundamental_Research_logo.png" descr="Tata_Institute_of_Fundamental_Research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86" y="595786"/>
            <a:ext cx="57404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Rectangle: Rounded Corners 38"/>
          <p:cNvSpPr/>
          <p:nvPr/>
        </p:nvSpPr>
        <p:spPr>
          <a:xfrm>
            <a:off x="723900" y="5065985"/>
            <a:ext cx="15300341" cy="1199541"/>
          </a:xfrm>
          <a:prstGeom prst="roundRect">
            <a:avLst>
              <a:gd name="adj" fmla="val 21824"/>
            </a:avLst>
          </a:prstGeom>
          <a:solidFill>
            <a:srgbClr val="3D6676"/>
          </a:solidFill>
          <a:ln w="1270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TextBox 46"/>
          <p:cNvSpPr txBox="1"/>
          <p:nvPr/>
        </p:nvSpPr>
        <p:spPr>
          <a:xfrm>
            <a:off x="1466403" y="5316425"/>
            <a:ext cx="1381796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The HHL Algorithm</a:t>
            </a:r>
          </a:p>
        </p:txBody>
      </p:sp>
      <p:sp>
        <p:nvSpPr>
          <p:cNvPr id="60" name="Rounded Rectangle"/>
          <p:cNvSpPr/>
          <p:nvPr/>
        </p:nvSpPr>
        <p:spPr>
          <a:xfrm>
            <a:off x="723900" y="21717000"/>
            <a:ext cx="15265400" cy="11404600"/>
          </a:xfrm>
          <a:prstGeom prst="roundRect">
            <a:avLst>
              <a:gd name="adj" fmla="val 4145"/>
            </a:avLst>
          </a:prstGeom>
          <a:solidFill>
            <a:srgbClr val="DDDDDD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650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Rectangle: Rounded Corners 38"/>
          <p:cNvSpPr/>
          <p:nvPr/>
        </p:nvSpPr>
        <p:spPr>
          <a:xfrm>
            <a:off x="787400" y="21168075"/>
            <a:ext cx="15176500" cy="1199541"/>
          </a:xfrm>
          <a:prstGeom prst="roundRect">
            <a:avLst>
              <a:gd name="adj" fmla="val 21824"/>
            </a:avLst>
          </a:prstGeom>
          <a:solidFill>
            <a:srgbClr val="3D6676"/>
          </a:solidFill>
          <a:ln w="1270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TextBox 46"/>
          <p:cNvSpPr txBox="1"/>
          <p:nvPr/>
        </p:nvSpPr>
        <p:spPr>
          <a:xfrm>
            <a:off x="1469765" y="21429646"/>
            <a:ext cx="13817962" cy="642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solidFill>
                  <a:srgbClr val="FFFFFF"/>
                </a:solidFill>
                <a:latin typeface="Montserrat Extra Bold"/>
                <a:ea typeface="Montserrat Extra Bold"/>
                <a:cs typeface="Montserrat Extra Bold"/>
                <a:sym typeface="Montserrat Extra Bold"/>
              </a:defRPr>
            </a:pPr>
            <a:r>
              <a:t>CPU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Runs</a:t>
            </a:r>
          </a:p>
        </p:txBody>
      </p:sp>
      <p:sp>
        <p:nvSpPr>
          <p:cNvPr id="63" name="Timings and plots for CPU runs on guppy. I will put them here for N=4,8,16 runs. Larger if possible."/>
          <p:cNvSpPr txBox="1"/>
          <p:nvPr/>
        </p:nvSpPr>
        <p:spPr>
          <a:xfrm>
            <a:off x="1384300" y="22987000"/>
            <a:ext cx="6997700" cy="118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Timings and plots for CPU runs on guppy. I will put them here for N=4,8,16 runs. Larger if possible.</a:t>
            </a:r>
          </a:p>
        </p:txBody>
      </p:sp>
      <p:sp>
        <p:nvSpPr>
          <p:cNvPr id="64" name="Rounded Rectangle"/>
          <p:cNvSpPr/>
          <p:nvPr/>
        </p:nvSpPr>
        <p:spPr>
          <a:xfrm>
            <a:off x="736600" y="34048700"/>
            <a:ext cx="15265400" cy="9194800"/>
          </a:xfrm>
          <a:prstGeom prst="roundRect">
            <a:avLst>
              <a:gd name="adj" fmla="val 5141"/>
            </a:avLst>
          </a:prstGeom>
          <a:solidFill>
            <a:srgbClr val="DDDDDD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650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" name="Rectangle: Rounded Corners 38"/>
          <p:cNvSpPr/>
          <p:nvPr/>
        </p:nvSpPr>
        <p:spPr>
          <a:xfrm>
            <a:off x="736600" y="33616900"/>
            <a:ext cx="15300341" cy="1199541"/>
          </a:xfrm>
          <a:prstGeom prst="roundRect">
            <a:avLst>
              <a:gd name="adj" fmla="val 21824"/>
            </a:avLst>
          </a:prstGeom>
          <a:solidFill>
            <a:srgbClr val="3D6676"/>
          </a:solidFill>
          <a:ln w="1270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GPU Runs"/>
          <p:cNvSpPr txBox="1"/>
          <p:nvPr/>
        </p:nvSpPr>
        <p:spPr>
          <a:xfrm>
            <a:off x="1473200" y="33997900"/>
            <a:ext cx="23398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GPU Runs</a:t>
            </a:r>
          </a:p>
        </p:txBody>
      </p:sp>
      <p:sp>
        <p:nvSpPr>
          <p:cNvPr id="67" name="The GPU results and plots, this section will probably be split into two sections for v100 and a100. Also time comparisons with CPU here."/>
          <p:cNvSpPr txBox="1"/>
          <p:nvPr/>
        </p:nvSpPr>
        <p:spPr>
          <a:xfrm>
            <a:off x="1219200" y="35217100"/>
            <a:ext cx="8115300" cy="118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The GPU results and plots, this section will probably be split into two sections for v100 and a100. Also time comparisons with CPU here.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595959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3880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3880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95959"/>
            </a:solidFill>
            <a:effectLst/>
            <a:uFillTx/>
            <a:latin typeface="Domine"/>
            <a:ea typeface="Domine"/>
            <a:cs typeface="Domine"/>
            <a:sym typeface="Dom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3880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3880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95959"/>
            </a:solidFill>
            <a:effectLst/>
            <a:uFillTx/>
            <a:latin typeface="Domine"/>
            <a:ea typeface="Domine"/>
            <a:cs typeface="Domine"/>
            <a:sym typeface="Dom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