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43891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1pPr>
    <a:lvl2pPr marL="0" marR="0" indent="21940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2pPr>
    <a:lvl3pPr marL="0" marR="0" indent="438807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3pPr>
    <a:lvl4pPr marL="0" marR="0" indent="658211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4pPr>
    <a:lvl5pPr marL="0" marR="0" indent="877615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5pPr>
    <a:lvl6pPr marL="0" marR="0" indent="10970199"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6pPr>
    <a:lvl7pPr marL="0" marR="0" indent="13164238"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7pPr>
    <a:lvl8pPr marL="0" marR="0" indent="15358276"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8pPr>
    <a:lvl9pPr marL="0" marR="0" indent="17552317"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8" name="Shape 28"/>
          <p:cNvSpPr/>
          <p:nvPr>
            <p:ph type="sldImg"/>
          </p:nvPr>
        </p:nvSpPr>
        <p:spPr>
          <a:xfrm>
            <a:off x="1143000" y="685800"/>
            <a:ext cx="4572000" cy="3429000"/>
          </a:xfrm>
          <a:prstGeom prst="rect">
            <a:avLst/>
          </a:prstGeom>
        </p:spPr>
        <p:txBody>
          <a:bodyPr/>
          <a:lstStyle/>
          <a:p>
            <a:pPr/>
          </a:p>
        </p:txBody>
      </p:sp>
      <p:sp>
        <p:nvSpPr>
          <p:cNvPr id="29" name="Shape 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388077" latinLnBrk="0">
      <a:defRPr sz="5700">
        <a:latin typeface="+mj-lt"/>
        <a:ea typeface="+mj-ea"/>
        <a:cs typeface="+mj-cs"/>
        <a:sym typeface="Calibri"/>
      </a:defRPr>
    </a:lvl1pPr>
    <a:lvl2pPr indent="228600" defTabSz="4388077" latinLnBrk="0">
      <a:defRPr sz="5700">
        <a:latin typeface="+mj-lt"/>
        <a:ea typeface="+mj-ea"/>
        <a:cs typeface="+mj-cs"/>
        <a:sym typeface="Calibri"/>
      </a:defRPr>
    </a:lvl2pPr>
    <a:lvl3pPr indent="457200" defTabSz="4388077" latinLnBrk="0">
      <a:defRPr sz="5700">
        <a:latin typeface="+mj-lt"/>
        <a:ea typeface="+mj-ea"/>
        <a:cs typeface="+mj-cs"/>
        <a:sym typeface="Calibri"/>
      </a:defRPr>
    </a:lvl3pPr>
    <a:lvl4pPr indent="685800" defTabSz="4388077" latinLnBrk="0">
      <a:defRPr sz="5700">
        <a:latin typeface="+mj-lt"/>
        <a:ea typeface="+mj-ea"/>
        <a:cs typeface="+mj-cs"/>
        <a:sym typeface="Calibri"/>
      </a:defRPr>
    </a:lvl4pPr>
    <a:lvl5pPr indent="914400" defTabSz="4388077" latinLnBrk="0">
      <a:defRPr sz="5700">
        <a:latin typeface="+mj-lt"/>
        <a:ea typeface="+mj-ea"/>
        <a:cs typeface="+mj-cs"/>
        <a:sym typeface="Calibri"/>
      </a:defRPr>
    </a:lvl5pPr>
    <a:lvl6pPr indent="1143000" defTabSz="4388077" latinLnBrk="0">
      <a:defRPr sz="5700">
        <a:latin typeface="+mj-lt"/>
        <a:ea typeface="+mj-ea"/>
        <a:cs typeface="+mj-cs"/>
        <a:sym typeface="Calibri"/>
      </a:defRPr>
    </a:lvl6pPr>
    <a:lvl7pPr indent="1371600" defTabSz="4388077" latinLnBrk="0">
      <a:defRPr sz="5700">
        <a:latin typeface="+mj-lt"/>
        <a:ea typeface="+mj-ea"/>
        <a:cs typeface="+mj-cs"/>
        <a:sym typeface="Calibri"/>
      </a:defRPr>
    </a:lvl7pPr>
    <a:lvl8pPr indent="1600200" defTabSz="4388077" latinLnBrk="0">
      <a:defRPr sz="5700">
        <a:latin typeface="+mj-lt"/>
        <a:ea typeface="+mj-ea"/>
        <a:cs typeface="+mj-cs"/>
        <a:sym typeface="Calibri"/>
      </a:defRPr>
    </a:lvl8pPr>
    <a:lvl9pPr indent="1828800" defTabSz="4388077" latinLnBrk="0">
      <a:defRPr sz="57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22" name="01"/>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2">
            <a:extLst/>
          </a:blip>
          <a:stretch>
            <a:fillRect/>
          </a:stretch>
        </p:blipFill>
        <p:spPr>
          <a:xfrm rot="16200000">
            <a:off x="-11074400" y="21945600"/>
            <a:ext cx="14274800" cy="3937000"/>
          </a:xfrm>
          <a:prstGeom prst="rect">
            <a:avLst/>
          </a:prstGeom>
          <a:ln w="12700">
            <a:miter lim="400000"/>
          </a:ln>
        </p:spPr>
      </p:pic>
      <p:pic>
        <p:nvPicPr>
          <p:cNvPr id="3" name="New picture" descr="New picture"/>
          <p:cNvPicPr>
            <a:picLocks noChangeAspect="1"/>
          </p:cNvPicPr>
          <p:nvPr/>
        </p:nvPicPr>
        <p:blipFill>
          <a:blip r:embed="rId2">
            <a:extLst/>
          </a:blip>
          <a:stretch>
            <a:fillRect/>
          </a:stretch>
        </p:blipFill>
        <p:spPr>
          <a:xfrm rot="5400000">
            <a:off x="29718000" y="21945600"/>
            <a:ext cx="14274800" cy="3937000"/>
          </a:xfrm>
          <a:prstGeom prst="rect">
            <a:avLst/>
          </a:prstGeom>
          <a:ln w="12700">
            <a:miter lim="400000"/>
          </a:ln>
        </p:spPr>
      </p:pic>
      <p:pic>
        <p:nvPicPr>
          <p:cNvPr id="4" name="New picture" descr="New picture"/>
          <p:cNvPicPr>
            <a:picLocks noChangeAspect="1"/>
          </p:cNvPicPr>
          <p:nvPr/>
        </p:nvPicPr>
        <p:blipFill>
          <a:blip r:embed="rId3">
            <a:extLst/>
          </a:blip>
          <a:stretch>
            <a:fillRect/>
          </a:stretch>
        </p:blipFill>
        <p:spPr>
          <a:xfrm>
            <a:off x="1466850" y="44399200"/>
            <a:ext cx="29984700" cy="1460500"/>
          </a:xfrm>
          <a:prstGeom prst="rect">
            <a:avLst/>
          </a:prstGeom>
          <a:ln w="12700">
            <a:miter lim="400000"/>
          </a:ln>
        </p:spPr>
      </p:pic>
      <p:sp>
        <p:nvSpPr>
          <p:cNvPr id="5" name="New shape"/>
          <p:cNvSpPr txBox="1"/>
          <p:nvPr/>
        </p:nvSpPr>
        <p:spPr>
          <a:xfrm>
            <a:off x="1512569" y="45210730"/>
            <a:ext cx="16367762" cy="789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4600">
                <a:solidFill>
                  <a:srgbClr val="808080"/>
                </a:solidFill>
              </a:defRPr>
            </a:lvl1pPr>
          </a:lstStyle>
          <a:p>
            <a:pPr/>
            <a:r>
              <a:t>Template ID: assessingslate  Size: 36x48</a:t>
            </a:r>
          </a:p>
        </p:txBody>
      </p:sp>
      <p:sp>
        <p:nvSpPr>
          <p:cNvPr id="6" name="Title Text"/>
          <p:cNvSpPr txBox="1"/>
          <p:nvPr>
            <p:ph type="title"/>
          </p:nvPr>
        </p:nvSpPr>
        <p:spPr>
          <a:xfrm>
            <a:off x="1645920" y="589280"/>
            <a:ext cx="29626561" cy="9652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7" name="Body Level One…"/>
          <p:cNvSpPr txBox="1"/>
          <p:nvPr>
            <p:ph type="body" idx="1"/>
          </p:nvPr>
        </p:nvSpPr>
        <p:spPr>
          <a:xfrm>
            <a:off x="1645920" y="10241280"/>
            <a:ext cx="29626561" cy="3364992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8" name="01"/>
          <p:cNvSpPr txBox="1"/>
          <p:nvPr>
            <p:ph type="sldNum" sz="quarter" idx="2"/>
          </p:nvPr>
        </p:nvSpPr>
        <p:spPr>
          <a:xfrm>
            <a:off x="15910559" y="39512239"/>
            <a:ext cx="7680961" cy="2336801"/>
          </a:xfrm>
          <a:prstGeom prst="rect">
            <a:avLst/>
          </a:prstGeom>
          <a:ln w="12700">
            <a:miter lim="400000"/>
          </a:ln>
        </p:spPr>
        <p:txBody>
          <a:bodyPr wrap="none" lIns="45719" rIns="45719" anchor="ctr">
            <a:spAutoFit/>
          </a:bodyPr>
          <a:lstStyle>
            <a:lvl1pPr algn="r">
              <a:defRPr sz="1200">
                <a:solidFill>
                  <a:srgbClr val="000000"/>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1pPr>
      <a:lvl2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2pPr>
      <a:lvl3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3pPr>
      <a:lvl4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4pPr>
      <a:lvl5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5pPr>
      <a:lvl6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6pPr>
      <a:lvl7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7pPr>
      <a:lvl8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8pPr>
      <a:lvl9pPr marL="0" marR="0" indent="0" algn="ctr" defTabSz="3291771" rtl="0" latinLnBrk="0">
        <a:lnSpc>
          <a:spcPct val="100000"/>
        </a:lnSpc>
        <a:spcBef>
          <a:spcPts val="0"/>
        </a:spcBef>
        <a:spcAft>
          <a:spcPts val="0"/>
        </a:spcAft>
        <a:buClrTx/>
        <a:buSzTx/>
        <a:buFontTx/>
        <a:buNone/>
        <a:tabLst/>
        <a:defRPr b="0" baseline="0" cap="none" i="0" spc="0" strike="noStrike" sz="10000" u="none">
          <a:solidFill>
            <a:srgbClr val="000000"/>
          </a:solidFill>
          <a:uFillTx/>
          <a:latin typeface="Arial Black"/>
          <a:ea typeface="Arial Black"/>
          <a:cs typeface="Arial Black"/>
          <a:sym typeface="Arial Black"/>
        </a:defRPr>
      </a:lvl9pPr>
    </p:titleStyle>
    <p:bodyStyle>
      <a:lvl1pPr marL="0" marR="0" indent="0" algn="l" defTabSz="3291771" rtl="0" latinLnBrk="0">
        <a:lnSpc>
          <a:spcPct val="100000"/>
        </a:lnSpc>
        <a:spcBef>
          <a:spcPts val="2400"/>
        </a:spcBef>
        <a:spcAft>
          <a:spcPts val="0"/>
        </a:spcAft>
        <a:buClrTx/>
        <a:buSzTx/>
        <a:buFontTx/>
        <a:buNone/>
        <a:tabLst/>
        <a:defRPr b="0" baseline="0" cap="none" i="0" spc="0" strike="noStrike" sz="10000" u="none">
          <a:solidFill>
            <a:srgbClr val="000000"/>
          </a:solidFill>
          <a:uFillTx/>
          <a:latin typeface="Arial"/>
          <a:ea typeface="Arial"/>
          <a:cs typeface="Arial"/>
          <a:sym typeface="Arial"/>
        </a:defRPr>
      </a:lvl1pPr>
      <a:lvl2pPr marL="2674565" marR="0" indent="-1028679"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2pPr>
      <a:lvl3pPr marL="4248682" marR="0" indent="-956910"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3pPr>
      <a:lvl4pPr marL="6080633"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4pPr>
      <a:lvl5pPr marL="7726519"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5pPr>
      <a:lvl6pPr marL="9372403"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6pPr>
      <a:lvl7pPr marL="11018290"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7pPr>
      <a:lvl8pPr marL="12664175" marR="0" indent="-1142975"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8pPr>
      <a:lvl9pPr marL="14310061" marR="0" indent="-1142976" algn="l" defTabSz="3291771" rtl="0" latinLnBrk="0">
        <a:lnSpc>
          <a:spcPct val="100000"/>
        </a:lnSpc>
        <a:spcBef>
          <a:spcPts val="2400"/>
        </a:spcBef>
        <a:spcAft>
          <a:spcPts val="0"/>
        </a:spcAft>
        <a:buClrTx/>
        <a:buSzPct val="100000"/>
        <a:buFontTx/>
        <a:buChar char="•"/>
        <a:tabLst/>
        <a:defRPr b="0" baseline="0" cap="none" i="0" spc="0" strike="noStrike" sz="10000" u="none">
          <a:solidFill>
            <a:srgbClr val="000000"/>
          </a:solidFill>
          <a:uFillTx/>
          <a:latin typeface="Arial"/>
          <a:ea typeface="Arial"/>
          <a:cs typeface="Arial"/>
          <a:sym typeface="Arial"/>
        </a:defRPr>
      </a:lvl9pPr>
    </p:bodyStyle>
    <p:otherStyle>
      <a:lvl1pPr marL="0" marR="0" indent="0"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21940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438807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658211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877615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10970199"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13164238"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15358276"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17552317" algn="r" defTabSz="438807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hyperlink" Target="https://developer.nvidia.com/cuquantum-sdk)"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Rounded Rectangle"/>
          <p:cNvSpPr/>
          <p:nvPr/>
        </p:nvSpPr>
        <p:spPr>
          <a:xfrm>
            <a:off x="17233900" y="39065200"/>
            <a:ext cx="15163800" cy="4229100"/>
          </a:xfrm>
          <a:prstGeom prst="roundRect">
            <a:avLst>
              <a:gd name="adj" fmla="val 11178"/>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2" name="Rectangle: Rounded Corners 38"/>
          <p:cNvSpPr/>
          <p:nvPr/>
        </p:nvSpPr>
        <p:spPr>
          <a:xfrm>
            <a:off x="17157700" y="32829500"/>
            <a:ext cx="15300341" cy="4902200"/>
          </a:xfrm>
          <a:prstGeom prst="roundRect">
            <a:avLst>
              <a:gd name="adj" fmla="val 5340"/>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33" name="Rounded Rectangle"/>
          <p:cNvSpPr/>
          <p:nvPr/>
        </p:nvSpPr>
        <p:spPr>
          <a:xfrm>
            <a:off x="17284700" y="16370300"/>
            <a:ext cx="15163800" cy="15100300"/>
          </a:xfrm>
          <a:prstGeom prst="roundRect">
            <a:avLst>
              <a:gd name="adj" fmla="val 3131"/>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4" name="Rounded Rectangle"/>
          <p:cNvSpPr/>
          <p:nvPr/>
        </p:nvSpPr>
        <p:spPr>
          <a:xfrm>
            <a:off x="17259300" y="5029200"/>
            <a:ext cx="15163800" cy="10071100"/>
          </a:xfrm>
          <a:prstGeom prst="roundRect">
            <a:avLst>
              <a:gd name="adj" fmla="val 4694"/>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5" name="Rounded Rectangle"/>
          <p:cNvSpPr/>
          <p:nvPr/>
        </p:nvSpPr>
        <p:spPr>
          <a:xfrm>
            <a:off x="723900" y="37503100"/>
            <a:ext cx="15163800" cy="4508500"/>
          </a:xfrm>
          <a:prstGeom prst="roundRect">
            <a:avLst>
              <a:gd name="adj" fmla="val 10485"/>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36" name="Rectangle 71"/>
          <p:cNvSpPr/>
          <p:nvPr/>
        </p:nvSpPr>
        <p:spPr>
          <a:xfrm>
            <a:off x="-63500" y="0"/>
            <a:ext cx="32918400" cy="4689069"/>
          </a:xfrm>
          <a:prstGeom prst="rect">
            <a:avLst/>
          </a:prstGeom>
          <a:blipFill>
            <a:blip r:embed="rId2"/>
          </a:blipFill>
          <a:ln>
            <a:solidFill>
              <a:srgbClr val="46AAC4"/>
            </a:solidFill>
          </a:ln>
          <a:effectLst>
            <a:outerShdw sx="100000" sy="100000" kx="0" ky="0" algn="b" rotWithShape="0" blurRad="38100" dist="23000" dir="5400000">
              <a:srgbClr val="000000">
                <a:alpha val="35000"/>
              </a:srgbClr>
            </a:outerShdw>
          </a:effectLst>
        </p:spPr>
        <p:txBody>
          <a:bodyPr lIns="45719" rIns="45719" anchor="ctr"/>
          <a:lstStyle/>
          <a:p>
            <a:pPr>
              <a:defRPr sz="8600">
                <a:solidFill>
                  <a:srgbClr val="FFFFFF"/>
                </a:solidFill>
                <a:latin typeface="Arial"/>
                <a:ea typeface="Arial"/>
                <a:cs typeface="Arial"/>
                <a:sym typeface="Arial"/>
              </a:defRPr>
            </a:pPr>
          </a:p>
        </p:txBody>
      </p:sp>
      <p:sp>
        <p:nvSpPr>
          <p:cNvPr id="37" name="Title 11"/>
          <p:cNvSpPr txBox="1"/>
          <p:nvPr/>
        </p:nvSpPr>
        <p:spPr>
          <a:xfrm>
            <a:off x="1178305" y="331274"/>
            <a:ext cx="30764989" cy="1063036"/>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lvl1pPr algn="ctr" defTabSz="4389027">
              <a:defRPr b="1" sz="6400">
                <a:solidFill>
                  <a:srgbClr val="FFFFFF"/>
                </a:solidFill>
                <a:latin typeface="Helvetica Neue"/>
                <a:ea typeface="Helvetica Neue"/>
                <a:cs typeface="Helvetica Neue"/>
                <a:sym typeface="Helvetica Neue"/>
              </a:defRPr>
            </a:lvl1pPr>
          </a:lstStyle>
          <a:p>
            <a:pPr/>
            <a:r>
              <a:t>Solving linear systems with HHL quantum algorithm on GPUs</a:t>
            </a:r>
          </a:p>
        </p:txBody>
      </p:sp>
      <p:sp>
        <p:nvSpPr>
          <p:cNvPr id="38" name="Text Placeholder 16"/>
          <p:cNvSpPr txBox="1"/>
          <p:nvPr/>
        </p:nvSpPr>
        <p:spPr>
          <a:xfrm>
            <a:off x="1013205" y="1973620"/>
            <a:ext cx="30764989" cy="2257045"/>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p>
            <a:pPr algn="ctr" defTabSz="4389027">
              <a:spcBef>
                <a:spcPts val="1000"/>
              </a:spcBef>
              <a:defRPr sz="4200">
                <a:solidFill>
                  <a:srgbClr val="FFFFFF"/>
                </a:solidFill>
              </a:defRPr>
            </a:pPr>
            <a:r>
              <a:t>Dhruv Sood</a:t>
            </a:r>
            <a:r>
              <a:rPr baseline="31999"/>
              <a:t>1</a:t>
            </a:r>
            <a:r>
              <a:t>, Manish Modani</a:t>
            </a:r>
            <a:r>
              <a:rPr baseline="31999"/>
              <a:t>2</a:t>
            </a:r>
            <a:r>
              <a:t>, Nilmani Mathur</a:t>
            </a:r>
            <a:r>
              <a:rPr baseline="31999"/>
              <a:t>1</a:t>
            </a:r>
            <a:r>
              <a:t>, Vikram Tripathi</a:t>
            </a:r>
            <a:r>
              <a:rPr baseline="31999"/>
              <a:t>1</a:t>
            </a:r>
            <a:r>
              <a:t>, Andreas Hehn</a:t>
            </a:r>
            <a:r>
              <a:rPr baseline="31999"/>
              <a:t>3</a:t>
            </a:r>
            <a:endParaRPr sz="13400"/>
          </a:p>
          <a:p>
            <a:pPr algn="ctr" defTabSz="4389027">
              <a:spcBef>
                <a:spcPts val="1000"/>
              </a:spcBef>
              <a:defRPr sz="4200">
                <a:solidFill>
                  <a:srgbClr val="FFFFFF"/>
                </a:solidFill>
              </a:defRPr>
            </a:pPr>
            <a:r>
              <a:rPr baseline="31999"/>
              <a:t>1</a:t>
            </a:r>
            <a:r>
              <a:t>Department of Theoretical Physics, Tata Institute of Fundamental Research, Mumbai;</a:t>
            </a:r>
          </a:p>
          <a:p>
            <a:pPr algn="ctr" defTabSz="4389027">
              <a:spcBef>
                <a:spcPts val="1000"/>
              </a:spcBef>
              <a:defRPr sz="4200">
                <a:solidFill>
                  <a:srgbClr val="FFFFFF"/>
                </a:solidFill>
              </a:defRPr>
            </a:pPr>
            <a:r>
              <a:rPr baseline="31999"/>
              <a:t>2</a:t>
            </a:r>
            <a:r>
              <a:t>NVIDIA India; </a:t>
            </a:r>
            <a:r>
              <a:rPr baseline="31999"/>
              <a:t>3</a:t>
            </a:r>
            <a:r>
              <a:t>NVIDIA Switzerland.</a:t>
            </a:r>
          </a:p>
        </p:txBody>
      </p:sp>
      <p:sp>
        <p:nvSpPr>
          <p:cNvPr id="39" name="Rectangle: Rounded Corners 38"/>
          <p:cNvSpPr/>
          <p:nvPr/>
        </p:nvSpPr>
        <p:spPr>
          <a:xfrm>
            <a:off x="723900" y="5489197"/>
            <a:ext cx="15300341" cy="16459201"/>
          </a:xfrm>
          <a:prstGeom prst="roundRect">
            <a:avLst>
              <a:gd name="adj" fmla="val 1711"/>
            </a:avLst>
          </a:prstGeom>
          <a:solidFill>
            <a:srgbClr val="B7CAD2"/>
          </a:solidFill>
          <a:ln w="12700">
            <a:miter lim="400000"/>
          </a:ln>
        </p:spPr>
        <p:txBody>
          <a:bodyPr lIns="45719" rIns="45719" anchor="ctr"/>
          <a:lstStyle/>
          <a:p>
            <a:pPr algn="ctr">
              <a:defRPr sz="7200">
                <a:solidFill>
                  <a:srgbClr val="FFFFFF"/>
                </a:solidFill>
                <a:latin typeface="Arial"/>
                <a:ea typeface="Arial"/>
                <a:cs typeface="Arial"/>
                <a:sym typeface="Arial"/>
              </a:defRPr>
            </a:pPr>
          </a:p>
        </p:txBody>
      </p:sp>
      <p:sp>
        <p:nvSpPr>
          <p:cNvPr id="40" name="Line"/>
          <p:cNvSpPr/>
          <p:nvPr/>
        </p:nvSpPr>
        <p:spPr>
          <a:xfrm>
            <a:off x="-63500" y="4682799"/>
            <a:ext cx="32918399" cy="1"/>
          </a:xfrm>
          <a:prstGeom prst="line">
            <a:avLst/>
          </a:prstGeom>
          <a:ln w="127000">
            <a:solidFill>
              <a:srgbClr val="000000"/>
            </a:solidFill>
          </a:ln>
          <a:effectLst>
            <a:outerShdw sx="100000" sy="100000" kx="0" ky="0" algn="b" rotWithShape="0" blurRad="38100" dist="20000" dir="5400000">
              <a:srgbClr val="000000">
                <a:alpha val="38000"/>
              </a:srgbClr>
            </a:outerShdw>
          </a:effectLst>
        </p:spPr>
        <p:txBody>
          <a:bodyPr lIns="45719" rIns="45719"/>
          <a:lstStyle/>
          <a:p>
            <a:pPr algn="ctr">
              <a:defRPr sz="6500">
                <a:solidFill>
                  <a:srgbClr val="FFFFFF"/>
                </a:solidFill>
                <a:latin typeface="Arial"/>
                <a:ea typeface="Arial"/>
                <a:cs typeface="Arial"/>
                <a:sym typeface="Arial"/>
              </a:defRPr>
            </a:pPr>
          </a:p>
        </p:txBody>
      </p:sp>
      <p:sp>
        <p:nvSpPr>
          <p:cNvPr id="41" name="Rectangle: Rounded Corners 38"/>
          <p:cNvSpPr/>
          <p:nvPr/>
        </p:nvSpPr>
        <p:spPr>
          <a:xfrm>
            <a:off x="17221200" y="31845997"/>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2" name="TextBox 46"/>
          <p:cNvSpPr txBox="1"/>
          <p:nvPr/>
        </p:nvSpPr>
        <p:spPr>
          <a:xfrm>
            <a:off x="17678400" y="32069468"/>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Conclusions</a:t>
            </a:r>
          </a:p>
        </p:txBody>
      </p:sp>
      <p:sp>
        <p:nvSpPr>
          <p:cNvPr id="43" name="TextBox 45"/>
          <p:cNvSpPr txBox="1"/>
          <p:nvPr/>
        </p:nvSpPr>
        <p:spPr>
          <a:xfrm>
            <a:off x="17673699" y="33348113"/>
            <a:ext cx="14236701" cy="38582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mn-lt"/>
                <a:ea typeface="+mn-ea"/>
                <a:cs typeface="+mn-cs"/>
                <a:sym typeface="Helvetica"/>
              </a:defRPr>
            </a:pPr>
            <a:r>
              <a:t>We have implemented the HHL algorithm successfully for diagonal, diagonal with irrational eigenvalues and randomly generated hermitian positive definite matrices.</a:t>
            </a:r>
          </a:p>
          <a:p>
            <a:pPr marL="240631" indent="-240631">
              <a:lnSpc>
                <a:spcPct val="120000"/>
              </a:lnSpc>
              <a:spcBef>
                <a:spcPts val="600"/>
              </a:spcBef>
              <a:buSzPct val="100000"/>
              <a:buChar char="•"/>
              <a:defRPr>
                <a:latin typeface="+mn-lt"/>
                <a:ea typeface="+mn-ea"/>
                <a:cs typeface="+mn-cs"/>
                <a:sym typeface="Helvetica"/>
              </a:defRPr>
            </a:pPr>
            <a:r>
              <a:t>We have demonstrated speedups for HHL algorithm using V100 and A100 GPUs.</a:t>
            </a:r>
          </a:p>
          <a:p>
            <a:pPr marL="240631" indent="-240631">
              <a:lnSpc>
                <a:spcPct val="120000"/>
              </a:lnSpc>
              <a:spcBef>
                <a:spcPts val="600"/>
              </a:spcBef>
              <a:buSzPct val="100000"/>
              <a:buChar char="•"/>
              <a:defRPr>
                <a:latin typeface="+mn-lt"/>
                <a:ea typeface="+mn-ea"/>
                <a:cs typeface="+mn-cs"/>
                <a:sym typeface="Helvetica"/>
              </a:defRPr>
            </a:pPr>
            <a:r>
              <a:t>We have found that the percentage speedups increase with system size.</a:t>
            </a:r>
          </a:p>
          <a:p>
            <a:pPr marL="240631" indent="-240631">
              <a:lnSpc>
                <a:spcPct val="120000"/>
              </a:lnSpc>
              <a:spcBef>
                <a:spcPts val="600"/>
              </a:spcBef>
              <a:buSzPct val="100000"/>
              <a:buChar char="•"/>
              <a:defRPr>
                <a:latin typeface="+mn-lt"/>
                <a:ea typeface="+mn-ea"/>
                <a:cs typeface="+mn-cs"/>
                <a:sym typeface="Helvetica"/>
              </a:defRPr>
            </a:pPr>
            <a:r>
              <a:t>We plan to optimise it further to extend it's compatibility to dense matrices that possess highly entangled eigensystems and to scale it for larger systems.</a:t>
            </a:r>
          </a:p>
          <a:p>
            <a:pPr marL="240631" indent="-240631">
              <a:lnSpc>
                <a:spcPct val="120000"/>
              </a:lnSpc>
              <a:spcBef>
                <a:spcPts val="600"/>
              </a:spcBef>
              <a:buSzPct val="100000"/>
              <a:buChar char="•"/>
              <a:defRPr>
                <a:latin typeface="+mn-lt"/>
                <a:ea typeface="+mn-ea"/>
                <a:cs typeface="+mn-cs"/>
                <a:sym typeface="Helvetica"/>
              </a:defRPr>
            </a:pPr>
            <a:r>
              <a:t>With this, we envisage to study entangled quantum many body systems in the near future, which are otherwise difficult to investigate. </a:t>
            </a:r>
          </a:p>
        </p:txBody>
      </p:sp>
      <p:sp>
        <p:nvSpPr>
          <p:cNvPr id="44" name="TextBox 45"/>
          <p:cNvSpPr txBox="1"/>
          <p:nvPr/>
        </p:nvSpPr>
        <p:spPr>
          <a:xfrm>
            <a:off x="17675042" y="39611365"/>
            <a:ext cx="13945128" cy="3406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20842" indent="-320842">
              <a:buSzPct val="100000"/>
              <a:buAutoNum type="arabicPeriod" startAt="1"/>
              <a:defRPr>
                <a:latin typeface="+mn-lt"/>
                <a:ea typeface="+mn-ea"/>
                <a:cs typeface="+mn-cs"/>
                <a:sym typeface="Helvetica"/>
              </a:defRPr>
            </a:pPr>
            <a:r>
              <a:t>Harrow, A. W., Hassidim, A., &amp; Lloyd, S. (2009). Quantum Algorithm for Linear Systems of Equations. Phys. Rev. Lett., 103150502.</a:t>
            </a:r>
          </a:p>
          <a:p>
            <a:pPr marL="320842" indent="-320842">
              <a:buSzPct val="100000"/>
              <a:buAutoNum type="arabicPeriod" startAt="1"/>
              <a:defRPr>
                <a:latin typeface="+mn-lt"/>
                <a:ea typeface="+mn-ea"/>
                <a:cs typeface="+mn-cs"/>
                <a:sym typeface="Helvetica"/>
              </a:defRPr>
            </a:pPr>
            <a:r>
              <a:t>M. Modani, A. Banerjee and A. Das, "Performance analysis of quantum algorithms on Param Siddhi-AI system," 2022 International Conference on Trends in Quantum Computing and Emerging Business Technologies (TQCEBT), Pune, India, 2022.</a:t>
            </a:r>
          </a:p>
          <a:p>
            <a:pPr marL="320842" indent="-320842">
              <a:buSzPct val="100000"/>
              <a:buAutoNum type="arabicPeriod" startAt="1"/>
              <a:defRPr>
                <a:latin typeface="+mn-lt"/>
                <a:ea typeface="+mn-ea"/>
                <a:cs typeface="+mn-cs"/>
                <a:sym typeface="Helvetica"/>
              </a:defRPr>
            </a:pPr>
            <a:r>
              <a:t>Modani, M., Banerjee, A., Das, A. (2023). Multi-GPU-Enabled Quantum Circuit Simulations on HPC-AI System. In: Sharma, N., Goje, A., Chakrabarti, A., Bruckstein, A.M. (eds) Data Management, Analytics and Innovation. ICDMAI 2023. Lecture Notes in Networks and Systems, vol 662. Springer, Singapore.</a:t>
            </a:r>
          </a:p>
        </p:txBody>
      </p:sp>
      <p:sp>
        <p:nvSpPr>
          <p:cNvPr id="45" name="Rectangle: Rounded Corners 38"/>
          <p:cNvSpPr/>
          <p:nvPr/>
        </p:nvSpPr>
        <p:spPr>
          <a:xfrm>
            <a:off x="17221200" y="38143876"/>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46" name="TextBox 46"/>
          <p:cNvSpPr txBox="1"/>
          <p:nvPr/>
        </p:nvSpPr>
        <p:spPr>
          <a:xfrm>
            <a:off x="17678400" y="3842487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References</a:t>
            </a:r>
          </a:p>
        </p:txBody>
      </p:sp>
      <p:sp>
        <p:nvSpPr>
          <p:cNvPr id="47" name="Rectangle"/>
          <p:cNvSpPr/>
          <p:nvPr/>
        </p:nvSpPr>
        <p:spPr>
          <a:xfrm>
            <a:off x="241601" y="1435264"/>
            <a:ext cx="5629505" cy="294006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48" name="Tata_Institute_of_Fundamental_Research_logo.png" descr="Tata_Institute_of_Fundamental_Research_logo.png"/>
          <p:cNvPicPr>
            <a:picLocks noChangeAspect="1"/>
          </p:cNvPicPr>
          <p:nvPr/>
        </p:nvPicPr>
        <p:blipFill>
          <a:blip r:embed="rId3">
            <a:extLst/>
          </a:blip>
          <a:stretch>
            <a:fillRect/>
          </a:stretch>
        </p:blipFill>
        <p:spPr>
          <a:xfrm>
            <a:off x="226086" y="1548286"/>
            <a:ext cx="5740401" cy="2794001"/>
          </a:xfrm>
          <a:prstGeom prst="rect">
            <a:avLst/>
          </a:prstGeom>
          <a:ln w="12700">
            <a:miter lim="400000"/>
          </a:ln>
        </p:spPr>
      </p:pic>
      <p:sp>
        <p:nvSpPr>
          <p:cNvPr id="49" name="Rectangle: Rounded Corners 38"/>
          <p:cNvSpPr/>
          <p:nvPr/>
        </p:nvSpPr>
        <p:spPr>
          <a:xfrm>
            <a:off x="723900" y="5065985"/>
            <a:ext cx="15300341"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0" name="TextBox 46"/>
          <p:cNvSpPr txBox="1"/>
          <p:nvPr/>
        </p:nvSpPr>
        <p:spPr>
          <a:xfrm>
            <a:off x="1275903" y="5303725"/>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Introduction</a:t>
            </a:r>
          </a:p>
        </p:txBody>
      </p:sp>
      <p:sp>
        <p:nvSpPr>
          <p:cNvPr id="51" name="Rounded Rectangle"/>
          <p:cNvSpPr/>
          <p:nvPr/>
        </p:nvSpPr>
        <p:spPr>
          <a:xfrm>
            <a:off x="723900" y="23317200"/>
            <a:ext cx="15163800" cy="12649200"/>
          </a:xfrm>
          <a:prstGeom prst="roundRect">
            <a:avLst>
              <a:gd name="adj" fmla="val 3737"/>
            </a:avLst>
          </a:prstGeom>
          <a:solidFill>
            <a:srgbClr val="DDDDDD"/>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DDDDDD"/>
                </a:solidFill>
                <a:latin typeface="Arial"/>
                <a:ea typeface="Arial"/>
                <a:cs typeface="Arial"/>
                <a:sym typeface="Arial"/>
              </a:defRPr>
            </a:pPr>
          </a:p>
        </p:txBody>
      </p:sp>
      <p:sp>
        <p:nvSpPr>
          <p:cNvPr id="52" name="Rectangle: Rounded Corners 38"/>
          <p:cNvSpPr/>
          <p:nvPr/>
        </p:nvSpPr>
        <p:spPr>
          <a:xfrm>
            <a:off x="723900" y="22412675"/>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3" name="TextBox 46"/>
          <p:cNvSpPr txBox="1"/>
          <p:nvPr/>
        </p:nvSpPr>
        <p:spPr>
          <a:xfrm>
            <a:off x="987165" y="22661546"/>
            <a:ext cx="13817962"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A Test : Diagonal Matrices</a:t>
            </a:r>
          </a:p>
        </p:txBody>
      </p:sp>
      <p:sp>
        <p:nvSpPr>
          <p:cNvPr id="54" name="We begin with systems where the problem matrix is diagonal with entries corresponding to binary fractions upto a multiplicative constant. Such matrices were used to verify that the implementation was satisfactory. We have tested the HHL algorithm for var"/>
          <p:cNvSpPr txBox="1"/>
          <p:nvPr/>
        </p:nvSpPr>
        <p:spPr>
          <a:xfrm>
            <a:off x="990600" y="24218900"/>
            <a:ext cx="13931900" cy="22122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20000"/>
              </a:lnSpc>
              <a:spcBef>
                <a:spcPts val="600"/>
              </a:spcBef>
              <a:defRPr>
                <a:latin typeface="Helvetica Neue"/>
                <a:ea typeface="Helvetica Neue"/>
                <a:cs typeface="Helvetica Neue"/>
                <a:sym typeface="Helvetica Neue"/>
              </a:defRPr>
            </a:lvl1pPr>
          </a:lstStyle>
          <a:p>
            <a:pPr/>
            <a:r>
              <a:t>We begin with systems where the problem matrix is diagonal with entries corresponding to binary fractions upto a multiplicative constant. Such matrices were used to verify that the implementation was satisfactory. We have tested the HHL algorithm for various matrix sizes and complexities. All runs were conducted first using only CPU capabilities, and then using V100 (32 GB) and A100 (80 GB) NVIDIA GPUs. The table and plot below shows the times taken in executing HHL for such matrices.</a:t>
            </a:r>
          </a:p>
        </p:txBody>
      </p:sp>
      <p:graphicFrame>
        <p:nvGraphicFramePr>
          <p:cNvPr id="55" name="Table 1"/>
          <p:cNvGraphicFramePr/>
          <p:nvPr/>
        </p:nvGraphicFramePr>
        <p:xfrm>
          <a:off x="-19773900" y="17526000"/>
          <a:ext cx="26517600" cy="32512000"/>
        </p:xfrm>
        <a:graphic xmlns:a="http://schemas.openxmlformats.org/drawingml/2006/main">
          <a:graphicData uri="http://schemas.openxmlformats.org/drawingml/2006/table">
            <a:tbl>
              <a:tblPr firstCol="0" firstRow="0" lastCol="0" lastRow="0" bandCol="0" bandRow="0" rtl="0">
                <a:tableStyleId>{CF821DB8-F4EB-4A41-A1BA-3FCAFE7338EE}</a:tableStyleId>
              </a:tblPr>
              <a:tblGrid>
                <a:gridCol w="1854200"/>
              </a:tblGrid>
              <a:tr h="949244">
                <a:tc>
                  <a:txBody>
                    <a:bodyPr/>
                    <a:lstStyle/>
                    <a:p>
                      <a:pPr algn="ctr" defTabSz="3291771">
                        <a:defRPr sz="2400">
                          <a:solidFill>
                            <a:srgbClr val="DDDDDD"/>
                          </a:solidFill>
                        </a:defRPr>
                      </a:pPr>
                    </a:p>
                  </a:txBody>
                  <a:tcPr marL="0" marR="0" marT="0" marB="0" anchor="ctr" anchorCtr="0" horzOverflow="overflow">
                    <a:noFill/>
                  </a:tcPr>
                </a:tc>
              </a:tr>
            </a:tbl>
          </a:graphicData>
        </a:graphic>
      </p:graphicFrame>
      <p:sp>
        <p:nvSpPr>
          <p:cNvPr id="56" name="Simulation of quantum circuits on classical computers is key for researchers and developers to exploit the capabilities of Quantum Processing Units. To exploit the capabilities of CPU and GPU on classical system, NVIDIA CUDA Quantum is a first-of-its-kin"/>
          <p:cNvSpPr txBox="1"/>
          <p:nvPr/>
        </p:nvSpPr>
        <p:spPr>
          <a:xfrm>
            <a:off x="-16357600" y="17284700"/>
            <a:ext cx="67183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Simulation of quantum circuits on classical computers is key for researchers and developers to exploit the capabilities of Quantum Processing Units. To exploit the capabilities of CPU and GPU on classical system, NVIDIA CUDA Quantum is a first-of-its-kind, open-source platform for integrating and programming quantum processing units (QPUs), GPUs, and CPUs in one system. Similarly, NVIDIA cuQuantum SDK speed up quantum simulations by order of magnitude on NVIDIA GPUs. . </a:t>
            </a:r>
          </a:p>
        </p:txBody>
      </p:sp>
      <p:sp>
        <p:nvSpPr>
          <p:cNvPr id="57" name="cuQuantum (https://developer.nvidia.com/cuquantum-sdk) consists of two major components, cuStatevec and cuTensorNet, the high-performance library for state vector and TensorNet simulations respectively.  Modani et al (2022; 2023) demonstrated the perform"/>
          <p:cNvSpPr txBox="1"/>
          <p:nvPr/>
        </p:nvSpPr>
        <p:spPr>
          <a:xfrm>
            <a:off x="-18110200" y="22453600"/>
            <a:ext cx="13589000" cy="4142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cuQuantum (</a:t>
            </a:r>
            <a:r>
              <a:rPr u="sng">
                <a:solidFill>
                  <a:srgbClr val="0000FF"/>
                </a:solidFill>
                <a:uFill>
                  <a:solidFill>
                    <a:srgbClr val="0000FF"/>
                  </a:solidFill>
                </a:uFill>
                <a:hlinkClick r:id="rId4" invalidUrl="" action="" tgtFrame="" tooltip="" history="1" highlightClick="0" endSnd="0"/>
              </a:rPr>
              <a:t>https://developer.nvidia.com/cuquantum-sdk)</a:t>
            </a:r>
            <a:r>
              <a:t> consists of two major components, cuStatevec and cuTensorNet, the high-performance library for state vector and TensorNet simulations respectively.  Modani et al (2022; 2023) demonstrated the performance advantage using cuStatevec for Shor’s algorithm, Quantum Fourier Transformation, and the Sycamore circuit. The speed up, between CPU only and A100 GPU enabled run, was demonstrated as ~143x, ~115x, and 104x for 30, 32, and 32 qubits respectively. </a:t>
            </a:r>
          </a:p>
          <a:p>
            <a:pPr/>
          </a:p>
          <a:p>
            <a:pPr/>
            <a:r>
              <a:t>In the present work, the cuStatevec enabled HHL algorithm employed to solve a linear system equations of various sizes and complexities. At this stage we have demonstrated the viability of this implementation. We plan to optimise the algorithm and it's implementation to maximise the speedup obtained and then we will apply it to solve physical problems.</a:t>
            </a:r>
          </a:p>
        </p:txBody>
      </p:sp>
      <p:sp>
        <p:nvSpPr>
          <p:cNvPr id="58" name="Rectangle: Rounded Corners 38"/>
          <p:cNvSpPr/>
          <p:nvPr/>
        </p:nvSpPr>
        <p:spPr>
          <a:xfrm>
            <a:off x="711200" y="36576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59" name="TextBox 46"/>
          <p:cNvSpPr txBox="1"/>
          <p:nvPr/>
        </p:nvSpPr>
        <p:spPr>
          <a:xfrm>
            <a:off x="1104900" y="36830000"/>
            <a:ext cx="13817962" cy="636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Helvetica Neue"/>
                <a:ea typeface="Helvetica Neue"/>
                <a:cs typeface="Helvetica Neue"/>
                <a:sym typeface="Helvetica Neue"/>
              </a:defRPr>
            </a:lvl1pPr>
          </a:lstStyle>
          <a:p>
            <a:pPr/>
            <a:r>
              <a:t>Irrational Eigenvalues</a:t>
            </a:r>
          </a:p>
        </p:txBody>
      </p:sp>
      <p:sp>
        <p:nvSpPr>
          <p:cNvPr id="60" name="After establishing the viability of the implementation and demonstrating the small but visible speedup achieved using cuQuantum, we moved onto testing it on diagonal matrices where the eigenvalues are  generated randomly.…"/>
          <p:cNvSpPr txBox="1"/>
          <p:nvPr/>
        </p:nvSpPr>
        <p:spPr>
          <a:xfrm>
            <a:off x="990600" y="38303200"/>
            <a:ext cx="14211300" cy="30927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defRPr>
                <a:latin typeface="Helvetica Neue"/>
                <a:ea typeface="Helvetica Neue"/>
                <a:cs typeface="Helvetica Neue"/>
                <a:sym typeface="Helvetica Neue"/>
              </a:defRPr>
            </a:pPr>
            <a:r>
              <a:t>After establishing the viability of the implementation and demonstrating the small but visible speedup achieved using cuQuantum, we moved onto testing it on diagonal matrices where the eigenvalues are  generated randomly.</a:t>
            </a:r>
          </a:p>
          <a:p>
            <a:pPr>
              <a:lnSpc>
                <a:spcPct val="120000"/>
              </a:lnSpc>
              <a:defRPr>
                <a:latin typeface="Helvetica Neue"/>
                <a:ea typeface="Helvetica Neue"/>
                <a:cs typeface="Helvetica Neue"/>
                <a:sym typeface="Helvetica Neue"/>
              </a:defRPr>
            </a:pPr>
          </a:p>
          <a:p>
            <a:pPr>
              <a:lnSpc>
                <a:spcPct val="120000"/>
              </a:lnSpc>
              <a:defRPr>
                <a:latin typeface="Helvetica Neue"/>
                <a:ea typeface="Helvetica Neue"/>
                <a:cs typeface="Helvetica Neue"/>
                <a:sym typeface="Helvetica Neue"/>
              </a:defRPr>
            </a:pPr>
            <a:r>
              <a:t>This is expected to interfere with the phase estimation routine in the HHL algorithm, hence increasing the circuit depth and the time taken by the simulation. A table and plot detailing the times taken in such runs is presented next.</a:t>
            </a:r>
          </a:p>
        </p:txBody>
      </p:sp>
      <p:sp>
        <p:nvSpPr>
          <p:cNvPr id="61" name="The table above shows that cuQuantum is able to speed up the simulation by up to 5.7%. We further observe that this speedup increases as we increase the size of the problem, which is due to the fact that at lower qubits the problem does not utilise all a"/>
          <p:cNvSpPr txBox="1"/>
          <p:nvPr/>
        </p:nvSpPr>
        <p:spPr>
          <a:xfrm>
            <a:off x="17729200" y="11239500"/>
            <a:ext cx="14211300" cy="328114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The table above shows that cuQuantum is able to speed up the simulation by up to 5.7%. We further observe that this speedup increases as we increase the size of the problem, which is due to the fact that at lower qubits the problem does not utilise all available cores.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On an average we find a speedup of 2.42% using V100 GPUs and 4.52% using A100 GPUs. Another characteristic evident from the date is that while the speedup attained via V100 GPUs appears to stagnate, the A100 speedup appears to still be rising. We are exploring this further for higher system size and number of qubits.</a:t>
            </a:r>
          </a:p>
        </p:txBody>
      </p:sp>
      <p:pic>
        <p:nvPicPr>
          <p:cNvPr id="62" name="01-nvidia-logo-vert-500x200-2c50-p@2x.png" descr="01-nvidia-logo-vert-500x200-2c50-p@2x.png"/>
          <p:cNvPicPr>
            <a:picLocks noChangeAspect="1"/>
          </p:cNvPicPr>
          <p:nvPr/>
        </p:nvPicPr>
        <p:blipFill>
          <a:blip r:embed="rId5">
            <a:extLst/>
          </a:blip>
          <a:stretch>
            <a:fillRect/>
          </a:stretch>
        </p:blipFill>
        <p:spPr>
          <a:xfrm>
            <a:off x="27261337" y="1422400"/>
            <a:ext cx="5281623" cy="2975314"/>
          </a:xfrm>
          <a:prstGeom prst="rect">
            <a:avLst/>
          </a:prstGeom>
          <a:ln w="12700">
            <a:miter lim="400000"/>
          </a:ln>
        </p:spPr>
      </p:pic>
      <p:sp>
        <p:nvSpPr>
          <p:cNvPr id="63" name="Rounded Rectangle"/>
          <p:cNvSpPr/>
          <p:nvPr/>
        </p:nvSpPr>
        <p:spPr>
          <a:xfrm>
            <a:off x="1333500" y="27000200"/>
            <a:ext cx="14071600" cy="5410200"/>
          </a:xfrm>
          <a:prstGeom prst="roundRect">
            <a:avLst>
              <a:gd name="adj" fmla="val 8081"/>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64" name="We checked the results of the simulations by calculating the projection of the obtained result upon the exact solutions. This fidelity was found to average at 0.87 over all conducted runs.…"/>
          <p:cNvSpPr txBox="1"/>
          <p:nvPr/>
        </p:nvSpPr>
        <p:spPr>
          <a:xfrm>
            <a:off x="990600" y="32778700"/>
            <a:ext cx="13931900" cy="280487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20000"/>
              </a:lnSpc>
              <a:spcBef>
                <a:spcPts val="600"/>
              </a:spcBef>
              <a:defRPr>
                <a:latin typeface="Helvetica Neue"/>
                <a:ea typeface="Helvetica Neue"/>
                <a:cs typeface="Helvetica Neue"/>
                <a:sym typeface="Helvetica Neue"/>
              </a:defRPr>
            </a:pPr>
            <a:r>
              <a:t>We checked the results of the simulations by calculating the projection of the obtained result upon the exact solutions. This fidelity was found to average at 0.87 over all conducted runs. </a:t>
            </a:r>
          </a:p>
          <a:p>
            <a:pPr>
              <a:lnSpc>
                <a:spcPct val="120000"/>
              </a:lnSpc>
              <a:spcBef>
                <a:spcPts val="600"/>
              </a:spcBef>
              <a:defRPr>
                <a:latin typeface="Helvetica Neue"/>
                <a:ea typeface="Helvetica Neue"/>
                <a:cs typeface="Helvetica Neue"/>
                <a:sym typeface="Helvetica Neue"/>
              </a:defRPr>
            </a:pPr>
          </a:p>
          <a:p>
            <a:pPr>
              <a:lnSpc>
                <a:spcPct val="120000"/>
              </a:lnSpc>
              <a:spcBef>
                <a:spcPts val="600"/>
              </a:spcBef>
              <a:defRPr>
                <a:latin typeface="Helvetica Neue"/>
                <a:ea typeface="Helvetica Neue"/>
                <a:cs typeface="Helvetica Neue"/>
                <a:sym typeface="Helvetica Neue"/>
              </a:defRPr>
            </a:pPr>
            <a:r>
              <a:t>This serves as a demonstration that the HHL algorithm has been implemented correctly and accelerated with cuQuantum. We now move on to matrices where the eigenvalues are not binary fractions and see how the algorithm fares there.</a:t>
            </a:r>
          </a:p>
        </p:txBody>
      </p:sp>
      <p:sp>
        <p:nvSpPr>
          <p:cNvPr id="65" name="Rounded Rectangle"/>
          <p:cNvSpPr/>
          <p:nvPr/>
        </p:nvSpPr>
        <p:spPr>
          <a:xfrm>
            <a:off x="17741900" y="5321300"/>
            <a:ext cx="14185900" cy="5308600"/>
          </a:xfrm>
          <a:prstGeom prst="roundRect">
            <a:avLst>
              <a:gd name="adj" fmla="val 8236"/>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66" name="Again we see that a significant speedup is achieved in GPU-enable runs. Indeed, the average speedups of 2.86% for V100 and 5.48% for A100 are both higher their counterparts in the previous section. This is likely due to the increased complexity of the ma"/>
          <p:cNvSpPr txBox="1"/>
          <p:nvPr/>
        </p:nvSpPr>
        <p:spPr>
          <a:xfrm>
            <a:off x="17665700" y="25171400"/>
            <a:ext cx="14236700" cy="57068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Again we see that a significant speedup is achieved in GPU-enable runs. Indeed, the average speedups of 2.86% for V100 and 5.48% for A100 are both higher their counterparts in the previous section. This is likely due to the increased complexity of the matrix and the higher circuit depth demands more system resources and a GPU-enabled run is better at coping with that. We aim to pursue this effect as well in future work. The scaling of the speedup still follows the same pattern as above, and can be attributed to the same reasons.</a:t>
            </a:r>
          </a:p>
          <a:p>
            <a:pPr>
              <a:lnSpc>
                <a:spcPct val="110000"/>
              </a:lnSpc>
              <a:defRPr>
                <a:latin typeface="Helvetica Neue"/>
                <a:ea typeface="Helvetica Neue"/>
                <a:cs typeface="Helvetica Neue"/>
                <a:sym typeface="Helvetica Neue"/>
              </a:defRPr>
            </a:pPr>
          </a:p>
          <a:p>
            <a:pPr>
              <a:lnSpc>
                <a:spcPct val="110000"/>
              </a:lnSpc>
              <a:defRPr>
                <a:latin typeface="Helvetica Neue"/>
                <a:ea typeface="Helvetica Neue"/>
                <a:cs typeface="Helvetica Neue"/>
                <a:sym typeface="Helvetica Neue"/>
              </a:defRPr>
            </a:pPr>
            <a:r>
              <a:t>These results demonstrate that one can try and solve linear systems corresponding to realistic problems with the HHL algorithm. Here we have demonstrated that using up to 12 qubits. We believe it is possible to further increase the system size and optimise both the implementation of the HHL algorithm and the compatibility with cuQuantum to obtain better speeds. We have noticed that a significant amount of time is spent during preprocessing (including transpilation) which restricts the scalability. However, we are actively working on remedying this. Once that is achieved, we plan to apply this to studying physical models related to  quantum many body physics.</a:t>
            </a:r>
          </a:p>
        </p:txBody>
      </p:sp>
      <p:sp>
        <p:nvSpPr>
          <p:cNvPr id="67" name="We now move on to working with matrices where the eigenvalues and elements are generated randomly. In this scenario, a diagonal matrix with random entries is generated and then subjected to a random rotation to make it non-sparse.…"/>
          <p:cNvSpPr txBox="1"/>
          <p:nvPr/>
        </p:nvSpPr>
        <p:spPr>
          <a:xfrm>
            <a:off x="17729200" y="16840200"/>
            <a:ext cx="14211300" cy="20683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10000"/>
              </a:lnSpc>
              <a:defRPr>
                <a:latin typeface="Helvetica Neue"/>
                <a:ea typeface="Helvetica Neue"/>
                <a:cs typeface="Helvetica Neue"/>
                <a:sym typeface="Helvetica Neue"/>
              </a:defRPr>
            </a:pPr>
            <a:r>
              <a:t>We now move on to working with matrices where the eigenvalues and elements are generated randomly. In this scenario, a diagonal matrix with random entries is generated and then subjected to a random rotation to make it non-sparse.</a:t>
            </a:r>
          </a:p>
          <a:p>
            <a:pPr>
              <a:lnSpc>
                <a:spcPct val="110000"/>
              </a:lnSpc>
              <a:defRPr>
                <a:latin typeface="Helvetica Neue"/>
                <a:ea typeface="Helvetica Neue"/>
                <a:cs typeface="Helvetica Neue"/>
                <a:sym typeface="Helvetica Neue"/>
              </a:defRPr>
            </a:pPr>
            <a:r>
              <a:t>In such runs the circuit depth is much higher and thus the simulation takes considerable time. The times obtained for these runs are tabulated and plotted below.</a:t>
            </a:r>
          </a:p>
        </p:txBody>
      </p:sp>
      <p:sp>
        <p:nvSpPr>
          <p:cNvPr id="68" name="Rounded Rectangle"/>
          <p:cNvSpPr/>
          <p:nvPr/>
        </p:nvSpPr>
        <p:spPr>
          <a:xfrm>
            <a:off x="17741900" y="19253200"/>
            <a:ext cx="14147800" cy="5384800"/>
          </a:xfrm>
          <a:prstGeom prst="roundRect">
            <a:avLst>
              <a:gd name="adj" fmla="val 8119"/>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sp>
        <p:nvSpPr>
          <p:cNvPr id="69" name="Linear Systems of equations are ubiquitous in all fields of science and often arise as intermediary steps in studies of physical systems. Classical methods for solving such problems take time that scales polynomially with the problem size.…"/>
          <p:cNvSpPr txBox="1"/>
          <p:nvPr/>
        </p:nvSpPr>
        <p:spPr>
          <a:xfrm>
            <a:off x="1016000" y="6591300"/>
            <a:ext cx="14198600" cy="2288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Linear Systems of equations are ubiquitous in all fields of science and often arise as intermediary steps in studies of physical systems. Classical methods for solving such problems take time that scales polynomially with the problem size.</a:t>
            </a:r>
          </a:p>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[1] is a quantum algorithm that is able to solve such systems in time that scales logarithmically with the size. Below is a schematic diagram of the quantum circuit corresponding to it.</a:t>
            </a:r>
          </a:p>
        </p:txBody>
      </p:sp>
      <p:sp>
        <p:nvSpPr>
          <p:cNvPr id="70" name="Rounded Rectangle"/>
          <p:cNvSpPr/>
          <p:nvPr/>
        </p:nvSpPr>
        <p:spPr>
          <a:xfrm>
            <a:off x="2082800" y="9537700"/>
            <a:ext cx="12433300" cy="4927600"/>
          </a:xfrm>
          <a:prstGeom prst="roundRect">
            <a:avLst>
              <a:gd name="adj" fmla="val 8872"/>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lgn="ctr">
              <a:defRPr sz="6500">
                <a:solidFill>
                  <a:srgbClr val="FFFFFF"/>
                </a:solidFill>
                <a:latin typeface="Arial"/>
                <a:ea typeface="Arial"/>
                <a:cs typeface="Arial"/>
                <a:sym typeface="Arial"/>
              </a:defRPr>
            </a:pPr>
          </a:p>
        </p:txBody>
      </p:sp>
      <p:pic>
        <p:nvPicPr>
          <p:cNvPr id="71" name="block.png" descr="block.png"/>
          <p:cNvPicPr>
            <a:picLocks noChangeAspect="1"/>
          </p:cNvPicPr>
          <p:nvPr/>
        </p:nvPicPr>
        <p:blipFill>
          <a:blip r:embed="rId6">
            <a:extLst/>
          </a:blip>
          <a:stretch>
            <a:fillRect/>
          </a:stretch>
        </p:blipFill>
        <p:spPr>
          <a:xfrm>
            <a:off x="2297457" y="9652128"/>
            <a:ext cx="11991287" cy="4673601"/>
          </a:xfrm>
          <a:prstGeom prst="rect">
            <a:avLst/>
          </a:prstGeom>
          <a:ln w="12700">
            <a:miter lim="400000"/>
          </a:ln>
        </p:spPr>
      </p:pic>
      <p:sp>
        <p:nvSpPr>
          <p:cNvPr id="72" name="This algorithm employs Quantum Phase Estimation and the Quantum Fourier Transform (FT in the illustration) to estimate the eigenphases of a hermitian matrix A. These phases are then employed to invert the matrix and solve the titular problem Ax=b via the"/>
          <p:cNvSpPr txBox="1"/>
          <p:nvPr/>
        </p:nvSpPr>
        <p:spPr>
          <a:xfrm>
            <a:off x="990600" y="14617700"/>
            <a:ext cx="14198600" cy="69195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40631" indent="-240631">
              <a:lnSpc>
                <a:spcPct val="120000"/>
              </a:lnSpc>
              <a:spcBef>
                <a:spcPts val="600"/>
              </a:spcBef>
              <a:buSzPct val="100000"/>
              <a:buChar char="•"/>
              <a:defRPr>
                <a:latin typeface="Helvetica Neue"/>
                <a:ea typeface="Helvetica Neue"/>
                <a:cs typeface="Helvetica Neue"/>
                <a:sym typeface="Helvetica Neue"/>
              </a:defRPr>
            </a:pPr>
            <a:r>
              <a:t>This algorithm employs Quantum Phase Estimation and the Quantum Fourier Transform (FT in the illustration) to estimate the eigenphases of a hermitian matrix </a:t>
            </a:r>
            <a:r>
              <a:rPr i="1"/>
              <a:t>A</a:t>
            </a:r>
            <a:r>
              <a:t>. These phases are then employed to invert the matrix and solve the titular problem </a:t>
            </a:r>
            <a:r>
              <a:rPr i="1"/>
              <a:t>A</a:t>
            </a:r>
            <a:r>
              <a:t>x=b via the </a:t>
            </a:r>
            <a:r>
              <a:rPr i="1"/>
              <a:t>R(λ</a:t>
            </a:r>
            <a:r>
              <a:rPr baseline="31999" i="1"/>
              <a:t>-1</a:t>
            </a:r>
            <a:r>
              <a:rPr i="1"/>
              <a:t>) </a:t>
            </a:r>
            <a:r>
              <a:t>rotations.</a:t>
            </a:r>
          </a:p>
          <a:p>
            <a:pPr marL="240631" indent="-240631">
              <a:lnSpc>
                <a:spcPct val="120000"/>
              </a:lnSpc>
              <a:spcBef>
                <a:spcPts val="600"/>
              </a:spcBef>
              <a:buSzPct val="100000"/>
              <a:buChar char="•"/>
              <a:defRPr>
                <a:latin typeface="Helvetica Neue"/>
                <a:ea typeface="Helvetica Neue"/>
                <a:cs typeface="Helvetica Neue"/>
                <a:sym typeface="Helvetica Neue"/>
              </a:defRPr>
            </a:pPr>
            <a:r>
              <a:t>The algorithm can be employed solve large linear systems and hence investigate physical systems more efficiently once satisfactory quantum hardware is available. We aim to use this and other such algorithms for studying quantum many body systems, which are often challenging to study via classical means.</a:t>
            </a:r>
          </a:p>
          <a:p>
            <a:pPr marL="240631" indent="-240631">
              <a:lnSpc>
                <a:spcPct val="120000"/>
              </a:lnSpc>
              <a:spcBef>
                <a:spcPts val="600"/>
              </a:spcBef>
              <a:buSzPct val="100000"/>
              <a:buChar char="•"/>
              <a:defRPr>
                <a:latin typeface="Helvetica Neue"/>
                <a:ea typeface="Helvetica Neue"/>
                <a:cs typeface="Helvetica Neue"/>
                <a:sym typeface="Helvetica Neue"/>
              </a:defRPr>
            </a:pPr>
            <a:r>
              <a:t>Further, NVIDIA's cuQuantum SDK allows us to speed up such simulations using GPUs. It has been demonstrated to provide significant speedups to routine like Shor's Algorithm, the Quantum Fourier Transform, and Sycamore [2,3]. We believe that cuQuantum will allow us to exploit classical hardware for quantum simulation and be quantum ready when the requisite quantum hardware is available.</a:t>
            </a:r>
          </a:p>
          <a:p>
            <a:pPr marL="240631" indent="-240631">
              <a:lnSpc>
                <a:spcPct val="120000"/>
              </a:lnSpc>
              <a:spcBef>
                <a:spcPts val="600"/>
              </a:spcBef>
              <a:buSzPct val="100000"/>
              <a:buChar char="•"/>
              <a:defRPr>
                <a:latin typeface="Helvetica Neue"/>
                <a:ea typeface="Helvetica Neue"/>
                <a:cs typeface="Helvetica Neue"/>
                <a:sym typeface="Helvetica Neue"/>
              </a:defRPr>
            </a:pPr>
            <a:r>
              <a:t>The HHL algorithm is implemented with cuQuantum with the goal of performance optimisation and making it scalable to higher system sizes and number of qubits.</a:t>
            </a:r>
          </a:p>
          <a:p>
            <a:pPr marL="240631" indent="-240631">
              <a:lnSpc>
                <a:spcPct val="120000"/>
              </a:lnSpc>
              <a:spcBef>
                <a:spcPts val="600"/>
              </a:spcBef>
              <a:buSzPct val="100000"/>
              <a:buChar char="•"/>
              <a:defRPr>
                <a:latin typeface="Helvetica Neue"/>
                <a:ea typeface="Helvetica Neue"/>
                <a:cs typeface="Helvetica Neue"/>
                <a:sym typeface="Helvetica Neue"/>
              </a:defRPr>
            </a:pPr>
            <a:r>
              <a:t>In this work, we present initial results obtained from the implementation of the HHL algorithm and the speedups gained by GPU enablement.</a:t>
            </a:r>
          </a:p>
        </p:txBody>
      </p:sp>
      <p:sp>
        <p:nvSpPr>
          <p:cNvPr id="73" name="Rectangle: Rounded Corners 38"/>
          <p:cNvSpPr/>
          <p:nvPr/>
        </p:nvSpPr>
        <p:spPr>
          <a:xfrm>
            <a:off x="17310100" y="15367000"/>
            <a:ext cx="15176500" cy="1199541"/>
          </a:xfrm>
          <a:prstGeom prst="roundRect">
            <a:avLst>
              <a:gd name="adj" fmla="val 21824"/>
            </a:avLst>
          </a:prstGeom>
          <a:solidFill>
            <a:srgbClr val="3D6676"/>
          </a:solidFill>
          <a:ln w="127000">
            <a:solidFill>
              <a:srgbClr val="000000"/>
            </a:solidFill>
          </a:ln>
        </p:spPr>
        <p:txBody>
          <a:bodyPr lIns="45719" rIns="45719" anchor="ctr"/>
          <a:lstStyle/>
          <a:p>
            <a:pPr algn="ctr">
              <a:defRPr sz="7200">
                <a:solidFill>
                  <a:srgbClr val="FFFFFF"/>
                </a:solidFill>
                <a:latin typeface="Arial"/>
                <a:ea typeface="Arial"/>
                <a:cs typeface="Arial"/>
                <a:sym typeface="Arial"/>
              </a:defRPr>
            </a:pPr>
          </a:p>
        </p:txBody>
      </p:sp>
      <p:sp>
        <p:nvSpPr>
          <p:cNvPr id="74" name="TextBox 46"/>
          <p:cNvSpPr txBox="1"/>
          <p:nvPr/>
        </p:nvSpPr>
        <p:spPr>
          <a:xfrm>
            <a:off x="18161000" y="15646400"/>
            <a:ext cx="13817962" cy="637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FFFFFF"/>
                </a:solidFill>
                <a:latin typeface="Montserrat Extra Bold"/>
                <a:ea typeface="Montserrat Extra Bold"/>
                <a:cs typeface="Montserrat Extra Bold"/>
                <a:sym typeface="Montserrat Extra Bold"/>
              </a:defRPr>
            </a:lvl1pPr>
          </a:lstStyle>
          <a:p>
            <a:pPr/>
            <a:r>
              <a:t>Randomised Matrices</a:t>
            </a:r>
          </a:p>
        </p:txBody>
      </p:sp>
      <p:pic>
        <p:nvPicPr>
          <p:cNvPr id="75" name="diag.png" descr="diag.png"/>
          <p:cNvPicPr>
            <a:picLocks noChangeAspect="1"/>
          </p:cNvPicPr>
          <p:nvPr/>
        </p:nvPicPr>
        <p:blipFill>
          <a:blip r:embed="rId7">
            <a:extLst/>
          </a:blip>
          <a:stretch>
            <a:fillRect/>
          </a:stretch>
        </p:blipFill>
        <p:spPr>
          <a:xfrm>
            <a:off x="1532037" y="28022844"/>
            <a:ext cx="6651427" cy="3238501"/>
          </a:xfrm>
          <a:prstGeom prst="rect">
            <a:avLst/>
          </a:prstGeom>
          <a:ln w="12700">
            <a:miter lim="400000"/>
          </a:ln>
        </p:spPr>
      </p:pic>
      <p:pic>
        <p:nvPicPr>
          <p:cNvPr id="76" name="diag.png" descr="diag.png"/>
          <p:cNvPicPr>
            <a:picLocks noChangeAspect="1"/>
          </p:cNvPicPr>
          <p:nvPr/>
        </p:nvPicPr>
        <p:blipFill>
          <a:blip r:embed="rId8">
            <a:extLst/>
          </a:blip>
          <a:stretch>
            <a:fillRect/>
          </a:stretch>
        </p:blipFill>
        <p:spPr>
          <a:xfrm>
            <a:off x="8369300" y="27228800"/>
            <a:ext cx="6368251" cy="4978400"/>
          </a:xfrm>
          <a:prstGeom prst="rect">
            <a:avLst/>
          </a:prstGeom>
          <a:ln w="12700">
            <a:miter lim="400000"/>
          </a:ln>
        </p:spPr>
      </p:pic>
      <p:pic>
        <p:nvPicPr>
          <p:cNvPr id="77" name="diagr.png" descr="diagr.png"/>
          <p:cNvPicPr>
            <a:picLocks noChangeAspect="1"/>
          </p:cNvPicPr>
          <p:nvPr/>
        </p:nvPicPr>
        <p:blipFill>
          <a:blip r:embed="rId9">
            <a:extLst/>
          </a:blip>
          <a:stretch>
            <a:fillRect/>
          </a:stretch>
        </p:blipFill>
        <p:spPr>
          <a:xfrm>
            <a:off x="24862792" y="5432578"/>
            <a:ext cx="6489701" cy="5073344"/>
          </a:xfrm>
          <a:prstGeom prst="rect">
            <a:avLst/>
          </a:prstGeom>
          <a:ln w="12700">
            <a:miter lim="400000"/>
          </a:ln>
        </p:spPr>
      </p:pic>
      <p:pic>
        <p:nvPicPr>
          <p:cNvPr id="78" name="diagr.png" descr="diagr.png"/>
          <p:cNvPicPr>
            <a:picLocks noChangeAspect="1"/>
          </p:cNvPicPr>
          <p:nvPr/>
        </p:nvPicPr>
        <p:blipFill>
          <a:blip r:embed="rId10">
            <a:extLst/>
          </a:blip>
          <a:stretch>
            <a:fillRect/>
          </a:stretch>
        </p:blipFill>
        <p:spPr>
          <a:xfrm>
            <a:off x="17843500" y="6337344"/>
            <a:ext cx="6908800" cy="3086012"/>
          </a:xfrm>
          <a:prstGeom prst="rect">
            <a:avLst/>
          </a:prstGeom>
          <a:ln w="12700">
            <a:miter lim="400000"/>
          </a:ln>
        </p:spPr>
      </p:pic>
      <p:pic>
        <p:nvPicPr>
          <p:cNvPr id="79" name="gen.png" descr="gen.png"/>
          <p:cNvPicPr>
            <a:picLocks noChangeAspect="1"/>
          </p:cNvPicPr>
          <p:nvPr/>
        </p:nvPicPr>
        <p:blipFill>
          <a:blip r:embed="rId11">
            <a:extLst/>
          </a:blip>
          <a:stretch>
            <a:fillRect/>
          </a:stretch>
        </p:blipFill>
        <p:spPr>
          <a:xfrm>
            <a:off x="17907000" y="20059871"/>
            <a:ext cx="7023100" cy="3339657"/>
          </a:xfrm>
          <a:prstGeom prst="rect">
            <a:avLst/>
          </a:prstGeom>
          <a:ln w="12700">
            <a:miter lim="400000"/>
          </a:ln>
        </p:spPr>
      </p:pic>
      <p:pic>
        <p:nvPicPr>
          <p:cNvPr id="80" name="gen.png" descr="gen.png"/>
          <p:cNvPicPr>
            <a:picLocks noChangeAspect="1"/>
          </p:cNvPicPr>
          <p:nvPr/>
        </p:nvPicPr>
        <p:blipFill>
          <a:blip r:embed="rId12">
            <a:extLst/>
          </a:blip>
          <a:stretch>
            <a:fillRect/>
          </a:stretch>
        </p:blipFill>
        <p:spPr>
          <a:xfrm>
            <a:off x="25161214" y="19441836"/>
            <a:ext cx="6468108" cy="505646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595959"/>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ctr" defTabSz="4388077" rtl="0" fontAlgn="auto" latinLnBrk="0" hangingPunct="0">
          <a:lnSpc>
            <a:spcPct val="100000"/>
          </a:lnSpc>
          <a:spcBef>
            <a:spcPts val="0"/>
          </a:spcBef>
          <a:spcAft>
            <a:spcPts val="0"/>
          </a:spcAft>
          <a:buClrTx/>
          <a:buSzTx/>
          <a:buFontTx/>
          <a:buNone/>
          <a:tabLst/>
          <a:defRPr b="0" baseline="0" cap="none" i="0" spc="0" strike="noStrike" sz="6500" u="none" kumimoji="0" normalizeH="0">
            <a:ln>
              <a:noFill/>
            </a:ln>
            <a:solidFill>
              <a:srgbClr val="FFFFFF"/>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38807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95959"/>
            </a:solidFill>
            <a:effectLst/>
            <a:uFillTx/>
            <a:latin typeface="Domine"/>
            <a:ea typeface="Domine"/>
            <a:cs typeface="Domine"/>
            <a:sym typeface="Domin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