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2918400" cy="43891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1pPr>
    <a:lvl2pPr marL="0" marR="0" indent="2194038"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2pPr>
    <a:lvl3pPr marL="0" marR="0" indent="4388077"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3pPr>
    <a:lvl4pPr marL="0" marR="0" indent="6582119"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4pPr>
    <a:lvl5pPr marL="0" marR="0" indent="8776159"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5pPr>
    <a:lvl6pPr marL="0" marR="0" indent="10970199"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6pPr>
    <a:lvl7pPr marL="0" marR="0" indent="13164238"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7pPr>
    <a:lvl8pPr marL="0" marR="0" indent="15358276"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8pPr>
    <a:lvl9pPr marL="0" marR="0" indent="17552317"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8" name="Shape 28"/>
          <p:cNvSpPr/>
          <p:nvPr>
            <p:ph type="sldImg"/>
          </p:nvPr>
        </p:nvSpPr>
        <p:spPr>
          <a:xfrm>
            <a:off x="1143000" y="685800"/>
            <a:ext cx="4572000" cy="3429000"/>
          </a:xfrm>
          <a:prstGeom prst="rect">
            <a:avLst/>
          </a:prstGeom>
        </p:spPr>
        <p:txBody>
          <a:bodyPr/>
          <a:lstStyle/>
          <a:p>
            <a:pPr/>
          </a:p>
        </p:txBody>
      </p:sp>
      <p:sp>
        <p:nvSpPr>
          <p:cNvPr id="29" name="Shape 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388077" latinLnBrk="0">
      <a:defRPr sz="5700">
        <a:latin typeface="+mj-lt"/>
        <a:ea typeface="+mj-ea"/>
        <a:cs typeface="+mj-cs"/>
        <a:sym typeface="Calibri"/>
      </a:defRPr>
    </a:lvl1pPr>
    <a:lvl2pPr indent="228600" defTabSz="4388077" latinLnBrk="0">
      <a:defRPr sz="5700">
        <a:latin typeface="+mj-lt"/>
        <a:ea typeface="+mj-ea"/>
        <a:cs typeface="+mj-cs"/>
        <a:sym typeface="Calibri"/>
      </a:defRPr>
    </a:lvl2pPr>
    <a:lvl3pPr indent="457200" defTabSz="4388077" latinLnBrk="0">
      <a:defRPr sz="5700">
        <a:latin typeface="+mj-lt"/>
        <a:ea typeface="+mj-ea"/>
        <a:cs typeface="+mj-cs"/>
        <a:sym typeface="Calibri"/>
      </a:defRPr>
    </a:lvl3pPr>
    <a:lvl4pPr indent="685800" defTabSz="4388077" latinLnBrk="0">
      <a:defRPr sz="5700">
        <a:latin typeface="+mj-lt"/>
        <a:ea typeface="+mj-ea"/>
        <a:cs typeface="+mj-cs"/>
        <a:sym typeface="Calibri"/>
      </a:defRPr>
    </a:lvl4pPr>
    <a:lvl5pPr indent="914400" defTabSz="4388077" latinLnBrk="0">
      <a:defRPr sz="5700">
        <a:latin typeface="+mj-lt"/>
        <a:ea typeface="+mj-ea"/>
        <a:cs typeface="+mj-cs"/>
        <a:sym typeface="Calibri"/>
      </a:defRPr>
    </a:lvl5pPr>
    <a:lvl6pPr indent="1143000" defTabSz="4388077" latinLnBrk="0">
      <a:defRPr sz="5700">
        <a:latin typeface="+mj-lt"/>
        <a:ea typeface="+mj-ea"/>
        <a:cs typeface="+mj-cs"/>
        <a:sym typeface="Calibri"/>
      </a:defRPr>
    </a:lvl6pPr>
    <a:lvl7pPr indent="1371600" defTabSz="4388077" latinLnBrk="0">
      <a:defRPr sz="5700">
        <a:latin typeface="+mj-lt"/>
        <a:ea typeface="+mj-ea"/>
        <a:cs typeface="+mj-cs"/>
        <a:sym typeface="Calibri"/>
      </a:defRPr>
    </a:lvl7pPr>
    <a:lvl8pPr indent="1600200" defTabSz="4388077" latinLnBrk="0">
      <a:defRPr sz="5700">
        <a:latin typeface="+mj-lt"/>
        <a:ea typeface="+mj-ea"/>
        <a:cs typeface="+mj-cs"/>
        <a:sym typeface="Calibri"/>
      </a:defRPr>
    </a:lvl8pPr>
    <a:lvl9pPr indent="1828800" defTabSz="4388077" latinLnBrk="0">
      <a:defRPr sz="57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5"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spTree>
      <p:nvGrpSpPr>
        <p:cNvPr id="1" name=""/>
        <p:cNvGrpSpPr/>
        <p:nvPr/>
      </p:nvGrpSpPr>
      <p:grpSpPr>
        <a:xfrm>
          <a:off x="0" y="0"/>
          <a:ext cx="0" cy="0"/>
          <a:chOff x="0" y="0"/>
          <a:chExt cx="0" cy="0"/>
        </a:xfrm>
      </p:grpSpPr>
      <p:sp>
        <p:nvSpPr>
          <p:cNvPr id="22"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New picture" descr="New picture"/>
          <p:cNvPicPr>
            <a:picLocks noChangeAspect="1"/>
          </p:cNvPicPr>
          <p:nvPr/>
        </p:nvPicPr>
        <p:blipFill>
          <a:blip r:embed="rId2">
            <a:extLst/>
          </a:blip>
          <a:stretch>
            <a:fillRect/>
          </a:stretch>
        </p:blipFill>
        <p:spPr>
          <a:xfrm rot="16200000">
            <a:off x="-11074400" y="21945600"/>
            <a:ext cx="14274800" cy="3937000"/>
          </a:xfrm>
          <a:prstGeom prst="rect">
            <a:avLst/>
          </a:prstGeom>
          <a:ln w="12700">
            <a:miter lim="400000"/>
          </a:ln>
        </p:spPr>
      </p:pic>
      <p:pic>
        <p:nvPicPr>
          <p:cNvPr id="3" name="New picture" descr="New picture"/>
          <p:cNvPicPr>
            <a:picLocks noChangeAspect="1"/>
          </p:cNvPicPr>
          <p:nvPr/>
        </p:nvPicPr>
        <p:blipFill>
          <a:blip r:embed="rId2">
            <a:extLst/>
          </a:blip>
          <a:stretch>
            <a:fillRect/>
          </a:stretch>
        </p:blipFill>
        <p:spPr>
          <a:xfrm rot="5400000">
            <a:off x="29718000" y="21945600"/>
            <a:ext cx="14274800" cy="3937000"/>
          </a:xfrm>
          <a:prstGeom prst="rect">
            <a:avLst/>
          </a:prstGeom>
          <a:ln w="12700">
            <a:miter lim="400000"/>
          </a:ln>
        </p:spPr>
      </p:pic>
      <p:pic>
        <p:nvPicPr>
          <p:cNvPr id="4" name="New picture" descr="New picture"/>
          <p:cNvPicPr>
            <a:picLocks noChangeAspect="1"/>
          </p:cNvPicPr>
          <p:nvPr/>
        </p:nvPicPr>
        <p:blipFill>
          <a:blip r:embed="rId3">
            <a:extLst/>
          </a:blip>
          <a:stretch>
            <a:fillRect/>
          </a:stretch>
        </p:blipFill>
        <p:spPr>
          <a:xfrm>
            <a:off x="1466850" y="44399200"/>
            <a:ext cx="29984700" cy="1460500"/>
          </a:xfrm>
          <a:prstGeom prst="rect">
            <a:avLst/>
          </a:prstGeom>
          <a:ln w="12700">
            <a:miter lim="400000"/>
          </a:ln>
        </p:spPr>
      </p:pic>
      <p:sp>
        <p:nvSpPr>
          <p:cNvPr id="5" name="New shape"/>
          <p:cNvSpPr txBox="1"/>
          <p:nvPr/>
        </p:nvSpPr>
        <p:spPr>
          <a:xfrm>
            <a:off x="1512569" y="45210730"/>
            <a:ext cx="16367762" cy="789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600">
                <a:solidFill>
                  <a:srgbClr val="808080"/>
                </a:solidFill>
              </a:defRPr>
            </a:lvl1pPr>
          </a:lstStyle>
          <a:p>
            <a:pPr/>
            <a:r>
              <a:t>Template ID: assessingslate  Size: 36x48</a:t>
            </a:r>
          </a:p>
        </p:txBody>
      </p:sp>
      <p:sp>
        <p:nvSpPr>
          <p:cNvPr id="6" name="Title Text"/>
          <p:cNvSpPr txBox="1"/>
          <p:nvPr>
            <p:ph type="title"/>
          </p:nvPr>
        </p:nvSpPr>
        <p:spPr>
          <a:xfrm>
            <a:off x="1645920" y="589280"/>
            <a:ext cx="29626561" cy="9652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7" name="Body Level One…"/>
          <p:cNvSpPr txBox="1"/>
          <p:nvPr>
            <p:ph type="body" idx="1"/>
          </p:nvPr>
        </p:nvSpPr>
        <p:spPr>
          <a:xfrm>
            <a:off x="1645920" y="10241280"/>
            <a:ext cx="29626561" cy="3364992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8" name="01"/>
          <p:cNvSpPr txBox="1"/>
          <p:nvPr>
            <p:ph type="sldNum" sz="quarter" idx="2"/>
          </p:nvPr>
        </p:nvSpPr>
        <p:spPr>
          <a:xfrm>
            <a:off x="15910559" y="39512239"/>
            <a:ext cx="7680961" cy="2336801"/>
          </a:xfrm>
          <a:prstGeom prst="rect">
            <a:avLst/>
          </a:prstGeom>
          <a:ln w="12700">
            <a:miter lim="400000"/>
          </a:ln>
        </p:spPr>
        <p:txBody>
          <a:bodyPr wrap="none" lIns="45719" rIns="45719" anchor="ctr">
            <a:spAutoFit/>
          </a:bodyPr>
          <a:lstStyle>
            <a:lvl1pPr algn="r">
              <a:defRPr sz="1200">
                <a:solidFill>
                  <a:srgbClr val="000000"/>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Lst>
  <p:transition xmlns:p14="http://schemas.microsoft.com/office/powerpoint/2010/main" spd="med" advClick="1"/>
  <p:txStyles>
    <p:titleStyle>
      <a:lvl1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1pPr>
      <a:lvl2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2pPr>
      <a:lvl3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3pPr>
      <a:lvl4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4pPr>
      <a:lvl5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5pPr>
      <a:lvl6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6pPr>
      <a:lvl7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7pPr>
      <a:lvl8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8pPr>
      <a:lvl9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9pPr>
    </p:titleStyle>
    <p:bodyStyle>
      <a:lvl1pPr marL="0" marR="0" indent="0" algn="l" defTabSz="3291771" rtl="0" latinLnBrk="0">
        <a:lnSpc>
          <a:spcPct val="100000"/>
        </a:lnSpc>
        <a:spcBef>
          <a:spcPts val="2400"/>
        </a:spcBef>
        <a:spcAft>
          <a:spcPts val="0"/>
        </a:spcAft>
        <a:buClrTx/>
        <a:buSzTx/>
        <a:buFontTx/>
        <a:buNone/>
        <a:tabLst/>
        <a:defRPr b="0" baseline="0" cap="none" i="0" spc="0" strike="noStrike" sz="10000" u="none">
          <a:solidFill>
            <a:srgbClr val="000000"/>
          </a:solidFill>
          <a:uFillTx/>
          <a:latin typeface="Arial"/>
          <a:ea typeface="Arial"/>
          <a:cs typeface="Arial"/>
          <a:sym typeface="Arial"/>
        </a:defRPr>
      </a:lvl1pPr>
      <a:lvl2pPr marL="2674565" marR="0" indent="-1028679"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2pPr>
      <a:lvl3pPr marL="4248682" marR="0" indent="-956910"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3pPr>
      <a:lvl4pPr marL="6080633" marR="0" indent="-1142976"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4pPr>
      <a:lvl5pPr marL="7726519"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5pPr>
      <a:lvl6pPr marL="9372403"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6pPr>
      <a:lvl7pPr marL="11018290"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7pPr>
      <a:lvl8pPr marL="12664175"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8pPr>
      <a:lvl9pPr marL="14310061" marR="0" indent="-1142976"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9pPr>
    </p:bodyStyle>
    <p:otherStyle>
      <a:lvl1pPr marL="0" marR="0" indent="0"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2194038"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4388077"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6582119"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8776159"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10970199"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13164238"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15358276"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17552317"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hyperlink" Target="https://developer.nvidia.com/cuquantum-sdk)" TargetMode="External"/><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 name="Rounded Rectangle"/>
          <p:cNvSpPr/>
          <p:nvPr/>
        </p:nvSpPr>
        <p:spPr>
          <a:xfrm>
            <a:off x="17233900" y="38823900"/>
            <a:ext cx="15163800" cy="4229100"/>
          </a:xfrm>
          <a:prstGeom prst="roundRect">
            <a:avLst>
              <a:gd name="adj" fmla="val 11178"/>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32" name="Rectangle: Rounded Corners 38"/>
          <p:cNvSpPr/>
          <p:nvPr/>
        </p:nvSpPr>
        <p:spPr>
          <a:xfrm>
            <a:off x="17157700" y="31635700"/>
            <a:ext cx="15300341" cy="5803900"/>
          </a:xfrm>
          <a:prstGeom prst="roundRect">
            <a:avLst>
              <a:gd name="adj" fmla="val 4511"/>
            </a:avLst>
          </a:prstGeom>
          <a:solidFill>
            <a:srgbClr val="B7CAD2"/>
          </a:solidFill>
          <a:ln w="12700">
            <a:miter lim="400000"/>
          </a:ln>
        </p:spPr>
        <p:txBody>
          <a:bodyPr lIns="45719" rIns="45719" anchor="ctr"/>
          <a:lstStyle/>
          <a:p>
            <a:pPr algn="ctr">
              <a:defRPr sz="7200">
                <a:solidFill>
                  <a:srgbClr val="FFFFFF"/>
                </a:solidFill>
                <a:latin typeface="Arial"/>
                <a:ea typeface="Arial"/>
                <a:cs typeface="Arial"/>
                <a:sym typeface="Arial"/>
              </a:defRPr>
            </a:pPr>
          </a:p>
        </p:txBody>
      </p:sp>
      <p:sp>
        <p:nvSpPr>
          <p:cNvPr id="33" name="Rounded Rectangle"/>
          <p:cNvSpPr/>
          <p:nvPr/>
        </p:nvSpPr>
        <p:spPr>
          <a:xfrm>
            <a:off x="17284700" y="16370300"/>
            <a:ext cx="15163800" cy="13817600"/>
          </a:xfrm>
          <a:prstGeom prst="roundRect">
            <a:avLst>
              <a:gd name="adj" fmla="val 3421"/>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34" name="Rounded Rectangle"/>
          <p:cNvSpPr/>
          <p:nvPr/>
        </p:nvSpPr>
        <p:spPr>
          <a:xfrm>
            <a:off x="17259300" y="5029200"/>
            <a:ext cx="15163800" cy="9740900"/>
          </a:xfrm>
          <a:prstGeom prst="roundRect">
            <a:avLst>
              <a:gd name="adj" fmla="val 4853"/>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35" name="Rounded Rectangle"/>
          <p:cNvSpPr/>
          <p:nvPr/>
        </p:nvSpPr>
        <p:spPr>
          <a:xfrm>
            <a:off x="723900" y="37122100"/>
            <a:ext cx="15163800" cy="4508500"/>
          </a:xfrm>
          <a:prstGeom prst="roundRect">
            <a:avLst>
              <a:gd name="adj" fmla="val 10485"/>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36" name="Rectangle 71"/>
          <p:cNvSpPr/>
          <p:nvPr/>
        </p:nvSpPr>
        <p:spPr>
          <a:xfrm>
            <a:off x="-63500" y="0"/>
            <a:ext cx="32918400" cy="4689069"/>
          </a:xfrm>
          <a:prstGeom prst="rect">
            <a:avLst/>
          </a:prstGeom>
          <a:blipFill>
            <a:blip r:embed="rId2"/>
          </a:blipFill>
          <a:ln>
            <a:solidFill>
              <a:srgbClr val="46AAC4"/>
            </a:solidFill>
          </a:ln>
          <a:effectLst>
            <a:outerShdw sx="100000" sy="100000" kx="0" ky="0" algn="b" rotWithShape="0" blurRad="38100" dist="23000" dir="5400000">
              <a:srgbClr val="000000">
                <a:alpha val="35000"/>
              </a:srgbClr>
            </a:outerShdw>
          </a:effectLst>
        </p:spPr>
        <p:txBody>
          <a:bodyPr lIns="45719" rIns="45719" anchor="ctr"/>
          <a:lstStyle/>
          <a:p>
            <a:pPr>
              <a:defRPr sz="8600">
                <a:solidFill>
                  <a:srgbClr val="FFFFFF"/>
                </a:solidFill>
                <a:latin typeface="Arial"/>
                <a:ea typeface="Arial"/>
                <a:cs typeface="Arial"/>
                <a:sym typeface="Arial"/>
              </a:defRPr>
            </a:pPr>
          </a:p>
        </p:txBody>
      </p:sp>
      <p:sp>
        <p:nvSpPr>
          <p:cNvPr id="37" name="Title 11"/>
          <p:cNvSpPr txBox="1"/>
          <p:nvPr/>
        </p:nvSpPr>
        <p:spPr>
          <a:xfrm>
            <a:off x="1178305" y="331274"/>
            <a:ext cx="30764989" cy="1063036"/>
          </a:xfrm>
          <a:prstGeom prst="rect">
            <a:avLst/>
          </a:prstGeom>
          <a:ln w="12700">
            <a:miter lim="400000"/>
          </a:ln>
          <a:extLst>
            <a:ext uri="{C572A759-6A51-4108-AA02-DFA0A04FC94B}">
              <ma14:wrappingTextBoxFlag xmlns:ma14="http://schemas.microsoft.com/office/mac/drawingml/2011/main" val="1"/>
            </a:ext>
          </a:extLst>
        </p:spPr>
        <p:txBody>
          <a:bodyPr lIns="48005" tIns="48005" rIns="48005" bIns="48005">
            <a:spAutoFit/>
          </a:bodyPr>
          <a:lstStyle>
            <a:lvl1pPr algn="ctr" defTabSz="4389027">
              <a:defRPr b="1" sz="6400">
                <a:solidFill>
                  <a:srgbClr val="FFFFFF"/>
                </a:solidFill>
                <a:latin typeface="Helvetica Neue"/>
                <a:ea typeface="Helvetica Neue"/>
                <a:cs typeface="Helvetica Neue"/>
                <a:sym typeface="Helvetica Neue"/>
              </a:defRPr>
            </a:lvl1pPr>
          </a:lstStyle>
          <a:p>
            <a:pPr/>
            <a:r>
              <a:t>Solving linear systems with HHL quantum algorithm on GPUs</a:t>
            </a:r>
          </a:p>
        </p:txBody>
      </p:sp>
      <p:sp>
        <p:nvSpPr>
          <p:cNvPr id="38" name="Text Placeholder 16"/>
          <p:cNvSpPr txBox="1"/>
          <p:nvPr/>
        </p:nvSpPr>
        <p:spPr>
          <a:xfrm>
            <a:off x="1013205" y="1973620"/>
            <a:ext cx="30764989" cy="2257045"/>
          </a:xfrm>
          <a:prstGeom prst="rect">
            <a:avLst/>
          </a:prstGeom>
          <a:ln w="12700">
            <a:miter lim="400000"/>
          </a:ln>
          <a:extLst>
            <a:ext uri="{C572A759-6A51-4108-AA02-DFA0A04FC94B}">
              <ma14:wrappingTextBoxFlag xmlns:ma14="http://schemas.microsoft.com/office/mac/drawingml/2011/main" val="1"/>
            </a:ext>
          </a:extLst>
        </p:spPr>
        <p:txBody>
          <a:bodyPr lIns="48005" tIns="48005" rIns="48005" bIns="48005">
            <a:spAutoFit/>
          </a:bodyPr>
          <a:lstStyle/>
          <a:p>
            <a:pPr algn="ctr" defTabSz="4389027">
              <a:spcBef>
                <a:spcPts val="1000"/>
              </a:spcBef>
              <a:defRPr sz="4200">
                <a:solidFill>
                  <a:srgbClr val="FFFFFF"/>
                </a:solidFill>
              </a:defRPr>
            </a:pPr>
            <a:r>
              <a:t>Dhruv Sood</a:t>
            </a:r>
            <a:r>
              <a:rPr baseline="31999"/>
              <a:t>1</a:t>
            </a:r>
            <a:r>
              <a:t>, Manish Modani</a:t>
            </a:r>
            <a:r>
              <a:rPr baseline="31999"/>
              <a:t>2</a:t>
            </a:r>
            <a:r>
              <a:t>, Nilmani Mathur</a:t>
            </a:r>
            <a:r>
              <a:rPr baseline="31999"/>
              <a:t>1</a:t>
            </a:r>
            <a:r>
              <a:t>, Vikram Tripathi</a:t>
            </a:r>
            <a:r>
              <a:rPr baseline="31999"/>
              <a:t>1</a:t>
            </a:r>
            <a:r>
              <a:t>, Andreas Hehn</a:t>
            </a:r>
            <a:r>
              <a:rPr baseline="31999"/>
              <a:t>2</a:t>
            </a:r>
            <a:endParaRPr sz="13400"/>
          </a:p>
          <a:p>
            <a:pPr algn="ctr" defTabSz="4389027">
              <a:spcBef>
                <a:spcPts val="1000"/>
              </a:spcBef>
              <a:defRPr sz="4200">
                <a:solidFill>
                  <a:srgbClr val="FFFFFF"/>
                </a:solidFill>
              </a:defRPr>
            </a:pPr>
            <a:r>
              <a:rPr baseline="31999"/>
              <a:t>1</a:t>
            </a:r>
            <a:r>
              <a:t>Department of Theoretical Physics, Tata Institute of Fundamental Research, Mumbai;</a:t>
            </a:r>
          </a:p>
          <a:p>
            <a:pPr algn="ctr" defTabSz="4389027">
              <a:spcBef>
                <a:spcPts val="1000"/>
              </a:spcBef>
              <a:defRPr sz="4200">
                <a:solidFill>
                  <a:srgbClr val="FFFFFF"/>
                </a:solidFill>
              </a:defRPr>
            </a:pPr>
            <a:r>
              <a:rPr baseline="31999"/>
              <a:t>2</a:t>
            </a:r>
            <a:r>
              <a:t>NVIDIA India; </a:t>
            </a:r>
            <a:r>
              <a:rPr baseline="31999"/>
              <a:t>3</a:t>
            </a:r>
            <a:r>
              <a:t>NVIDIA Switzerland.</a:t>
            </a:r>
          </a:p>
        </p:txBody>
      </p:sp>
      <p:sp>
        <p:nvSpPr>
          <p:cNvPr id="39" name="Rectangle: Rounded Corners 38"/>
          <p:cNvSpPr/>
          <p:nvPr/>
        </p:nvSpPr>
        <p:spPr>
          <a:xfrm>
            <a:off x="660400" y="5539997"/>
            <a:ext cx="15300341" cy="16408401"/>
          </a:xfrm>
          <a:prstGeom prst="roundRect">
            <a:avLst>
              <a:gd name="adj" fmla="val 1711"/>
            </a:avLst>
          </a:prstGeom>
          <a:solidFill>
            <a:srgbClr val="B7CAD2"/>
          </a:solidFill>
          <a:ln w="12700">
            <a:miter lim="400000"/>
          </a:ln>
        </p:spPr>
        <p:txBody>
          <a:bodyPr lIns="45719" rIns="45719" anchor="ctr"/>
          <a:lstStyle/>
          <a:p>
            <a:pPr algn="ctr">
              <a:defRPr sz="7200">
                <a:solidFill>
                  <a:srgbClr val="FFFFFF"/>
                </a:solidFill>
                <a:latin typeface="Arial"/>
                <a:ea typeface="Arial"/>
                <a:cs typeface="Arial"/>
                <a:sym typeface="Arial"/>
              </a:defRPr>
            </a:pPr>
          </a:p>
        </p:txBody>
      </p:sp>
      <p:sp>
        <p:nvSpPr>
          <p:cNvPr id="40" name="Line"/>
          <p:cNvSpPr/>
          <p:nvPr/>
        </p:nvSpPr>
        <p:spPr>
          <a:xfrm>
            <a:off x="-63500" y="4682799"/>
            <a:ext cx="32918399" cy="1"/>
          </a:xfrm>
          <a:prstGeom prst="line">
            <a:avLst/>
          </a:prstGeom>
          <a:ln w="127000">
            <a:solidFill>
              <a:srgbClr val="000000"/>
            </a:solidFill>
          </a:ln>
          <a:effectLst>
            <a:outerShdw sx="100000" sy="100000" kx="0" ky="0" algn="b" rotWithShape="0" blurRad="38100" dist="20000" dir="5400000">
              <a:srgbClr val="000000">
                <a:alpha val="38000"/>
              </a:srgbClr>
            </a:outerShdw>
          </a:effectLst>
        </p:spPr>
        <p:txBody>
          <a:bodyPr lIns="45719" rIns="45719"/>
          <a:lstStyle/>
          <a:p>
            <a:pPr algn="ctr">
              <a:defRPr sz="6500">
                <a:solidFill>
                  <a:srgbClr val="FFFFFF"/>
                </a:solidFill>
                <a:latin typeface="Arial"/>
                <a:ea typeface="Arial"/>
                <a:cs typeface="Arial"/>
                <a:sym typeface="Arial"/>
              </a:defRPr>
            </a:pPr>
          </a:p>
        </p:txBody>
      </p:sp>
      <p:sp>
        <p:nvSpPr>
          <p:cNvPr id="41" name="Rectangle: Rounded Corners 38"/>
          <p:cNvSpPr/>
          <p:nvPr/>
        </p:nvSpPr>
        <p:spPr>
          <a:xfrm>
            <a:off x="17221200" y="30652197"/>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42" name="TextBox 46"/>
          <p:cNvSpPr txBox="1"/>
          <p:nvPr/>
        </p:nvSpPr>
        <p:spPr>
          <a:xfrm>
            <a:off x="17678400" y="30875668"/>
            <a:ext cx="13817962" cy="636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Helvetica Neue"/>
                <a:ea typeface="Helvetica Neue"/>
                <a:cs typeface="Helvetica Neue"/>
                <a:sym typeface="Helvetica Neue"/>
              </a:defRPr>
            </a:lvl1pPr>
          </a:lstStyle>
          <a:p>
            <a:pPr/>
            <a:r>
              <a:t>Conclusions</a:t>
            </a:r>
          </a:p>
        </p:txBody>
      </p:sp>
      <p:sp>
        <p:nvSpPr>
          <p:cNvPr id="43" name="TextBox 45"/>
          <p:cNvSpPr txBox="1"/>
          <p:nvPr/>
        </p:nvSpPr>
        <p:spPr>
          <a:xfrm>
            <a:off x="17673699" y="32154313"/>
            <a:ext cx="14236701" cy="4892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spcBef>
                <a:spcPts val="600"/>
              </a:spcBef>
              <a:buSzPct val="100000"/>
              <a:buChar char="•"/>
              <a:defRPr>
                <a:latin typeface="+mn-lt"/>
                <a:ea typeface="+mn-ea"/>
                <a:cs typeface="+mn-cs"/>
                <a:sym typeface="Helvetica"/>
              </a:defRPr>
            </a:pPr>
            <a:r>
              <a:t>We have implemented the HHL algorithm and successfully integrated it with NVIDIA's cuQuantum SDK.</a:t>
            </a:r>
          </a:p>
          <a:p>
            <a:pPr marL="240631" indent="-240631">
              <a:spcBef>
                <a:spcPts val="600"/>
              </a:spcBef>
              <a:buSzPct val="100000"/>
              <a:buChar char="•"/>
              <a:defRPr>
                <a:latin typeface="+mn-lt"/>
                <a:ea typeface="+mn-ea"/>
                <a:cs typeface="+mn-cs"/>
                <a:sym typeface="Helvetica"/>
              </a:defRPr>
            </a:pPr>
            <a:r>
              <a:t>We have demonstrated speedups in the quantum simulation of the HHL algorithm using cuQuantum for sparse matrices.</a:t>
            </a:r>
          </a:p>
          <a:p>
            <a:pPr marL="240631" indent="-240631">
              <a:spcBef>
                <a:spcPts val="600"/>
              </a:spcBef>
              <a:buSzPct val="100000"/>
              <a:buChar char="•"/>
              <a:defRPr>
                <a:latin typeface="+mn-lt"/>
                <a:ea typeface="+mn-ea"/>
                <a:cs typeface="+mn-cs"/>
                <a:sym typeface="Helvetica"/>
              </a:defRPr>
            </a:pPr>
            <a:r>
              <a:t>We have found that the percentage speedups increase with system size, a fact that we will exploit in increasing the scalability of the implementation.</a:t>
            </a:r>
          </a:p>
          <a:p>
            <a:pPr marL="240631" indent="-240631">
              <a:spcBef>
                <a:spcPts val="600"/>
              </a:spcBef>
              <a:buSzPct val="100000"/>
              <a:buChar char="•"/>
              <a:defRPr>
                <a:latin typeface="+mn-lt"/>
                <a:ea typeface="+mn-ea"/>
                <a:cs typeface="+mn-cs"/>
                <a:sym typeface="Helvetica"/>
              </a:defRPr>
            </a:pPr>
            <a:r>
              <a:t>Our implementation of the HHL algorithm is so far compatible with nearly sparse hermitian positive definite matrices with random eigenvalues.</a:t>
            </a:r>
          </a:p>
          <a:p>
            <a:pPr marL="240631" indent="-240631">
              <a:spcBef>
                <a:spcPts val="600"/>
              </a:spcBef>
              <a:buSzPct val="100000"/>
              <a:buChar char="•"/>
              <a:defRPr>
                <a:latin typeface="+mn-lt"/>
                <a:ea typeface="+mn-ea"/>
                <a:cs typeface="+mn-cs"/>
                <a:sym typeface="Helvetica"/>
              </a:defRPr>
            </a:pPr>
            <a:r>
              <a:t>We plan to optimise it further to extend it's compatibility to dense matrices that possess highly entangled eigensystems.</a:t>
            </a:r>
          </a:p>
          <a:p>
            <a:pPr marL="240631" indent="-240631">
              <a:spcBef>
                <a:spcPts val="600"/>
              </a:spcBef>
              <a:buSzPct val="100000"/>
              <a:buChar char="•"/>
              <a:defRPr>
                <a:latin typeface="+mn-lt"/>
                <a:ea typeface="+mn-ea"/>
                <a:cs typeface="+mn-cs"/>
                <a:sym typeface="Helvetica"/>
              </a:defRPr>
            </a:pPr>
            <a:r>
              <a:t>With this, we envisage to study entangled quantum many body systems in the near future, which are otherwise difficult to investigate. </a:t>
            </a:r>
          </a:p>
        </p:txBody>
      </p:sp>
      <p:sp>
        <p:nvSpPr>
          <p:cNvPr id="44" name="TextBox 45"/>
          <p:cNvSpPr txBox="1"/>
          <p:nvPr/>
        </p:nvSpPr>
        <p:spPr>
          <a:xfrm>
            <a:off x="17675042" y="39370065"/>
            <a:ext cx="13945128" cy="3406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20842" indent="-320842">
              <a:buSzPct val="100000"/>
              <a:buAutoNum type="arabicPeriod" startAt="1"/>
              <a:defRPr>
                <a:latin typeface="+mn-lt"/>
                <a:ea typeface="+mn-ea"/>
                <a:cs typeface="+mn-cs"/>
                <a:sym typeface="Helvetica"/>
              </a:defRPr>
            </a:pPr>
            <a:r>
              <a:t>Harrow, A. W., Hassidim, A., &amp; Lloyd, S. (2009). Quantum Algorithm for Linear Systems of Equations. Phys. Rev. Lett., 103150502.</a:t>
            </a:r>
          </a:p>
          <a:p>
            <a:pPr marL="320842" indent="-320842">
              <a:buSzPct val="100000"/>
              <a:buAutoNum type="arabicPeriod" startAt="1"/>
              <a:defRPr>
                <a:latin typeface="+mn-lt"/>
                <a:ea typeface="+mn-ea"/>
                <a:cs typeface="+mn-cs"/>
                <a:sym typeface="Helvetica"/>
              </a:defRPr>
            </a:pPr>
            <a:r>
              <a:t>M. Modani, A. Banerjee and A. Das, "Performance analysis of quantum algorithms on Param Siddhi-AI system," 2022 International Conference on Trends in Quantum Computing and Emerging Business Technologies (TQCEBT), Pune, India, 2022.</a:t>
            </a:r>
          </a:p>
          <a:p>
            <a:pPr marL="320842" indent="-320842">
              <a:buSzPct val="100000"/>
              <a:buAutoNum type="arabicPeriod" startAt="1"/>
              <a:defRPr>
                <a:latin typeface="+mn-lt"/>
                <a:ea typeface="+mn-ea"/>
                <a:cs typeface="+mn-cs"/>
                <a:sym typeface="Helvetica"/>
              </a:defRPr>
            </a:pPr>
            <a:r>
              <a:t>Modani, M., Banerjee, A., Das, A. (2023). Multi-GPU-Enabled Quantum Circuit Simulations on HPC-AI System. In: Sharma, N., Goje, A., Chakrabarti, A., Bruckstein, A.M. (eds) Data Management, Analytics and Innovation. ICDMAI 2023. Lecture Notes in Networks and Systems, vol 662. Springer, Singapore.</a:t>
            </a:r>
          </a:p>
        </p:txBody>
      </p:sp>
      <p:sp>
        <p:nvSpPr>
          <p:cNvPr id="45" name="Rectangle: Rounded Corners 38"/>
          <p:cNvSpPr/>
          <p:nvPr/>
        </p:nvSpPr>
        <p:spPr>
          <a:xfrm>
            <a:off x="17221200" y="37902576"/>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46" name="TextBox 46"/>
          <p:cNvSpPr txBox="1"/>
          <p:nvPr/>
        </p:nvSpPr>
        <p:spPr>
          <a:xfrm>
            <a:off x="17678400" y="38183576"/>
            <a:ext cx="13817962"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Montserrat Extra Bold"/>
                <a:ea typeface="Montserrat Extra Bold"/>
                <a:cs typeface="Montserrat Extra Bold"/>
                <a:sym typeface="Montserrat Extra Bold"/>
              </a:defRPr>
            </a:lvl1pPr>
          </a:lstStyle>
          <a:p>
            <a:pPr/>
            <a:r>
              <a:t>References</a:t>
            </a:r>
          </a:p>
        </p:txBody>
      </p:sp>
      <p:sp>
        <p:nvSpPr>
          <p:cNvPr id="47" name="Rectangle"/>
          <p:cNvSpPr/>
          <p:nvPr/>
        </p:nvSpPr>
        <p:spPr>
          <a:xfrm>
            <a:off x="241601" y="1435264"/>
            <a:ext cx="5629505" cy="2940065"/>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pic>
        <p:nvPicPr>
          <p:cNvPr id="48" name="Tata_Institute_of_Fundamental_Research_logo.png" descr="Tata_Institute_of_Fundamental_Research_logo.png"/>
          <p:cNvPicPr>
            <a:picLocks noChangeAspect="1"/>
          </p:cNvPicPr>
          <p:nvPr/>
        </p:nvPicPr>
        <p:blipFill>
          <a:blip r:embed="rId3">
            <a:extLst/>
          </a:blip>
          <a:stretch>
            <a:fillRect/>
          </a:stretch>
        </p:blipFill>
        <p:spPr>
          <a:xfrm>
            <a:off x="226086" y="1548286"/>
            <a:ext cx="5740401" cy="2794001"/>
          </a:xfrm>
          <a:prstGeom prst="rect">
            <a:avLst/>
          </a:prstGeom>
          <a:ln w="12700">
            <a:miter lim="400000"/>
          </a:ln>
        </p:spPr>
      </p:pic>
      <p:sp>
        <p:nvSpPr>
          <p:cNvPr id="49" name="Rectangle: Rounded Corners 38"/>
          <p:cNvSpPr/>
          <p:nvPr/>
        </p:nvSpPr>
        <p:spPr>
          <a:xfrm>
            <a:off x="723900" y="5065985"/>
            <a:ext cx="15300341"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50" name="TextBox 46"/>
          <p:cNvSpPr txBox="1"/>
          <p:nvPr/>
        </p:nvSpPr>
        <p:spPr>
          <a:xfrm>
            <a:off x="1275903" y="5303725"/>
            <a:ext cx="13817962" cy="636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Helvetica Neue"/>
                <a:ea typeface="Helvetica Neue"/>
                <a:cs typeface="Helvetica Neue"/>
                <a:sym typeface="Helvetica Neue"/>
              </a:defRPr>
            </a:lvl1pPr>
          </a:lstStyle>
          <a:p>
            <a:pPr/>
            <a:r>
              <a:t>Introduction</a:t>
            </a:r>
          </a:p>
        </p:txBody>
      </p:sp>
      <p:sp>
        <p:nvSpPr>
          <p:cNvPr id="51" name="Rounded Rectangle"/>
          <p:cNvSpPr/>
          <p:nvPr/>
        </p:nvSpPr>
        <p:spPr>
          <a:xfrm>
            <a:off x="723900" y="23495000"/>
            <a:ext cx="15163800" cy="12268200"/>
          </a:xfrm>
          <a:prstGeom prst="roundRect">
            <a:avLst>
              <a:gd name="adj" fmla="val 3853"/>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52" name="Rectangle: Rounded Corners 38"/>
          <p:cNvSpPr/>
          <p:nvPr/>
        </p:nvSpPr>
        <p:spPr>
          <a:xfrm>
            <a:off x="723900" y="22590475"/>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53" name="TextBox 46"/>
          <p:cNvSpPr txBox="1"/>
          <p:nvPr/>
        </p:nvSpPr>
        <p:spPr>
          <a:xfrm>
            <a:off x="987165" y="22839346"/>
            <a:ext cx="13817962"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Montserrat Extra Bold"/>
                <a:ea typeface="Montserrat Extra Bold"/>
                <a:cs typeface="Montserrat Extra Bold"/>
                <a:sym typeface="Montserrat Extra Bold"/>
              </a:defRPr>
            </a:lvl1pPr>
          </a:lstStyle>
          <a:p>
            <a:pPr/>
            <a:r>
              <a:t>A Test : Diagonal Matrices</a:t>
            </a:r>
          </a:p>
        </p:txBody>
      </p:sp>
      <p:sp>
        <p:nvSpPr>
          <p:cNvPr id="54" name="We have tested the HHL algorithm for various matrix sizes and complexities. All runs were conducted first using only CPU capabilities, and then using V100 and A100 NVIDIA GPUs - where we expect the cuQuantum SDK to speed up the simulation of the quantum "/>
          <p:cNvSpPr txBox="1"/>
          <p:nvPr/>
        </p:nvSpPr>
        <p:spPr>
          <a:xfrm>
            <a:off x="990600" y="24396700"/>
            <a:ext cx="13931900" cy="324516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spcBef>
                <a:spcPts val="600"/>
              </a:spcBef>
              <a:defRPr>
                <a:latin typeface="Helvetica Neue"/>
                <a:ea typeface="Helvetica Neue"/>
                <a:cs typeface="Helvetica Neue"/>
                <a:sym typeface="Helvetica Neue"/>
              </a:defRPr>
            </a:pPr>
            <a:r>
              <a:t>We have tested the HHL algorithm for various matrix sizes and complexities. All runs were conducted first using only CPU capabilities, and then using V100 and A100 NVIDIA GPUs - where we expect the cuQuantum SDK to speed up the simulation of the quantum  circuit.</a:t>
            </a:r>
          </a:p>
          <a:p>
            <a:pPr>
              <a:defRPr>
                <a:latin typeface="Helvetica Neue"/>
                <a:ea typeface="Helvetica Neue"/>
                <a:cs typeface="Helvetica Neue"/>
                <a:sym typeface="Helvetica Neue"/>
              </a:defRPr>
            </a:pPr>
          </a:p>
          <a:p>
            <a:pPr>
              <a:defRPr>
                <a:latin typeface="Helvetica Neue"/>
                <a:ea typeface="Helvetica Neue"/>
                <a:cs typeface="Helvetica Neue"/>
                <a:sym typeface="Helvetica Neue"/>
              </a:defRPr>
            </a:pPr>
            <a:r>
              <a:t>We begin with systems where the matrix A is diagonal with entries corresponding to binary fractions upto a multiplicative constant. Such matrices were used to verify the that the implementation was satisfactory and that cuQuantum was able to use GPUs to speedup the runs.. A table of times taken for such runs is presented below.  </a:t>
            </a:r>
          </a:p>
        </p:txBody>
      </p:sp>
      <p:graphicFrame>
        <p:nvGraphicFramePr>
          <p:cNvPr id="55" name="Table 1"/>
          <p:cNvGraphicFramePr/>
          <p:nvPr/>
        </p:nvGraphicFramePr>
        <p:xfrm>
          <a:off x="-19773900" y="17526000"/>
          <a:ext cx="26517600" cy="32512000"/>
        </p:xfrm>
        <a:graphic xmlns:a="http://schemas.openxmlformats.org/drawingml/2006/main">
          <a:graphicData uri="http://schemas.openxmlformats.org/drawingml/2006/table">
            <a:tbl>
              <a:tblPr firstCol="0" firstRow="0" lastCol="0" lastRow="0" bandCol="0" bandRow="0" rtl="0">
                <a:tableStyleId>{CF821DB8-F4EB-4A41-A1BA-3FCAFE7338EE}</a:tableStyleId>
              </a:tblPr>
              <a:tblGrid>
                <a:gridCol w="1854200"/>
              </a:tblGrid>
              <a:tr h="949244">
                <a:tc>
                  <a:txBody>
                    <a:bodyPr/>
                    <a:lstStyle/>
                    <a:p>
                      <a:pPr algn="ctr" defTabSz="3291771">
                        <a:defRPr sz="2400">
                          <a:solidFill>
                            <a:srgbClr val="DDDDDD"/>
                          </a:solidFill>
                        </a:defRPr>
                      </a:pPr>
                    </a:p>
                  </a:txBody>
                  <a:tcPr marL="0" marR="0" marT="0" marB="0" anchor="ctr" anchorCtr="0" horzOverflow="overflow">
                    <a:noFill/>
                  </a:tcPr>
                </a:tc>
              </a:tr>
            </a:tbl>
          </a:graphicData>
        </a:graphic>
      </p:graphicFrame>
      <p:sp>
        <p:nvSpPr>
          <p:cNvPr id="56" name="Simulation of quantum circuits on classical computers is key for researchers and developers to exploit the capabilities of Quantum Processing Units. To exploit the capabilities of CPU and GPU on classical system, NVIDIA CUDA Quantum is a first-of-its-kin"/>
          <p:cNvSpPr txBox="1"/>
          <p:nvPr/>
        </p:nvSpPr>
        <p:spPr>
          <a:xfrm>
            <a:off x="-16357600" y="17284700"/>
            <a:ext cx="6718300" cy="4142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Simulation of quantum circuits on classical computers is key for researchers and developers to exploit the capabilities of Quantum Processing Units. To exploit the capabilities of CPU and GPU on classical system, NVIDIA CUDA Quantum is a first-of-its-kind, open-source platform for integrating and programming quantum processing units (QPUs), GPUs, and CPUs in one system. Similarly, NVIDIA cuQuantum SDK speed up quantum simulations by order of magnitude on NVIDIA GPUs. . </a:t>
            </a:r>
          </a:p>
        </p:txBody>
      </p:sp>
      <p:sp>
        <p:nvSpPr>
          <p:cNvPr id="57" name="cuQuantum (https://developer.nvidia.com/cuquantum-sdk) consists of two major components, cuStatevec and cuTensorNet, the high-performance library for state vector and TensorNet simulations respectively.  Modani et al (2022; 2023) demonstrated the perform"/>
          <p:cNvSpPr txBox="1"/>
          <p:nvPr/>
        </p:nvSpPr>
        <p:spPr>
          <a:xfrm>
            <a:off x="-18110200" y="22453600"/>
            <a:ext cx="13589000" cy="4142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cuQuantum (</a:t>
            </a:r>
            <a:r>
              <a:rPr u="sng">
                <a:solidFill>
                  <a:srgbClr val="0000FF"/>
                </a:solidFill>
                <a:uFill>
                  <a:solidFill>
                    <a:srgbClr val="0000FF"/>
                  </a:solidFill>
                </a:uFill>
                <a:hlinkClick r:id="rId4" invalidUrl="" action="" tgtFrame="" tooltip="" history="1" highlightClick="0" endSnd="0"/>
              </a:rPr>
              <a:t>https://developer.nvidia.com/cuquantum-sdk)</a:t>
            </a:r>
            <a:r>
              <a:t> consists of two major components, cuStatevec and cuTensorNet, the high-performance library for state vector and TensorNet simulations respectively.  Modani et al (2022; 2023) demonstrated the performance advantage using cuStatevec for Shor’s algorithm, Quantum Fourier Transformation, and the Sycamore circuit. The speed up, between CPU only and A100 GPU enabled run, was demonstrated as ~143x, ~115x, and 104x for 30, 32, and 32 qubits respectively. </a:t>
            </a:r>
          </a:p>
          <a:p>
            <a:pPr/>
          </a:p>
          <a:p>
            <a:pPr/>
            <a:r>
              <a:t>In the present work, the cuStatevec enabled HHL algorithm employed to solve a linear system equations of various sizes and complexities. At this stage we have demonstrated the viability of this implementation. We plan to optimise the algorithm and it's implementation to maximise the speedup obtained and then we will apply it to solve physical problems.</a:t>
            </a:r>
          </a:p>
        </p:txBody>
      </p:sp>
      <p:sp>
        <p:nvSpPr>
          <p:cNvPr id="58" name="Rectangle: Rounded Corners 38"/>
          <p:cNvSpPr/>
          <p:nvPr/>
        </p:nvSpPr>
        <p:spPr>
          <a:xfrm>
            <a:off x="711200" y="36195000"/>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59" name="TextBox 46"/>
          <p:cNvSpPr txBox="1"/>
          <p:nvPr/>
        </p:nvSpPr>
        <p:spPr>
          <a:xfrm>
            <a:off x="1104900" y="36449000"/>
            <a:ext cx="13817962" cy="636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Helvetica Neue"/>
                <a:ea typeface="Helvetica Neue"/>
                <a:cs typeface="Helvetica Neue"/>
                <a:sym typeface="Helvetica Neue"/>
              </a:defRPr>
            </a:lvl1pPr>
          </a:lstStyle>
          <a:p>
            <a:pPr/>
            <a:r>
              <a:t>Irrational Eigenvalues</a:t>
            </a:r>
          </a:p>
        </p:txBody>
      </p:sp>
      <p:sp>
        <p:nvSpPr>
          <p:cNvPr id="60" name="After establishing the viability of the implementation and demonstrating the small but visible speedup achieved using cuQuantum, we moved onto testing it on diagonal matrices where the eigenvalues are not handpicked, but generated randomly.…"/>
          <p:cNvSpPr txBox="1"/>
          <p:nvPr/>
        </p:nvSpPr>
        <p:spPr>
          <a:xfrm>
            <a:off x="990600" y="37922200"/>
            <a:ext cx="14211300" cy="30927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a:latin typeface="Helvetica Neue"/>
                <a:ea typeface="Helvetica Neue"/>
                <a:cs typeface="Helvetica Neue"/>
                <a:sym typeface="Helvetica Neue"/>
              </a:defRPr>
            </a:pPr>
            <a:r>
              <a:t>After establishing the viability of the implementation and demonstrating the small but visible speedup achieved using cuQuantum, we moved onto testing it on diagonal matrices where the eigenvalues are not handpicked, but generated randomly.</a:t>
            </a:r>
          </a:p>
          <a:p>
            <a:pPr>
              <a:lnSpc>
                <a:spcPct val="120000"/>
              </a:lnSpc>
              <a:defRPr>
                <a:latin typeface="Helvetica Neue"/>
                <a:ea typeface="Helvetica Neue"/>
                <a:cs typeface="Helvetica Neue"/>
                <a:sym typeface="Helvetica Neue"/>
              </a:defRPr>
            </a:pPr>
          </a:p>
          <a:p>
            <a:pPr>
              <a:lnSpc>
                <a:spcPct val="120000"/>
              </a:lnSpc>
              <a:defRPr>
                <a:latin typeface="Helvetica Neue"/>
                <a:ea typeface="Helvetica Neue"/>
                <a:cs typeface="Helvetica Neue"/>
                <a:sym typeface="Helvetica Neue"/>
              </a:defRPr>
            </a:pPr>
            <a:r>
              <a:t>This is expected to interfere with the phase estimation routine in the HHL algorithm, increasing the circuit depth and hence the time taken by the simulation. A table detailing the times taken in such runs is presented opposite.</a:t>
            </a:r>
          </a:p>
        </p:txBody>
      </p:sp>
      <p:sp>
        <p:nvSpPr>
          <p:cNvPr id="61" name="Thus cuQuantum is able to speed up the simulation by upto 5.7%. We can further see that this speedup increases as we increase the size of the problem, which we attribute to the fact that at lower qubits the problem does not utilise all available cores. I"/>
          <p:cNvSpPr txBox="1"/>
          <p:nvPr/>
        </p:nvSpPr>
        <p:spPr>
          <a:xfrm>
            <a:off x="17780000" y="10782300"/>
            <a:ext cx="14211300" cy="36854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10000"/>
              </a:lnSpc>
              <a:defRPr>
                <a:latin typeface="Helvetica Neue"/>
                <a:ea typeface="Helvetica Neue"/>
                <a:cs typeface="Helvetica Neue"/>
                <a:sym typeface="Helvetica Neue"/>
              </a:defRPr>
            </a:pPr>
            <a:r>
              <a:t>Thus cuQuantum is able to speed up the simulation by upto 5.7%. We can further see that this speedup increases as we increase the size of the problem, which we attribute to the fact that at lower qubits the problem does not utilise all available cores. Indeed it seems that for the smallest system, the CPU run is faster than GPU-enabled runs.</a:t>
            </a:r>
          </a:p>
          <a:p>
            <a:pPr>
              <a:lnSpc>
                <a:spcPct val="110000"/>
              </a:lnSpc>
              <a:defRPr>
                <a:latin typeface="Helvetica Neue"/>
                <a:ea typeface="Helvetica Neue"/>
                <a:cs typeface="Helvetica Neue"/>
                <a:sym typeface="Helvetica Neue"/>
              </a:defRPr>
            </a:pPr>
          </a:p>
          <a:p>
            <a:pPr>
              <a:lnSpc>
                <a:spcPct val="110000"/>
              </a:lnSpc>
              <a:defRPr>
                <a:latin typeface="Helvetica Neue"/>
                <a:ea typeface="Helvetica Neue"/>
                <a:cs typeface="Helvetica Neue"/>
                <a:sym typeface="Helvetica Neue"/>
              </a:defRPr>
            </a:pPr>
            <a:r>
              <a:t>On an average we find a speedup of 2.42% using V100 GPUs and 4.52% using A100 GPUs. Another characteristic evident from the date is that while the speedup attained via V100 GPUs appears to stagnate, the A100 speedup appears to still be rising. We will explore this in future work and look at how the speedup scales with system size and number of qubits.</a:t>
            </a:r>
          </a:p>
        </p:txBody>
      </p:sp>
      <p:pic>
        <p:nvPicPr>
          <p:cNvPr id="62" name="01-nvidia-logo-vert-500x200-2c50-p@2x.png" descr="01-nvidia-logo-vert-500x200-2c50-p@2x.png"/>
          <p:cNvPicPr>
            <a:picLocks noChangeAspect="1"/>
          </p:cNvPicPr>
          <p:nvPr/>
        </p:nvPicPr>
        <p:blipFill>
          <a:blip r:embed="rId5">
            <a:extLst/>
          </a:blip>
          <a:stretch>
            <a:fillRect/>
          </a:stretch>
        </p:blipFill>
        <p:spPr>
          <a:xfrm>
            <a:off x="27261337" y="1422400"/>
            <a:ext cx="5281623" cy="2975314"/>
          </a:xfrm>
          <a:prstGeom prst="rect">
            <a:avLst/>
          </a:prstGeom>
          <a:ln w="12700">
            <a:miter lim="400000"/>
          </a:ln>
        </p:spPr>
      </p:pic>
      <p:sp>
        <p:nvSpPr>
          <p:cNvPr id="63" name="Rounded Rectangle"/>
          <p:cNvSpPr/>
          <p:nvPr/>
        </p:nvSpPr>
        <p:spPr>
          <a:xfrm>
            <a:off x="1676400" y="28041600"/>
            <a:ext cx="13246100" cy="4978400"/>
          </a:xfrm>
          <a:prstGeom prst="roundRect">
            <a:avLst>
              <a:gd name="adj" fmla="val 8782"/>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pic>
        <p:nvPicPr>
          <p:cNvPr id="64" name="Screenshot_20240123_074018.png" descr="Screenshot_20240123_074018.png"/>
          <p:cNvPicPr>
            <a:picLocks noChangeAspect="1"/>
          </p:cNvPicPr>
          <p:nvPr/>
        </p:nvPicPr>
        <p:blipFill>
          <a:blip r:embed="rId6">
            <a:extLst/>
          </a:blip>
          <a:stretch>
            <a:fillRect/>
          </a:stretch>
        </p:blipFill>
        <p:spPr>
          <a:xfrm>
            <a:off x="1828800" y="28194000"/>
            <a:ext cx="12928600" cy="4695498"/>
          </a:xfrm>
          <a:prstGeom prst="rect">
            <a:avLst/>
          </a:prstGeom>
          <a:ln w="12700">
            <a:miter lim="400000"/>
          </a:ln>
        </p:spPr>
      </p:pic>
      <p:sp>
        <p:nvSpPr>
          <p:cNvPr id="65" name="This serves as a demonstration that the HHL algorithm has been implemented correctly and cuQuantum has been correctly integrated. We now move on to matrices where the eigenvalues are not binary fractions and see how the algorithm fares there."/>
          <p:cNvSpPr txBox="1"/>
          <p:nvPr/>
        </p:nvSpPr>
        <p:spPr>
          <a:xfrm>
            <a:off x="990600" y="33731200"/>
            <a:ext cx="13931900" cy="13317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spcBef>
                <a:spcPts val="600"/>
              </a:spcBef>
              <a:defRPr>
                <a:latin typeface="Helvetica Neue"/>
                <a:ea typeface="Helvetica Neue"/>
                <a:cs typeface="Helvetica Neue"/>
                <a:sym typeface="Helvetica Neue"/>
              </a:defRPr>
            </a:lvl1pPr>
          </a:lstStyle>
          <a:p>
            <a:pPr/>
            <a:r>
              <a:t>This serves as a demonstration that the HHL algorithm has been implemented correctly and cuQuantum has been correctly integrated. We now move on to matrices where the eigenvalues are not binary fractions and see how the algorithm fares there.</a:t>
            </a:r>
          </a:p>
        </p:txBody>
      </p:sp>
      <p:sp>
        <p:nvSpPr>
          <p:cNvPr id="66" name="Rounded Rectangle"/>
          <p:cNvSpPr/>
          <p:nvPr/>
        </p:nvSpPr>
        <p:spPr>
          <a:xfrm>
            <a:off x="18161000" y="5575300"/>
            <a:ext cx="13411200" cy="4826000"/>
          </a:xfrm>
          <a:prstGeom prst="roundRect">
            <a:avLst>
              <a:gd name="adj" fmla="val 9059"/>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pic>
        <p:nvPicPr>
          <p:cNvPr id="67" name="Screenshot_20240123_075216.png" descr="Screenshot_20240123_075216.png"/>
          <p:cNvPicPr>
            <a:picLocks noChangeAspect="1"/>
          </p:cNvPicPr>
          <p:nvPr/>
        </p:nvPicPr>
        <p:blipFill>
          <a:blip r:embed="rId7">
            <a:extLst/>
          </a:blip>
          <a:stretch>
            <a:fillRect/>
          </a:stretch>
        </p:blipFill>
        <p:spPr>
          <a:xfrm>
            <a:off x="18373670" y="5689600"/>
            <a:ext cx="12991922" cy="4522325"/>
          </a:xfrm>
          <a:prstGeom prst="rect">
            <a:avLst/>
          </a:prstGeom>
          <a:ln w="12700">
            <a:miter lim="400000"/>
          </a:ln>
        </p:spPr>
      </p:pic>
      <p:sp>
        <p:nvSpPr>
          <p:cNvPr id="68" name="Again we see that a significant speedup is achieved in GPU-enable runs. Indeed, the average speedups of x% for V100 and x% for A100 are both higher their counterparts in the previous section. This is like due to the increased complexity of the matrix and"/>
          <p:cNvSpPr txBox="1"/>
          <p:nvPr/>
        </p:nvSpPr>
        <p:spPr>
          <a:xfrm>
            <a:off x="17729200" y="25019000"/>
            <a:ext cx="14236700" cy="48982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10000"/>
              </a:lnSpc>
              <a:defRPr>
                <a:latin typeface="Helvetica Neue"/>
                <a:ea typeface="Helvetica Neue"/>
                <a:cs typeface="Helvetica Neue"/>
                <a:sym typeface="Helvetica Neue"/>
              </a:defRPr>
            </a:pPr>
            <a:r>
              <a:t>Again we see that a significant speedup is achieved in GPU-enable runs. Indeed, the average speedups of x% for V100 and x% for A100 are both higher their counterparts in the previous section. This is like due to the increased complexity of the matrix and the higher circuit depth demands more system resources and a GPU-enabled run is better at coping with that. We aim to pursue this effect as well in future work. The scaling of the speedup still follows the same pattern as above, and can be attributed to the same reasons.</a:t>
            </a:r>
          </a:p>
          <a:p>
            <a:pPr>
              <a:lnSpc>
                <a:spcPct val="110000"/>
              </a:lnSpc>
              <a:defRPr>
                <a:latin typeface="Helvetica Neue"/>
                <a:ea typeface="Helvetica Neue"/>
                <a:cs typeface="Helvetica Neue"/>
                <a:sym typeface="Helvetica Neue"/>
              </a:defRPr>
            </a:pPr>
          </a:p>
          <a:p>
            <a:pPr>
              <a:lnSpc>
                <a:spcPct val="110000"/>
              </a:lnSpc>
              <a:defRPr>
                <a:latin typeface="Helvetica Neue"/>
                <a:ea typeface="Helvetica Neue"/>
                <a:cs typeface="Helvetica Neue"/>
                <a:sym typeface="Helvetica Neue"/>
              </a:defRPr>
            </a:pPr>
            <a:r>
              <a:t>These results demonstrate that one can try and solve actual problems upto a matrix size of 16 X 16. While there are some problems that can be explored at this size, we believe it is possible to further optimise both the implementation of the HHL algorithm and the compatibility with cuQuantum to obtain better speeds and scale these results further. Once that is achieved, we plan to try and apply this to studying physical models like the SSH Model, the Toric Code, etc. </a:t>
            </a:r>
          </a:p>
        </p:txBody>
      </p:sp>
      <p:sp>
        <p:nvSpPr>
          <p:cNvPr id="69" name="We now move on to working with matrices where the eigenvalues and elements are generated randomly. For such matrices, we start with a diagonal matrix with random entries and then perform the random rotation to make it non-sparse.…"/>
          <p:cNvSpPr txBox="1"/>
          <p:nvPr/>
        </p:nvSpPr>
        <p:spPr>
          <a:xfrm>
            <a:off x="17729200" y="17056100"/>
            <a:ext cx="14211300" cy="24725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10000"/>
              </a:lnSpc>
              <a:defRPr>
                <a:latin typeface="Helvetica Neue"/>
                <a:ea typeface="Helvetica Neue"/>
                <a:cs typeface="Helvetica Neue"/>
                <a:sym typeface="Helvetica Neue"/>
              </a:defRPr>
            </a:pPr>
            <a:r>
              <a:t>We now move on to working with matrices where the eigenvalues and elements are generated randomly. For such matrices, we start with a diagonal matrix with random entries and then perform the random rotation to make it non-sparse.</a:t>
            </a:r>
          </a:p>
          <a:p>
            <a:pPr>
              <a:lnSpc>
                <a:spcPct val="110000"/>
              </a:lnSpc>
              <a:defRPr>
                <a:latin typeface="Helvetica Neue"/>
                <a:ea typeface="Helvetica Neue"/>
                <a:cs typeface="Helvetica Neue"/>
                <a:sym typeface="Helvetica Neue"/>
              </a:defRPr>
            </a:pPr>
          </a:p>
          <a:p>
            <a:pPr>
              <a:lnSpc>
                <a:spcPct val="110000"/>
              </a:lnSpc>
              <a:defRPr>
                <a:latin typeface="Helvetica Neue"/>
                <a:ea typeface="Helvetica Neue"/>
                <a:cs typeface="Helvetica Neue"/>
                <a:sym typeface="Helvetica Neue"/>
              </a:defRPr>
            </a:pPr>
            <a:r>
              <a:t>In such runs the circuit depth has the potential to grow rapidly and take a lot of time. These runs serve to verify that the implementation is viable. The times obtained for these runs are tabulated below.</a:t>
            </a:r>
          </a:p>
        </p:txBody>
      </p:sp>
      <p:sp>
        <p:nvSpPr>
          <p:cNvPr id="70" name="Rounded Rectangle"/>
          <p:cNvSpPr/>
          <p:nvPr/>
        </p:nvSpPr>
        <p:spPr>
          <a:xfrm>
            <a:off x="18084800" y="20027900"/>
            <a:ext cx="13512800" cy="4572000"/>
          </a:xfrm>
          <a:prstGeom prst="roundRect">
            <a:avLst>
              <a:gd name="adj" fmla="val 9563"/>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pic>
        <p:nvPicPr>
          <p:cNvPr id="71" name="Screenshot_20240123_080500.png" descr="Screenshot_20240123_080500.png"/>
          <p:cNvPicPr>
            <a:picLocks noChangeAspect="1"/>
          </p:cNvPicPr>
          <p:nvPr/>
        </p:nvPicPr>
        <p:blipFill>
          <a:blip r:embed="rId8">
            <a:extLst/>
          </a:blip>
          <a:stretch>
            <a:fillRect/>
          </a:stretch>
        </p:blipFill>
        <p:spPr>
          <a:xfrm>
            <a:off x="18190987" y="20313422"/>
            <a:ext cx="13085523" cy="4070578"/>
          </a:xfrm>
          <a:prstGeom prst="rect">
            <a:avLst/>
          </a:prstGeom>
          <a:ln w="12700">
            <a:miter lim="400000"/>
          </a:ln>
        </p:spPr>
      </p:pic>
      <p:sp>
        <p:nvSpPr>
          <p:cNvPr id="72" name="Linear Systems of equations are ubiquitous in all fields of science and often arise as intermediary steps in studies of physical systems. Classical methods for such problems take time that scales polynomially with the problem size.…"/>
          <p:cNvSpPr txBox="1"/>
          <p:nvPr/>
        </p:nvSpPr>
        <p:spPr>
          <a:xfrm>
            <a:off x="1016000" y="6591300"/>
            <a:ext cx="14198600" cy="508233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lnSpc>
                <a:spcPct val="120000"/>
              </a:lnSpc>
              <a:spcBef>
                <a:spcPts val="600"/>
              </a:spcBef>
              <a:buSzPct val="100000"/>
              <a:buChar char="•"/>
              <a:defRPr>
                <a:latin typeface="Helvetica Neue"/>
                <a:ea typeface="Helvetica Neue"/>
                <a:cs typeface="Helvetica Neue"/>
                <a:sym typeface="Helvetica Neue"/>
              </a:defRPr>
            </a:pPr>
            <a:r>
              <a:t>Linear Systems of equations are ubiquitous in all fields of science and often arise as intermediary steps in studies of physical systems. Classical methods for such problems take time that scales polynomially with the problem size.</a:t>
            </a:r>
          </a:p>
          <a:p>
            <a:pPr marL="240631" indent="-240631">
              <a:lnSpc>
                <a:spcPct val="120000"/>
              </a:lnSpc>
              <a:spcBef>
                <a:spcPts val="600"/>
              </a:spcBef>
              <a:buSzPct val="100000"/>
              <a:buChar char="•"/>
              <a:defRPr>
                <a:latin typeface="Helvetica Neue"/>
                <a:ea typeface="Helvetica Neue"/>
                <a:cs typeface="Helvetica Neue"/>
                <a:sym typeface="Helvetica Neue"/>
              </a:defRPr>
            </a:pPr>
            <a:r>
              <a:t>The HHL algorithm [1] is a quantum algorithm that is able to solve such systems in time that that scales logarithmically with the size. Below is a schematic diagram of the quantum circuit corresponding to it.</a:t>
            </a:r>
          </a:p>
          <a:p>
            <a:pPr marL="240631" indent="-240631">
              <a:lnSpc>
                <a:spcPct val="120000"/>
              </a:lnSpc>
              <a:spcBef>
                <a:spcPts val="600"/>
              </a:spcBef>
              <a:buSzPct val="100000"/>
              <a:buChar char="•"/>
              <a:defRPr>
                <a:latin typeface="Helvetica Neue"/>
                <a:ea typeface="Helvetica Neue"/>
                <a:cs typeface="Helvetica Neue"/>
                <a:sym typeface="Helvetica Neue"/>
              </a:defRPr>
            </a:pPr>
            <a:r>
              <a:t>Thus the HHL algorithm can be used to study physical systems more efficiently once satisfactory quantum hardware is fabricated. We aim to use this and other such algorithms for studying quantum many body systems, which are often challenging to study via classical means.</a:t>
            </a:r>
          </a:p>
          <a:p>
            <a:pPr marL="240631" indent="-240631">
              <a:lnSpc>
                <a:spcPct val="120000"/>
              </a:lnSpc>
              <a:spcBef>
                <a:spcPts val="600"/>
              </a:spcBef>
              <a:buSzPct val="100000"/>
              <a:buChar char="•"/>
              <a:defRPr>
                <a:latin typeface="Helvetica Neue"/>
                <a:ea typeface="Helvetica Neue"/>
                <a:cs typeface="Helvetica Neue"/>
                <a:sym typeface="Helvetica Neue"/>
              </a:defRPr>
            </a:pPr>
            <a:r>
              <a:t>Quantum simulation can be used to test and refine the implementation of the algorithm, as well as optimise it for relevant applications. </a:t>
            </a:r>
          </a:p>
        </p:txBody>
      </p:sp>
      <p:sp>
        <p:nvSpPr>
          <p:cNvPr id="73" name="Rounded Rectangle"/>
          <p:cNvSpPr/>
          <p:nvPr/>
        </p:nvSpPr>
        <p:spPr>
          <a:xfrm>
            <a:off x="2082800" y="12179300"/>
            <a:ext cx="12433300" cy="4927600"/>
          </a:xfrm>
          <a:prstGeom prst="roundRect">
            <a:avLst>
              <a:gd name="adj" fmla="val 8872"/>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pic>
        <p:nvPicPr>
          <p:cNvPr id="74" name="block.png" descr="block.png"/>
          <p:cNvPicPr>
            <a:picLocks noChangeAspect="1"/>
          </p:cNvPicPr>
          <p:nvPr/>
        </p:nvPicPr>
        <p:blipFill>
          <a:blip r:embed="rId9">
            <a:extLst/>
          </a:blip>
          <a:stretch>
            <a:fillRect/>
          </a:stretch>
        </p:blipFill>
        <p:spPr>
          <a:xfrm>
            <a:off x="2284757" y="12255628"/>
            <a:ext cx="11991287" cy="4673601"/>
          </a:xfrm>
          <a:prstGeom prst="rect">
            <a:avLst/>
          </a:prstGeom>
          <a:ln w="12700">
            <a:miter lim="400000"/>
          </a:ln>
        </p:spPr>
      </p:pic>
      <p:sp>
        <p:nvSpPr>
          <p:cNvPr id="75" name="Further, NVIDIA's cuQuantum SDK allows us to speed up such simulations. It has been demonstrated to provide significant speedups to routine like Shor's Algorithm, the Quantum Fourier Transform, etc. [2,3] to create and we believe it will allow us to bett"/>
          <p:cNvSpPr txBox="1"/>
          <p:nvPr/>
        </p:nvSpPr>
        <p:spPr>
          <a:xfrm>
            <a:off x="990600" y="17665700"/>
            <a:ext cx="14198600" cy="36853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lnSpc>
                <a:spcPct val="120000"/>
              </a:lnSpc>
              <a:spcBef>
                <a:spcPts val="600"/>
              </a:spcBef>
              <a:buSzPct val="100000"/>
              <a:buChar char="•"/>
              <a:defRPr>
                <a:latin typeface="Helvetica Neue"/>
                <a:ea typeface="Helvetica Neue"/>
                <a:cs typeface="Helvetica Neue"/>
                <a:sym typeface="Helvetica Neue"/>
              </a:defRPr>
            </a:pPr>
            <a:r>
              <a:t>Further, NVIDIA's cuQuantum SDK allows us to speed up such simulations. It has been demonstrated to provide significant speedups to routine like Shor's Algorithm, the Quantum Fourier Transform, etc. [2,3] to create and we believe it will allow us to better explore the capabilities for when suitable quantum hardware is available.</a:t>
            </a:r>
          </a:p>
          <a:p>
            <a:pPr marL="240631" indent="-240631">
              <a:lnSpc>
                <a:spcPct val="120000"/>
              </a:lnSpc>
              <a:spcBef>
                <a:spcPts val="600"/>
              </a:spcBef>
              <a:buSzPct val="100000"/>
              <a:buChar char="•"/>
              <a:defRPr>
                <a:latin typeface="Helvetica Neue"/>
                <a:ea typeface="Helvetica Neue"/>
                <a:cs typeface="Helvetica Neue"/>
                <a:sym typeface="Helvetica Neue"/>
              </a:defRPr>
            </a:pPr>
            <a:r>
              <a:t>We thus chose to use cuQuantum to accelerate the simulations of the HHL algorithm with the goal of optimising it and making it scalable to higher system sizes and number of qubits.</a:t>
            </a:r>
          </a:p>
          <a:p>
            <a:pPr marL="240631" indent="-240631">
              <a:lnSpc>
                <a:spcPct val="120000"/>
              </a:lnSpc>
              <a:spcBef>
                <a:spcPts val="600"/>
              </a:spcBef>
              <a:buSzPct val="100000"/>
              <a:buChar char="•"/>
              <a:defRPr>
                <a:latin typeface="Helvetica Neue"/>
                <a:ea typeface="Helvetica Neue"/>
                <a:cs typeface="Helvetica Neue"/>
                <a:sym typeface="Helvetica Neue"/>
              </a:defRPr>
            </a:pPr>
            <a:r>
              <a:t>In this poster, we present results regarding the implementation of the HHL algorithm and the speedups gained by GPU enablement via cuQuantum.</a:t>
            </a:r>
          </a:p>
        </p:txBody>
      </p:sp>
      <p:sp>
        <p:nvSpPr>
          <p:cNvPr id="76" name="Rectangle: Rounded Corners 38"/>
          <p:cNvSpPr/>
          <p:nvPr/>
        </p:nvSpPr>
        <p:spPr>
          <a:xfrm>
            <a:off x="17310100" y="15367000"/>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77" name="TextBox 46"/>
          <p:cNvSpPr txBox="1"/>
          <p:nvPr/>
        </p:nvSpPr>
        <p:spPr>
          <a:xfrm>
            <a:off x="18161000" y="15646400"/>
            <a:ext cx="13817962" cy="637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Montserrat Extra Bold"/>
                <a:ea typeface="Montserrat Extra Bold"/>
                <a:cs typeface="Montserrat Extra Bold"/>
                <a:sym typeface="Montserrat Extra Bold"/>
              </a:defRPr>
            </a:lvl1pPr>
          </a:lstStyle>
          <a:p>
            <a:pPr/>
            <a:r>
              <a:t>Randomised Matrices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595959"/>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ctr" defTabSz="4388077"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ctr" defTabSz="4388077"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