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1pPr>
    <a:lvl2pPr marL="0" marR="0" indent="21940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2pPr>
    <a:lvl3pPr marL="0" marR="0" indent="438807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3pPr>
    <a:lvl4pPr marL="0" marR="0" indent="658211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4pPr>
    <a:lvl5pPr marL="0" marR="0" indent="877615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5pPr>
    <a:lvl6pPr marL="0" marR="0" indent="1097019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6pPr>
    <a:lvl7pPr marL="0" marR="0" indent="131642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7pPr>
    <a:lvl8pPr marL="0" marR="0" indent="15358276"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8pPr>
    <a:lvl9pPr marL="0" marR="0" indent="1755231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077" latinLnBrk="0">
      <a:defRPr sz="5700">
        <a:latin typeface="+mj-lt"/>
        <a:ea typeface="+mj-ea"/>
        <a:cs typeface="+mj-cs"/>
        <a:sym typeface="Calibri"/>
      </a:defRPr>
    </a:lvl1pPr>
    <a:lvl2pPr indent="228600" defTabSz="4388077" latinLnBrk="0">
      <a:defRPr sz="5700">
        <a:latin typeface="+mj-lt"/>
        <a:ea typeface="+mj-ea"/>
        <a:cs typeface="+mj-cs"/>
        <a:sym typeface="Calibri"/>
      </a:defRPr>
    </a:lvl2pPr>
    <a:lvl3pPr indent="457200" defTabSz="4388077" latinLnBrk="0">
      <a:defRPr sz="5700">
        <a:latin typeface="+mj-lt"/>
        <a:ea typeface="+mj-ea"/>
        <a:cs typeface="+mj-cs"/>
        <a:sym typeface="Calibri"/>
      </a:defRPr>
    </a:lvl3pPr>
    <a:lvl4pPr indent="685800" defTabSz="4388077" latinLnBrk="0">
      <a:defRPr sz="5700">
        <a:latin typeface="+mj-lt"/>
        <a:ea typeface="+mj-ea"/>
        <a:cs typeface="+mj-cs"/>
        <a:sym typeface="Calibri"/>
      </a:defRPr>
    </a:lvl4pPr>
    <a:lvl5pPr indent="914400" defTabSz="4388077" latinLnBrk="0">
      <a:defRPr sz="5700">
        <a:latin typeface="+mj-lt"/>
        <a:ea typeface="+mj-ea"/>
        <a:cs typeface="+mj-cs"/>
        <a:sym typeface="Calibri"/>
      </a:defRPr>
    </a:lvl5pPr>
    <a:lvl6pPr indent="1143000" defTabSz="4388077" latinLnBrk="0">
      <a:defRPr sz="5700">
        <a:latin typeface="+mj-lt"/>
        <a:ea typeface="+mj-ea"/>
        <a:cs typeface="+mj-cs"/>
        <a:sym typeface="Calibri"/>
      </a:defRPr>
    </a:lvl6pPr>
    <a:lvl7pPr indent="1371600" defTabSz="4388077" latinLnBrk="0">
      <a:defRPr sz="5700">
        <a:latin typeface="+mj-lt"/>
        <a:ea typeface="+mj-ea"/>
        <a:cs typeface="+mj-cs"/>
        <a:sym typeface="Calibri"/>
      </a:defRPr>
    </a:lvl7pPr>
    <a:lvl8pPr indent="1600200" defTabSz="4388077" latinLnBrk="0">
      <a:defRPr sz="5700">
        <a:latin typeface="+mj-lt"/>
        <a:ea typeface="+mj-ea"/>
        <a:cs typeface="+mj-cs"/>
        <a:sym typeface="Calibri"/>
      </a:defRPr>
    </a:lvl8pPr>
    <a:lvl9pPr indent="1828800" defTabSz="4388077" latinLnBrk="0">
      <a:defRPr sz="57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074400" y="21945600"/>
            <a:ext cx="14274800" cy="39370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29718000" y="21945600"/>
            <a:ext cx="14274800" cy="39370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1466850" y="44399200"/>
            <a:ext cx="29984700" cy="1460500"/>
          </a:xfrm>
          <a:prstGeom prst="rect">
            <a:avLst/>
          </a:prstGeom>
          <a:ln w="12700">
            <a:miter lim="400000"/>
          </a:ln>
        </p:spPr>
      </p:pic>
      <p:sp>
        <p:nvSpPr>
          <p:cNvPr id="5" name="New shape"/>
          <p:cNvSpPr txBox="1"/>
          <p:nvPr/>
        </p:nvSpPr>
        <p:spPr>
          <a:xfrm>
            <a:off x="1512569" y="45210730"/>
            <a:ext cx="16367762" cy="789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600">
                <a:solidFill>
                  <a:srgbClr val="808080"/>
                </a:solidFill>
              </a:defRPr>
            </a:lvl1pPr>
          </a:lstStyle>
          <a:p>
            <a:pPr/>
            <a:r>
              <a:t>Template ID: assessingslate  Size: 36x48</a:t>
            </a:r>
          </a:p>
        </p:txBody>
      </p:sp>
      <p:sp>
        <p:nvSpPr>
          <p:cNvPr id="6" name="Title Text"/>
          <p:cNvSpPr txBox="1"/>
          <p:nvPr>
            <p:ph type="title"/>
          </p:nvPr>
        </p:nvSpPr>
        <p:spPr>
          <a:xfrm>
            <a:off x="1645920" y="589280"/>
            <a:ext cx="29626561" cy="9652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7" name="Body Level One…"/>
          <p:cNvSpPr txBox="1"/>
          <p:nvPr>
            <p:ph type="body" idx="1"/>
          </p:nvPr>
        </p:nvSpPr>
        <p:spPr>
          <a:xfrm>
            <a:off x="1645920" y="10241280"/>
            <a:ext cx="29626561" cy="3364992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8" name="01"/>
          <p:cNvSpPr txBox="1"/>
          <p:nvPr>
            <p:ph type="sldNum" sz="quarter" idx="2"/>
          </p:nvPr>
        </p:nvSpPr>
        <p:spPr>
          <a:xfrm>
            <a:off x="15910559" y="39512239"/>
            <a:ext cx="7680961" cy="2336801"/>
          </a:xfrm>
          <a:prstGeom prst="rect">
            <a:avLst/>
          </a:prstGeom>
          <a:ln w="12700">
            <a:miter lim="400000"/>
          </a:ln>
        </p:spPr>
        <p:txBody>
          <a:bodyPr wrap="none" lIns="45719" rIns="45719" anchor="ctr">
            <a:spAutoFit/>
          </a:bodyPr>
          <a:lstStyle>
            <a:lvl1pPr algn="r">
              <a:defRPr sz="1200">
                <a:solidFill>
                  <a:srgbClr val="000000"/>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1pPr>
      <a:lvl2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2pPr>
      <a:lvl3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3pPr>
      <a:lvl4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4pPr>
      <a:lvl5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5pPr>
      <a:lvl6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6pPr>
      <a:lvl7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7pPr>
      <a:lvl8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8pPr>
      <a:lvl9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9pPr>
    </p:titleStyle>
    <p:bodyStyle>
      <a:lvl1pPr marL="0" marR="0" indent="0" algn="l" defTabSz="3291771" rtl="0" latinLnBrk="0">
        <a:lnSpc>
          <a:spcPct val="100000"/>
        </a:lnSpc>
        <a:spcBef>
          <a:spcPts val="2400"/>
        </a:spcBef>
        <a:spcAft>
          <a:spcPts val="0"/>
        </a:spcAft>
        <a:buClrTx/>
        <a:buSzTx/>
        <a:buFontTx/>
        <a:buNone/>
        <a:tabLst/>
        <a:defRPr b="0" baseline="0" cap="none" i="0" spc="0" strike="noStrike" sz="10000" u="none">
          <a:solidFill>
            <a:srgbClr val="000000"/>
          </a:solidFill>
          <a:uFillTx/>
          <a:latin typeface="Arial"/>
          <a:ea typeface="Arial"/>
          <a:cs typeface="Arial"/>
          <a:sym typeface="Arial"/>
        </a:defRPr>
      </a:lvl1pPr>
      <a:lvl2pPr marL="2674565" marR="0" indent="-1028679"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2pPr>
      <a:lvl3pPr marL="4248682" marR="0" indent="-956910"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3pPr>
      <a:lvl4pPr marL="6080633"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4pPr>
      <a:lvl5pPr marL="7726519"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5pPr>
      <a:lvl6pPr marL="9372403"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6pPr>
      <a:lvl7pPr marL="11018290"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7pPr>
      <a:lvl8pPr marL="12664175"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8pPr>
      <a:lvl9pPr marL="14310061"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21940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438807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658211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877615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1097019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131642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15358276"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1755231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developer.nvidia.com/cuquantum-sdk)" TargetMode="External"/><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Rectangle 71"/>
          <p:cNvSpPr/>
          <p:nvPr/>
        </p:nvSpPr>
        <p:spPr>
          <a:xfrm>
            <a:off x="0" y="0"/>
            <a:ext cx="32918400" cy="4689069"/>
          </a:xfrm>
          <a:prstGeom prst="rect">
            <a:avLst/>
          </a:prstGeom>
          <a:blipFill>
            <a:blip r:embed="rId2"/>
          </a:blipFill>
          <a:ln>
            <a:solidFill>
              <a:srgbClr val="46AAC4"/>
            </a:solidFill>
          </a:ln>
          <a:effectLst>
            <a:outerShdw sx="100000" sy="100000" kx="0" ky="0" algn="b" rotWithShape="0" blurRad="38100" dist="23000" dir="5400000">
              <a:srgbClr val="000000">
                <a:alpha val="35000"/>
              </a:srgbClr>
            </a:outerShdw>
          </a:effectLst>
        </p:spPr>
        <p:txBody>
          <a:bodyPr lIns="45719" rIns="45719" anchor="ctr"/>
          <a:lstStyle/>
          <a:p>
            <a:pPr>
              <a:defRPr sz="8600">
                <a:solidFill>
                  <a:srgbClr val="FFFFFF"/>
                </a:solidFill>
                <a:latin typeface="Arial"/>
                <a:ea typeface="Arial"/>
                <a:cs typeface="Arial"/>
                <a:sym typeface="Arial"/>
              </a:defRPr>
            </a:pPr>
          </a:p>
        </p:txBody>
      </p:sp>
      <p:sp>
        <p:nvSpPr>
          <p:cNvPr id="32" name="Title 11"/>
          <p:cNvSpPr txBox="1"/>
          <p:nvPr/>
        </p:nvSpPr>
        <p:spPr>
          <a:xfrm>
            <a:off x="1076705" y="483674"/>
            <a:ext cx="30764989" cy="1063036"/>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b="1" sz="6400">
                <a:solidFill>
                  <a:srgbClr val="FFFFFF"/>
                </a:solidFill>
                <a:latin typeface="Helvetica Neue"/>
                <a:ea typeface="Helvetica Neue"/>
                <a:cs typeface="Helvetica Neue"/>
                <a:sym typeface="Helvetica Neue"/>
              </a:defRPr>
            </a:lvl1pPr>
          </a:lstStyle>
          <a:p>
            <a:pPr/>
            <a:r>
              <a:t>Title : TBD</a:t>
            </a:r>
          </a:p>
        </p:txBody>
      </p:sp>
      <p:sp>
        <p:nvSpPr>
          <p:cNvPr id="33" name="Text Placeholder 16"/>
          <p:cNvSpPr txBox="1"/>
          <p:nvPr/>
        </p:nvSpPr>
        <p:spPr>
          <a:xfrm>
            <a:off x="1076705" y="2100620"/>
            <a:ext cx="30764989" cy="5053077"/>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sz="4200">
                <a:solidFill>
                  <a:srgbClr val="FFFFFF"/>
                </a:solidFill>
              </a:defRPr>
            </a:pPr>
            <a:r>
              <a:t>Dhruv Sood</a:t>
            </a:r>
            <a:r>
              <a:rPr baseline="31999"/>
              <a:t>1</a:t>
            </a:r>
            <a:r>
              <a:t>, Manish Modani</a:t>
            </a:r>
            <a:r>
              <a:rPr baseline="31999"/>
              <a:t>2</a:t>
            </a:r>
            <a:r>
              <a:t>, Nilmani Mathur</a:t>
            </a:r>
            <a:r>
              <a:rPr baseline="31999"/>
              <a:t>1</a:t>
            </a:r>
            <a:r>
              <a:t>, Vikram Tripathi</a:t>
            </a:r>
            <a:r>
              <a:rPr baseline="31999"/>
              <a:t>1</a:t>
            </a:r>
            <a:r>
              <a:t>, Andreas Hehn</a:t>
            </a:r>
            <a:r>
              <a:rPr baseline="31999"/>
              <a:t>2</a:t>
            </a:r>
            <a:endParaRPr sz="13400"/>
          </a:p>
          <a:p>
            <a:pPr algn="ctr" defTabSz="4389027">
              <a:spcBef>
                <a:spcPts val="1000"/>
              </a:spcBef>
              <a:defRPr sz="4200">
                <a:solidFill>
                  <a:srgbClr val="FFFFFF"/>
                </a:solidFill>
              </a:defRPr>
            </a:pPr>
            <a:r>
              <a:rPr baseline="31999"/>
              <a:t>1</a:t>
            </a:r>
            <a:r>
              <a:t>Department of Theoretical Physics, Tata Institute of Fundamental Research, Mumbai</a:t>
            </a:r>
          </a:p>
          <a:p>
            <a:pPr algn="ctr" defTabSz="4389027">
              <a:spcBef>
                <a:spcPts val="1000"/>
              </a:spcBef>
              <a:defRPr sz="4200">
                <a:solidFill>
                  <a:srgbClr val="FFFFFF"/>
                </a:solidFill>
              </a:defRPr>
            </a:pPr>
            <a:r>
              <a:rPr baseline="31999"/>
              <a:t>2</a:t>
            </a:r>
            <a:r>
              <a:t>Ask</a:t>
            </a:r>
          </a:p>
          <a:p>
            <a:pPr algn="ctr" defTabSz="4389027">
              <a:spcBef>
                <a:spcPts val="1000"/>
              </a:spcBef>
              <a:defRPr sz="4200">
                <a:solidFill>
                  <a:srgbClr val="FFFFFF"/>
                </a:solidFill>
              </a:defRPr>
            </a:pPr>
            <a:br/>
          </a:p>
          <a:p>
            <a:pPr algn="ctr" defTabSz="4389027">
              <a:spcBef>
                <a:spcPts val="1000"/>
              </a:spcBef>
              <a:defRPr sz="4200">
                <a:solidFill>
                  <a:srgbClr val="FFFFFF"/>
                </a:solidFill>
              </a:defRPr>
            </a:pPr>
            <a:br/>
          </a:p>
        </p:txBody>
      </p:sp>
      <p:sp>
        <p:nvSpPr>
          <p:cNvPr id="34" name="Rectangle: Rounded Corners 41"/>
          <p:cNvSpPr/>
          <p:nvPr/>
        </p:nvSpPr>
        <p:spPr>
          <a:xfrm>
            <a:off x="576175" y="15517138"/>
            <a:ext cx="15236841" cy="11328401"/>
          </a:xfrm>
          <a:prstGeom prst="roundRect">
            <a:avLst>
              <a:gd name="adj" fmla="val 1995"/>
            </a:avLst>
          </a:prstGeom>
          <a:solidFill>
            <a:srgbClr val="E3E3E3"/>
          </a:solidFill>
          <a:ln w="12700">
            <a:miter lim="400000"/>
          </a:ln>
        </p:spPr>
        <p:txBody>
          <a:bodyPr lIns="50800" tIns="50800" rIns="50800" bIns="50800" anchor="ctr"/>
          <a:lstStyle/>
          <a:p>
            <a:pPr algn="ctr">
              <a:defRPr sz="7200">
                <a:solidFill>
                  <a:srgbClr val="FFFFFF"/>
                </a:solidFill>
                <a:latin typeface="Arial"/>
                <a:ea typeface="Arial"/>
                <a:cs typeface="Arial"/>
                <a:sym typeface="Arial"/>
              </a:defRPr>
            </a:pPr>
          </a:p>
        </p:txBody>
      </p:sp>
      <p:sp>
        <p:nvSpPr>
          <p:cNvPr id="35" name="TextBox 60"/>
          <p:cNvSpPr txBox="1"/>
          <p:nvPr/>
        </p:nvSpPr>
        <p:spPr>
          <a:xfrm>
            <a:off x="17624324" y="6604464"/>
            <a:ext cx="13817962"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Add your information, graphs and images to this section.</a:t>
            </a:r>
          </a:p>
        </p:txBody>
      </p:sp>
      <p:sp>
        <p:nvSpPr>
          <p:cNvPr id="36" name="TextBox 82"/>
          <p:cNvSpPr txBox="1"/>
          <p:nvPr/>
        </p:nvSpPr>
        <p:spPr>
          <a:xfrm>
            <a:off x="17624324" y="5979369"/>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Results</a:t>
            </a:r>
          </a:p>
        </p:txBody>
      </p:sp>
      <p:sp>
        <p:nvSpPr>
          <p:cNvPr id="37" name="Rectangle: Rounded Corners 38"/>
          <p:cNvSpPr/>
          <p:nvPr/>
        </p:nvSpPr>
        <p:spPr>
          <a:xfrm>
            <a:off x="723900" y="5527297"/>
            <a:ext cx="15300341" cy="9486516"/>
          </a:xfrm>
          <a:prstGeom prst="roundRect">
            <a:avLst>
              <a:gd name="adj" fmla="val 2760"/>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38" name="Line"/>
          <p:cNvSpPr/>
          <p:nvPr/>
        </p:nvSpPr>
        <p:spPr>
          <a:xfrm>
            <a:off x="-1" y="4682799"/>
            <a:ext cx="32918400" cy="1"/>
          </a:xfrm>
          <a:prstGeom prst="line">
            <a:avLst/>
          </a:prstGeom>
          <a:ln w="127000">
            <a:solidFill>
              <a:srgbClr val="000000"/>
            </a:solidFill>
          </a:ln>
          <a:effectLst>
            <a:outerShdw sx="100000" sy="100000" kx="0" ky="0" algn="b" rotWithShape="0" blurRad="38100" dist="20000" dir="5400000">
              <a:srgbClr val="000000">
                <a:alpha val="38000"/>
              </a:srgbClr>
            </a:outerShdw>
          </a:effectLst>
        </p:spPr>
        <p:txBody>
          <a:bodyPr lIns="45719" rIns="45719"/>
          <a:lstStyle/>
          <a:p>
            <a:pPr algn="ctr">
              <a:defRPr sz="6500">
                <a:solidFill>
                  <a:srgbClr val="FFFFFF"/>
                </a:solidFill>
                <a:latin typeface="Arial"/>
                <a:ea typeface="Arial"/>
                <a:cs typeface="Arial"/>
                <a:sym typeface="Arial"/>
              </a:defRPr>
            </a:pPr>
          </a:p>
        </p:txBody>
      </p:sp>
      <p:sp>
        <p:nvSpPr>
          <p:cNvPr id="39" name="Rectangle: Rounded Corners 41"/>
          <p:cNvSpPr/>
          <p:nvPr/>
        </p:nvSpPr>
        <p:spPr>
          <a:xfrm>
            <a:off x="17183100" y="5588000"/>
            <a:ext cx="15300341" cy="27479601"/>
          </a:xfrm>
          <a:prstGeom prst="roundRect">
            <a:avLst>
              <a:gd name="adj" fmla="val 1477"/>
            </a:avLst>
          </a:prstGeom>
          <a:solidFill>
            <a:srgbClr val="E3E3E3"/>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40" name="Rectangle: Rounded Corners 38"/>
          <p:cNvSpPr/>
          <p:nvPr/>
        </p:nvSpPr>
        <p:spPr>
          <a:xfrm>
            <a:off x="728575" y="15466338"/>
            <a:ext cx="15236841"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1" name="TextBox 46"/>
          <p:cNvSpPr txBox="1"/>
          <p:nvPr/>
        </p:nvSpPr>
        <p:spPr>
          <a:xfrm>
            <a:off x="1317365" y="15791409"/>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The NVIDIA CuQuantum SDK</a:t>
            </a:r>
          </a:p>
        </p:txBody>
      </p:sp>
      <p:sp>
        <p:nvSpPr>
          <p:cNvPr id="42" name="Rounded Rectangle"/>
          <p:cNvSpPr/>
          <p:nvPr/>
        </p:nvSpPr>
        <p:spPr>
          <a:xfrm>
            <a:off x="1330064" y="17181146"/>
            <a:ext cx="6400801" cy="4724401"/>
          </a:xfrm>
          <a:prstGeom prst="roundRect">
            <a:avLst>
              <a:gd name="adj" fmla="val 9254"/>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43" name="Rectangle: Rounded Corners 44"/>
          <p:cNvSpPr/>
          <p:nvPr/>
        </p:nvSpPr>
        <p:spPr>
          <a:xfrm>
            <a:off x="17111650" y="33814497"/>
            <a:ext cx="15300341" cy="4236230"/>
          </a:xfrm>
          <a:prstGeom prst="roundRect">
            <a:avLst>
              <a:gd name="adj" fmla="val 5000"/>
            </a:avLst>
          </a:prstGeom>
          <a:solidFill>
            <a:srgbClr val="B3CBD3"/>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44" name="Rectangle: Rounded Corners 38"/>
          <p:cNvSpPr/>
          <p:nvPr/>
        </p:nvSpPr>
        <p:spPr>
          <a:xfrm>
            <a:off x="17170400" y="33814497"/>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5" name="TextBox 46"/>
          <p:cNvSpPr txBox="1"/>
          <p:nvPr/>
        </p:nvSpPr>
        <p:spPr>
          <a:xfrm>
            <a:off x="17627600" y="34088768"/>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Conclusions</a:t>
            </a:r>
          </a:p>
        </p:txBody>
      </p:sp>
      <p:sp>
        <p:nvSpPr>
          <p:cNvPr id="46" name="TextBox 45"/>
          <p:cNvSpPr txBox="1"/>
          <p:nvPr/>
        </p:nvSpPr>
        <p:spPr>
          <a:xfrm>
            <a:off x="17660999" y="35392813"/>
            <a:ext cx="13945128"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40631" indent="-240631">
              <a:buSzPct val="100000"/>
              <a:buChar char="•"/>
              <a:defRPr>
                <a:latin typeface="+mn-lt"/>
                <a:ea typeface="+mn-ea"/>
                <a:cs typeface="+mn-cs"/>
                <a:sym typeface="Helvetica"/>
              </a:defRPr>
            </a:lvl1pPr>
          </a:lstStyle>
          <a:p>
            <a:pPr/>
            <a:r>
              <a:t>%age speed ups for the gpu runs </a:t>
            </a:r>
          </a:p>
        </p:txBody>
      </p:sp>
      <p:sp>
        <p:nvSpPr>
          <p:cNvPr id="47" name="Rectangle: Rounded Corners 70"/>
          <p:cNvSpPr/>
          <p:nvPr/>
        </p:nvSpPr>
        <p:spPr>
          <a:xfrm>
            <a:off x="17106900" y="39507951"/>
            <a:ext cx="15300341" cy="3749004"/>
          </a:xfrm>
          <a:prstGeom prst="roundRect">
            <a:avLst>
              <a:gd name="adj" fmla="val 7130"/>
            </a:avLst>
          </a:prstGeom>
          <a:solidFill>
            <a:srgbClr val="E3E3E3"/>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48" name="TextBox 45"/>
          <p:cNvSpPr txBox="1"/>
          <p:nvPr/>
        </p:nvSpPr>
        <p:spPr>
          <a:xfrm>
            <a:off x="1649445" y="11584361"/>
            <a:ext cx="13193782" cy="3130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Char char="•"/>
              <a:defRPr sz="2500">
                <a:latin typeface="Helvetica Neue"/>
                <a:ea typeface="Helvetica Neue"/>
                <a:cs typeface="Helvetica Neue"/>
                <a:sym typeface="Helvetica Neue"/>
              </a:defRPr>
            </a:pPr>
            <a:r>
              <a:t>The HHL algorithm is a novel quantum algorithm for solving a linear system of equations with an exponential speedup as compared to classical methods. [ref to HHL paper]</a:t>
            </a:r>
          </a:p>
          <a:p>
            <a:pPr marL="285750" indent="-285750">
              <a:buSzPct val="100000"/>
              <a:buChar char="•"/>
              <a:defRPr sz="2500">
                <a:latin typeface="Helvetica Neue"/>
                <a:ea typeface="Helvetica Neue"/>
                <a:cs typeface="Helvetica Neue"/>
                <a:sym typeface="Helvetica Neue"/>
              </a:defRPr>
            </a:pPr>
            <a:r>
              <a:t>It is thus a versatile with possible applications in several disciplines. </a:t>
            </a:r>
          </a:p>
          <a:p>
            <a:pPr marL="285750" indent="-285750">
              <a:buSzPct val="100000"/>
              <a:buChar char="•"/>
              <a:defRPr sz="2500">
                <a:latin typeface="Helvetica Neue"/>
                <a:ea typeface="Helvetica Neue"/>
                <a:cs typeface="Helvetica Neue"/>
                <a:sym typeface="Helvetica Neue"/>
              </a:defRPr>
            </a:pPr>
            <a:r>
              <a:t>Quantum simulation can be used to test and refine the algorithm and it's implementations.</a:t>
            </a:r>
          </a:p>
          <a:p>
            <a:pPr marL="285750" indent="-285750">
              <a:buSzPct val="100000"/>
              <a:buChar char="•"/>
              <a:defRPr sz="2500">
                <a:latin typeface="Helvetica Neue"/>
                <a:ea typeface="Helvetica Neue"/>
                <a:cs typeface="Helvetica Neue"/>
                <a:sym typeface="Helvetica Neue"/>
              </a:defRPr>
            </a:pPr>
            <a:r>
              <a:t>With the help of NVIDIA's cuQuantum SDK, we are able to speed up such simulations even further and thus better explore it's capabilities for when suitable quantum hardware is available. [ref to cuquantum]</a:t>
            </a:r>
          </a:p>
        </p:txBody>
      </p:sp>
      <p:sp>
        <p:nvSpPr>
          <p:cNvPr id="49" name="TextBox 45"/>
          <p:cNvSpPr txBox="1"/>
          <p:nvPr/>
        </p:nvSpPr>
        <p:spPr>
          <a:xfrm>
            <a:off x="17560742" y="40589265"/>
            <a:ext cx="13945128"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20842" indent="-320842">
              <a:buSzPct val="100000"/>
              <a:buAutoNum type="arabicPeriod" startAt="1"/>
              <a:defRPr>
                <a:latin typeface="+mn-lt"/>
                <a:ea typeface="+mn-ea"/>
                <a:cs typeface="+mn-cs"/>
                <a:sym typeface="Helvetica"/>
              </a:defRPr>
            </a:lvl1pPr>
          </a:lstStyle>
          <a:p>
            <a:pPr/>
            <a:r>
              <a:t>references</a:t>
            </a:r>
          </a:p>
        </p:txBody>
      </p:sp>
      <p:sp>
        <p:nvSpPr>
          <p:cNvPr id="50" name="Rectangle: Rounded Corners 38"/>
          <p:cNvSpPr/>
          <p:nvPr/>
        </p:nvSpPr>
        <p:spPr>
          <a:xfrm>
            <a:off x="17170400" y="38651876"/>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1" name="TextBox 46"/>
          <p:cNvSpPr txBox="1"/>
          <p:nvPr/>
        </p:nvSpPr>
        <p:spPr>
          <a:xfrm>
            <a:off x="17627600" y="3893287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References</a:t>
            </a:r>
          </a:p>
        </p:txBody>
      </p:sp>
      <p:sp>
        <p:nvSpPr>
          <p:cNvPr id="52" name="Rectangle"/>
          <p:cNvSpPr/>
          <p:nvPr/>
        </p:nvSpPr>
        <p:spPr>
          <a:xfrm>
            <a:off x="305101" y="597064"/>
            <a:ext cx="5629505" cy="294006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53" name="Tata_Institute_of_Fundamental_Research_logo.png" descr="Tata_Institute_of_Fundamental_Research_logo.png"/>
          <p:cNvPicPr>
            <a:picLocks noChangeAspect="1"/>
          </p:cNvPicPr>
          <p:nvPr/>
        </p:nvPicPr>
        <p:blipFill>
          <a:blip r:embed="rId3">
            <a:extLst/>
          </a:blip>
          <a:stretch>
            <a:fillRect/>
          </a:stretch>
        </p:blipFill>
        <p:spPr>
          <a:xfrm>
            <a:off x="213386" y="595786"/>
            <a:ext cx="5740401" cy="2794001"/>
          </a:xfrm>
          <a:prstGeom prst="rect">
            <a:avLst/>
          </a:prstGeom>
          <a:ln w="12700">
            <a:miter lim="400000"/>
          </a:ln>
        </p:spPr>
      </p:pic>
      <p:sp>
        <p:nvSpPr>
          <p:cNvPr id="54" name="Rectangle: Rounded Corners 38"/>
          <p:cNvSpPr/>
          <p:nvPr/>
        </p:nvSpPr>
        <p:spPr>
          <a:xfrm>
            <a:off x="723900" y="5065985"/>
            <a:ext cx="15300341"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5" name="TextBox 46"/>
          <p:cNvSpPr txBox="1"/>
          <p:nvPr/>
        </p:nvSpPr>
        <p:spPr>
          <a:xfrm>
            <a:off x="1466403" y="5316425"/>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The HHL Algorithm</a:t>
            </a:r>
          </a:p>
        </p:txBody>
      </p:sp>
      <p:sp>
        <p:nvSpPr>
          <p:cNvPr id="56" name="Rounded Rectangle"/>
          <p:cNvSpPr/>
          <p:nvPr/>
        </p:nvSpPr>
        <p:spPr>
          <a:xfrm>
            <a:off x="736600" y="27736800"/>
            <a:ext cx="15163800" cy="11404600"/>
          </a:xfrm>
          <a:prstGeom prst="roundRect">
            <a:avLst>
              <a:gd name="adj" fmla="val 4145"/>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57" name="Rectangle: Rounded Corners 38"/>
          <p:cNvSpPr/>
          <p:nvPr/>
        </p:nvSpPr>
        <p:spPr>
          <a:xfrm>
            <a:off x="723900" y="27530775"/>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8" name="TextBox 46"/>
          <p:cNvSpPr txBox="1"/>
          <p:nvPr/>
        </p:nvSpPr>
        <p:spPr>
          <a:xfrm>
            <a:off x="1469765" y="2779234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A Test : Diagonal Matrices</a:t>
            </a:r>
          </a:p>
        </p:txBody>
      </p:sp>
      <p:sp>
        <p:nvSpPr>
          <p:cNvPr id="59" name="We have tested the HHL algorithm for various matrix sizes and complexities. All runs were conducted first using only CPU capabilities, and then using V100 and A100 NVIDIA GPUs - where we expect the cuQuantum SDK to speed up the simulation of the quantum "/>
          <p:cNvSpPr txBox="1"/>
          <p:nvPr/>
        </p:nvSpPr>
        <p:spPr>
          <a:xfrm>
            <a:off x="1358900" y="29362400"/>
            <a:ext cx="13589000" cy="3029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Helvetica Neue"/>
                <a:ea typeface="Helvetica Neue"/>
                <a:cs typeface="Helvetica Neue"/>
                <a:sym typeface="Helvetica Neue"/>
              </a:defRPr>
            </a:pPr>
            <a:r>
              <a:t>We have tested the HHL algorithm for various matrix sizes and complexities. All runs were conducted first using only CPU capabilities, and then using V100 and A100 NVIDIA GPUs - where we expect the cuQuantum SDK to speed up the simulation of the quantum  circuit.</a:t>
            </a:r>
          </a:p>
          <a:p>
            <a:pPr>
              <a:defRPr>
                <a:latin typeface="Helvetica Neue"/>
                <a:ea typeface="Helvetica Neue"/>
                <a:cs typeface="Helvetica Neue"/>
                <a:sym typeface="Helvetica Neue"/>
              </a:defRPr>
            </a:pPr>
          </a:p>
          <a:p>
            <a:pPr>
              <a:defRPr>
                <a:latin typeface="Helvetica Neue"/>
                <a:ea typeface="Helvetica Neue"/>
                <a:cs typeface="Helvetica Neue"/>
                <a:sym typeface="Helvetica Neue"/>
              </a:defRPr>
            </a:pPr>
            <a:r>
              <a:t>The best results were obtained for systems where the matrix A is diagonal with entries corresponding to binary fractions upto a multiplicative constant. Such matrices were thus used to explore how large the system size can be without worrying much about the accuracy of the final result. A table of times taken for such runs is presented below.  </a:t>
            </a:r>
          </a:p>
        </p:txBody>
      </p:sp>
      <p:pic>
        <p:nvPicPr>
          <p:cNvPr id="60" name="block.png" descr="block.png"/>
          <p:cNvPicPr>
            <a:picLocks noChangeAspect="1"/>
          </p:cNvPicPr>
          <p:nvPr/>
        </p:nvPicPr>
        <p:blipFill>
          <a:blip r:embed="rId4">
            <a:extLst/>
          </a:blip>
          <a:stretch>
            <a:fillRect/>
          </a:stretch>
        </p:blipFill>
        <p:spPr>
          <a:xfrm>
            <a:off x="2373657" y="6578728"/>
            <a:ext cx="11991287" cy="4673601"/>
          </a:xfrm>
          <a:prstGeom prst="rect">
            <a:avLst/>
          </a:prstGeom>
          <a:ln w="12700">
            <a:miter lim="400000"/>
          </a:ln>
        </p:spPr>
      </p:pic>
      <p:graphicFrame>
        <p:nvGraphicFramePr>
          <p:cNvPr id="61" name="Table 1"/>
          <p:cNvGraphicFramePr/>
          <p:nvPr/>
        </p:nvGraphicFramePr>
        <p:xfrm>
          <a:off x="-19710400" y="17526000"/>
          <a:ext cx="26517600" cy="32512000"/>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854200"/>
              </a:tblGrid>
              <a:tr h="949244">
                <a:tc>
                  <a:txBody>
                    <a:bodyPr/>
                    <a:lstStyle/>
                    <a:p>
                      <a:pPr algn="ctr" defTabSz="3291771">
                        <a:defRPr sz="2400">
                          <a:solidFill>
                            <a:srgbClr val="DDDDDD"/>
                          </a:solidFill>
                        </a:defRPr>
                      </a:pPr>
                    </a:p>
                  </a:txBody>
                  <a:tcPr marL="0" marR="0" marT="0" marB="0" anchor="ctr" anchorCtr="0" horzOverflow="overflow">
                    <a:noFill/>
                  </a:tcPr>
                </a:tc>
              </a:tr>
            </a:tbl>
          </a:graphicData>
        </a:graphic>
      </p:graphicFrame>
      <p:sp>
        <p:nvSpPr>
          <p:cNvPr id="62" name="Simulation of quantum circuits on classical computers is key for researchers and developers to exploit the capabilities of Quantum Processing Units. To exploit the capabilities of CPU and GPU on classical system, NVIDIA CUDA Quantum is a first-of-its-kin"/>
          <p:cNvSpPr txBox="1"/>
          <p:nvPr/>
        </p:nvSpPr>
        <p:spPr>
          <a:xfrm>
            <a:off x="8229600" y="17284700"/>
            <a:ext cx="67183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Simulation of quantum circuits on classical computers is key for researchers and developers to exploit the capabilities of Quantum Processing Units. To exploit the capabilities of CPU and GPU on classical system, NVIDIA CUDA Quantum is a first-of-its-kind, open-source platform for integrating and programming quantum processing units (QPUs), GPUs, and CPUs in one system. Similarly, NVIDIA cuQuantum SDK speed up quantum simulations by order of magnitude on NVIDIA GPUs. . </a:t>
            </a:r>
          </a:p>
        </p:txBody>
      </p:sp>
      <p:pic>
        <p:nvPicPr>
          <p:cNvPr id="63" name="Screenshot_20240123_023618.png" descr="Screenshot_20240123_023618.png"/>
          <p:cNvPicPr>
            <a:picLocks noChangeAspect="1"/>
          </p:cNvPicPr>
          <p:nvPr/>
        </p:nvPicPr>
        <p:blipFill>
          <a:blip r:embed="rId5">
            <a:extLst/>
          </a:blip>
          <a:stretch>
            <a:fillRect/>
          </a:stretch>
        </p:blipFill>
        <p:spPr>
          <a:xfrm>
            <a:off x="2278896" y="17268538"/>
            <a:ext cx="4662408" cy="4432301"/>
          </a:xfrm>
          <a:prstGeom prst="rect">
            <a:avLst/>
          </a:prstGeom>
          <a:ln w="12700">
            <a:miter lim="400000"/>
          </a:ln>
        </p:spPr>
      </p:pic>
      <p:sp>
        <p:nvSpPr>
          <p:cNvPr id="64" name="cuQuantum (https://developer.nvidia.com/cuquantum-sdk) consists of two major components, cuStatevec and cuTensorNet, the high-performance library for state vector and TensorNet simulations respectively.  Modani et al (2022; 2023) demonstrated the perform"/>
          <p:cNvSpPr txBox="1"/>
          <p:nvPr/>
        </p:nvSpPr>
        <p:spPr>
          <a:xfrm>
            <a:off x="1358900" y="22250400"/>
            <a:ext cx="135890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cuQuantum (</a:t>
            </a:r>
            <a:r>
              <a:rPr u="sng">
                <a:solidFill>
                  <a:srgbClr val="0000FF"/>
                </a:solidFill>
                <a:uFill>
                  <a:solidFill>
                    <a:srgbClr val="0000FF"/>
                  </a:solidFill>
                </a:uFill>
                <a:hlinkClick r:id="rId6" invalidUrl="" action="" tgtFrame="" tooltip="" history="1" highlightClick="0" endSnd="0"/>
              </a:rPr>
              <a:t>https://developer.nvidia.com/cuquantum-sdk)</a:t>
            </a:r>
            <a:r>
              <a:t> consists of two major components, cuStatevec and cuTensorNet, the high-performance library for state vector and TensorNet simulations respectively.  Modani et al (2022; 2023) demonstrated the performance advantage using cuStatevec for Shor’s algorithm, Quantum Fourier Transformation, and the Sycamore circuit. The speed up, between CPU only and A100 GPU enabled run, was demonstrated as ~143x, ~115x, and 104x for 30, 32, and 32 qubits respectively. </a:t>
            </a:r>
          </a:p>
          <a:p>
            <a:pPr/>
          </a:p>
          <a:p>
            <a:pPr/>
            <a:r>
              <a:t>In the present, work, the cuStatevec enabled HHL algorithm employed to solve a linear system equations of various sizes and complexities. At this stage we have demonstrated the viability of this implementation. We plan to optimise the algorithm and it's implementation to maximise the speedup obtained and then we will apply it to solve physical problems.</a:t>
            </a:r>
          </a:p>
        </p:txBody>
      </p:sp>
      <p:sp>
        <p:nvSpPr>
          <p:cNvPr id="65" name="Rectangle: Rounded Corners 38"/>
          <p:cNvSpPr/>
          <p:nvPr/>
        </p:nvSpPr>
        <p:spPr>
          <a:xfrm>
            <a:off x="17246600" y="50419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66" name="TextBox 46"/>
          <p:cNvSpPr txBox="1"/>
          <p:nvPr/>
        </p:nvSpPr>
        <p:spPr>
          <a:xfrm>
            <a:off x="17627600" y="5308600"/>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Randomised Eigenvalues</a:t>
            </a:r>
          </a:p>
        </p:txBody>
      </p:sp>
      <p:sp>
        <p:nvSpPr>
          <p:cNvPr id="67" name="After establishing the viability of the implementation and demonstrating the small but visible speedup achieved using cuQuantum, we moved onto testing it on matrices where the eigenvalues are not handpicked, but generated randomly.…"/>
          <p:cNvSpPr txBox="1"/>
          <p:nvPr/>
        </p:nvSpPr>
        <p:spPr>
          <a:xfrm>
            <a:off x="17792700" y="6731000"/>
            <a:ext cx="14097000" cy="26610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Helvetica Neue"/>
                <a:ea typeface="Helvetica Neue"/>
                <a:cs typeface="Helvetica Neue"/>
                <a:sym typeface="Helvetica Neue"/>
              </a:defRPr>
            </a:pPr>
            <a:r>
              <a:t>After establishing the viability of the implementation and demonstrating the small but visible speedup achieved using cuQuantum, we moved onto testing it on matrices where the eigenvalues are not handpicked, but generated randomly.</a:t>
            </a:r>
          </a:p>
          <a:p>
            <a:pPr>
              <a:defRPr>
                <a:latin typeface="Helvetica Neue"/>
                <a:ea typeface="Helvetica Neue"/>
                <a:cs typeface="Helvetica Neue"/>
                <a:sym typeface="Helvetica Neue"/>
              </a:defRPr>
            </a:pPr>
          </a:p>
          <a:p>
            <a:pPr>
              <a:defRPr>
                <a:latin typeface="Helvetica Neue"/>
                <a:ea typeface="Helvetica Neue"/>
                <a:cs typeface="Helvetica Neue"/>
                <a:sym typeface="Helvetica Neue"/>
              </a:defRPr>
            </a:pPr>
            <a:r>
              <a:t>This is expected to interfere with the phase estimation routine in the HHL algorithm, increasing the circuit depth and hence the time taken by the simulation. A table detailing the times taken in such runs is given below.</a:t>
            </a:r>
          </a:p>
        </p:txBody>
      </p:sp>
      <p:pic>
        <p:nvPicPr>
          <p:cNvPr id="68" name="Screenshot_20240123_030955.png" descr="Screenshot_20240123_030955.png"/>
          <p:cNvPicPr>
            <a:picLocks noChangeAspect="1"/>
          </p:cNvPicPr>
          <p:nvPr/>
        </p:nvPicPr>
        <p:blipFill>
          <a:blip r:embed="rId7">
            <a:extLst/>
          </a:blip>
          <a:stretch>
            <a:fillRect/>
          </a:stretch>
        </p:blipFill>
        <p:spPr>
          <a:xfrm>
            <a:off x="17640300" y="9822090"/>
            <a:ext cx="14490700" cy="3927020"/>
          </a:xfrm>
          <a:prstGeom prst="rect">
            <a:avLst/>
          </a:prstGeom>
          <a:ln w="12700">
            <a:miter lim="400000"/>
          </a:ln>
        </p:spPr>
      </p:pic>
      <p:sp>
        <p:nvSpPr>
          <p:cNvPr id="69" name="Thus cuQuantum is able to speed up the simulation by upto 5.2%. We can further see that this speedup increases as we increase the size of the problem, which we attribute to the fact that at lower qubits the problem does not utilise all available cores. I"/>
          <p:cNvSpPr txBox="1"/>
          <p:nvPr/>
        </p:nvSpPr>
        <p:spPr>
          <a:xfrm>
            <a:off x="17792700" y="14452600"/>
            <a:ext cx="14046200" cy="3406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Thus cuQuantum is able to speed up the simulation by upto 5.2%. We can further see that this speedup increases as we increase the size of the problem, which we attribute to the fact that at lower qubits the problem does not utilise all available cores. Indeed it seems that for the smallest system, the CPU run is faster than GPU-enabled runs.</a:t>
            </a:r>
          </a:p>
          <a:p>
            <a:pPr/>
          </a:p>
          <a:p>
            <a:pPr/>
            <a:r>
              <a:t>On an average we find a speedup of  2.56% using V100 GPUs and 3.36% using A100 GPUs. Another characteristic evident from the date is that while the speedup attained via V100 GPUs appears to stagnate, the A100 speedup appears to still be rising. We will explore this in future work and look at how the speedup scales with system size and number of qubits.</a:t>
            </a:r>
          </a:p>
        </p:txBody>
      </p:sp>
      <p:sp>
        <p:nvSpPr>
          <p:cNvPr id="70" name="Manish missed some files that he is running now. I will make this table once that is done."/>
          <p:cNvSpPr txBox="1"/>
          <p:nvPr/>
        </p:nvSpPr>
        <p:spPr>
          <a:xfrm>
            <a:off x="4203700" y="33375600"/>
            <a:ext cx="12116058" cy="459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Manish missed some files that he is running now. I will make this table once that is done.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595959"/>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