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4" r:id="rId18"/>
    <p:sldId id="275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2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scale_12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" y="135255"/>
            <a:ext cx="9036685" cy="2193925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ru-RU" altLang="en-US" sz="5335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Анализ поведения пользователей в мобильном приложении</a:t>
            </a:r>
            <a:br>
              <a:rPr lang="ru-RU" altLang="en-US" sz="5335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altLang="en-US" sz="5335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“</a:t>
            </a:r>
            <a:r>
              <a:rPr lang="ru-RU" altLang="en-US" sz="5335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Ненужные вещи</a:t>
            </a:r>
            <a:r>
              <a:rPr lang="en-US" altLang="en-US" sz="5335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”</a:t>
            </a:r>
            <a:endParaRPr lang="en-US" altLang="en-US" sz="5335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1940" y="6366510"/>
            <a:ext cx="3411855" cy="4914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DA_72 </a:t>
            </a:r>
            <a:r>
              <a:rPr lang="ru-RU">
                <a:solidFill>
                  <a:schemeClr val="tx1"/>
                </a:solidFill>
              </a:rPr>
              <a:t>Терешонков Д.А.</a:t>
            </a:r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328930" y="15671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079865" y="6356350"/>
            <a:ext cx="2743200" cy="365125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785" y="620395"/>
            <a:ext cx="10806430" cy="484505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2181860" y="5988050"/>
            <a:ext cx="7828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21% пользователей доходят до целевого действия с просмотра фотографий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328930" y="15671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73845" y="6356350"/>
            <a:ext cx="2743200" cy="365125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292100"/>
            <a:ext cx="11166475" cy="4865370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552450" y="5509260"/>
            <a:ext cx="11115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Низкий процент доходящих  пользователей связанные с поиском по приложению до целевого действия - 19%, возможно связан с тем, что пользователи изпользуя функционал поиска, находят не то, что им нужно.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328930" y="15671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57030" y="6356350"/>
            <a:ext cx="2743200" cy="365125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1457325" y="128270"/>
            <a:ext cx="92259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200"/>
              <a:t>Как различается длительность сессий в которых встречаются события </a:t>
            </a:r>
            <a:r>
              <a:rPr lang="ru-RU" altLang="en-US" sz="3200">
                <a:sym typeface="+mn-ea"/>
              </a:rPr>
              <a:t>contacts_show с photos_show</a:t>
            </a:r>
            <a:r>
              <a:rPr lang="ru-RU" altLang="en-US" sz="3200"/>
              <a:t>?</a:t>
            </a:r>
            <a:endParaRPr lang="ru-RU" altLang="en-US" sz="3200"/>
          </a:p>
        </p:txBody>
      </p:sp>
      <p:pic>
        <p:nvPicPr>
          <p:cNvPr id="3" name="Изображение 2" descr="newplot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095" y="1330960"/>
            <a:ext cx="7693660" cy="4105275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450" y="2476500"/>
            <a:ext cx="3162300" cy="1590675"/>
          </a:xfrm>
          <a:prstGeom prst="rect">
            <a:avLst/>
          </a:prstGeom>
        </p:spPr>
      </p:pic>
      <p:sp>
        <p:nvSpPr>
          <p:cNvPr id="9" name="Текстовое поле 8"/>
          <p:cNvSpPr txBox="1"/>
          <p:nvPr/>
        </p:nvSpPr>
        <p:spPr>
          <a:xfrm>
            <a:off x="374650" y="5562600"/>
            <a:ext cx="11092815" cy="1295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/>
              <a:t>Видим, что максимальная длительность сессий в которых встречаются события: contacts_show с photos_show, равна 1 часу 12 минутам, а минимальная нуль. Ввиду такого разброса длительностей лучше принимать в данном случает медиану, которая равна 6 минут 40 секунд.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328930" y="15671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079865" y="6356350"/>
            <a:ext cx="2743200" cy="365125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383665" y="128270"/>
            <a:ext cx="95288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ru-RU" altLang="en-US" sz="3200"/>
              <a:t>Как различается длительность сессий в которых встречаются события </a:t>
            </a:r>
            <a:r>
              <a:rPr lang="ru-RU" altLang="en-US" sz="3200">
                <a:sym typeface="+mn-ea"/>
              </a:rPr>
              <a:t>contacts_show без photos_show</a:t>
            </a:r>
            <a:r>
              <a:rPr lang="ru-RU" altLang="en-US" sz="3200"/>
              <a:t>?</a:t>
            </a:r>
            <a:endParaRPr lang="ru-RU" altLang="en-US" sz="3200"/>
          </a:p>
        </p:txBody>
      </p:sp>
      <p:pic>
        <p:nvPicPr>
          <p:cNvPr id="8" name="Изображение 7" descr="newplot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15" y="1321435"/>
            <a:ext cx="7830820" cy="4178300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080" y="2628900"/>
            <a:ext cx="3152775" cy="1600200"/>
          </a:xfrm>
          <a:prstGeom prst="rect">
            <a:avLst/>
          </a:prstGeom>
        </p:spPr>
      </p:pic>
      <p:sp>
        <p:nvSpPr>
          <p:cNvPr id="10" name="Текстовое поле 9"/>
          <p:cNvSpPr txBox="1"/>
          <p:nvPr/>
        </p:nvSpPr>
        <p:spPr>
          <a:xfrm>
            <a:off x="207645" y="5616575"/>
            <a:ext cx="11770995" cy="1139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/>
              <a:t>Видим, что максимальная длительность сессий в которых встречаются события: contacts_show без photos_show, равна 3 часу 12 минутам, а минимальная нуль. Ввиду такого разброса длительностей лучше принимать в данном случает медиану, которая равна 2 минут 15 секунд.</a:t>
            </a:r>
            <a:endParaRPr lang="ru-RU" altLang="en-US"/>
          </a:p>
          <a:p>
            <a:r>
              <a:rPr lang="ru-RU" altLang="en-US"/>
              <a:t>Различие в длительности сессий равна 4 минуты 25 секунд.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328930" y="15671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079865" y="6356350"/>
            <a:ext cx="2743200" cy="365125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383665" y="6350"/>
            <a:ext cx="95288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200"/>
              <a:t>Какие действия чаще совершают те пользователи, которые просматривают контакты?</a:t>
            </a:r>
            <a:endParaRPr lang="ru-RU" altLang="en-US" sz="3200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207645" y="5314315"/>
            <a:ext cx="11770995" cy="1139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/>
              <a:t>Самыми частыми событиями совершающиеся пользователями являются: photos_show</a:t>
            </a:r>
            <a:r>
              <a:rPr lang="en-US" altLang="en-US"/>
              <a:t>, </a:t>
            </a:r>
            <a:r>
              <a:rPr lang="ru-RU" altLang="en-US"/>
              <a:t>search</a:t>
            </a:r>
            <a:r>
              <a:rPr lang="en-US" altLang="ru-RU"/>
              <a:t>, </a:t>
            </a:r>
            <a:r>
              <a:rPr lang="ru-RU" altLang="en-US"/>
              <a:t>advert_open.</a:t>
            </a:r>
            <a:endParaRPr lang="ru-RU" altLang="en-US"/>
          </a:p>
          <a:p>
            <a:r>
              <a:rPr lang="ru-RU" altLang="en-US"/>
              <a:t>Видно, пользователи не так часто кликают по рекомендованному объявлению, часто пропускают увиденные рекомендации. Так же стоит отметить, что мало пользователей используют звонки, пользователям удобней вести переписку в чате. Пользователи чаще просматривают контакт, чем звонят - это может быть связанно с тем, что люди копируют номер и звонят через стандартный функционал телефона.</a:t>
            </a:r>
            <a:endParaRPr lang="ru-RU" altLang="en-US"/>
          </a:p>
        </p:txBody>
      </p:sp>
      <p:pic>
        <p:nvPicPr>
          <p:cNvPr id="2" name="Изображение 1" descr="newplot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870" y="1082675"/>
            <a:ext cx="7787640" cy="415544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975" y="1670050"/>
            <a:ext cx="1714500" cy="29813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328930" y="15671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079865" y="6356350"/>
            <a:ext cx="2743200" cy="365125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697230" y="128270"/>
            <a:ext cx="107911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ru-RU" altLang="en-US" sz="3200"/>
              <a:t>Подсчитаем пользователей совершивших каждое действие</a:t>
            </a:r>
            <a:endParaRPr lang="ru-RU" altLang="en-US" sz="3200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207645" y="5616575"/>
            <a:ext cx="11770995" cy="1004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/>
              <a:t>Кол-во уникальных пользователей в разрезе событий выглядит более последовательно, на первом месте по кол-ву уникальных пользователей событие 'увидел рекомендованное объявление', затем 'разные действия, связанные с поиском по сайту.</a:t>
            </a:r>
            <a:endParaRPr lang="ru-RU" altLang="en-US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2105" y="1668780"/>
            <a:ext cx="3933825" cy="2990850"/>
          </a:xfrm>
          <a:prstGeom prst="rect">
            <a:avLst/>
          </a:prstGeom>
        </p:spPr>
      </p:pic>
      <p:pic>
        <p:nvPicPr>
          <p:cNvPr id="7" name="Изображение 6" descr="newplot (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" y="1169670"/>
            <a:ext cx="7477125" cy="39897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328930" y="15671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079865" y="6356350"/>
            <a:ext cx="2743200" cy="365125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700405" y="128270"/>
            <a:ext cx="10791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200"/>
              <a:t>Расчитаем относительную частоту событий в разрезе двух групп пользователей:</a:t>
            </a:r>
            <a:endParaRPr lang="ru-RU" altLang="en-US" sz="3200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207645" y="5393690"/>
            <a:ext cx="11770995" cy="1463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/>
              <a:t>Самая большая относительная частота приходиться на событие 'увидел рекомендованные объявления' в двух группах, но в группе пользователей не смотревших контакты частота больше, как говорили ранее данное событие ни как не зависит от пользователей. Следующая по частоте идет событие - просмотр фото, частота почти одинаковая для двух групп пользователей, видимо просмотр фото для группы посмотревших контакты более вероятней, так как пользователь нацеленно выбирает и заинтересован в пробретении товара.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9290" y="1823085"/>
            <a:ext cx="3533775" cy="2981325"/>
          </a:xfrm>
          <a:prstGeom prst="rect">
            <a:avLst/>
          </a:prstGeom>
        </p:spPr>
      </p:pic>
      <p:pic>
        <p:nvPicPr>
          <p:cNvPr id="8" name="Изображение 7" descr="newplot (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" y="1310640"/>
            <a:ext cx="7454265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328930" y="15671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079865" y="6356350"/>
            <a:ext cx="2743200" cy="365125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328930" y="854075"/>
            <a:ext cx="11600180" cy="58674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ru-RU" altLang="en-US"/>
              <a:t>- 65% пользователей видит рекомендованные объявления, но лишь 7% доходит до клика по нему, это говорит о неэффективности системы рекомендаций, чтобы повысить процент кликов по рекоментательному объявлению можно сделайть рекомендации более персонализированными, учитывая предпочтения и историю действий каждого пользователя. Тем самым повысим интерес пользователя, чем ближе по интересам рекомендации к конкретному пользователю, вероятность клика по объявлению больше. Также нужно проверить технические особенности(медленная ли прогрузка), визуальное оформление и размещение в рамках интерфейса.</a:t>
            </a:r>
            <a:endParaRPr lang="ru-RU" altLang="en-US"/>
          </a:p>
          <a:p>
            <a:r>
              <a:rPr lang="ru-RU" altLang="en-US"/>
              <a:t>Низкий процент доходящих пользователей связанные с поиском по приложению до целевого действия - 19%, возможно связан с тем, что пользователи используя функционал поиска, находят не то, что им нужно. Программистам нужно поправить функционал фильтров поиска и сделать его более интуитивней.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- Конверсия в целевое действие - просмотр контактов: 23% очень маленькая, 77% пользователей не доходит до просмотра контакта, нужно повысить конверсию в просмотр контакта, путем упрощения процесса просмотра контактов, сделать его более простым, добавить обучающие элементы.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- Всего 351 пользователь использует функцию 'добавить объявление в избранное', что-бы привлечь больше пользователей к использованию данного функционала можно предлагать добавить объявление в избранное после просмотра или взаимодействия с ним.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- Конверсия пользователей открывших карту объявления в просмотр контактов низкая, чтобы ее повысить нужно убедиться, что на карте объявления доступна полная и релевантная информация о товаре или услуге, добавить привлекательные фотографии и видео товара, чтобы пользователи могли получить максимум информации.</a:t>
            </a:r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527050" y="211455"/>
            <a:ext cx="10791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ru-RU" altLang="en-US" sz="2400" b="1"/>
              <a:t>Рекомендации</a:t>
            </a:r>
            <a:r>
              <a:rPr lang="en-US" altLang="en-US" sz="2400" b="1"/>
              <a:t>:</a:t>
            </a:r>
            <a:endParaRPr lang="en-US" altLang="en-US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9915" y="0"/>
            <a:ext cx="10515600" cy="772795"/>
          </a:xfrm>
        </p:spPr>
        <p:txBody>
          <a:bodyPr/>
          <a:p>
            <a:r>
              <a:rPr lang="ru-RU" altLang="en-US" sz="2400"/>
              <a:t>Оглавление</a:t>
            </a:r>
            <a:r>
              <a:rPr lang="en-US" altLang="en-US" sz="2400"/>
              <a:t>:</a:t>
            </a:r>
            <a:endParaRPr lang="en-US" altLang="en-US" sz="240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951865"/>
            <a:ext cx="10515600" cy="5404485"/>
          </a:xfrm>
        </p:spPr>
        <p:txBody>
          <a:bodyPr>
            <a:normAutofit lnSpcReduction="20000"/>
          </a:bodyPr>
          <a:p>
            <a:r>
              <a:rPr lang="ru-RU" altLang="en-US" sz="2000">
                <a:sym typeface="+mn-ea"/>
              </a:rPr>
              <a:t>Описание данных</a:t>
            </a:r>
            <a:r>
              <a:rPr lang="en-US" altLang="ru-RU" sz="2000">
                <a:sym typeface="+mn-ea"/>
              </a:rPr>
              <a:t> .....................................................................................</a:t>
            </a:r>
            <a:r>
              <a:rPr lang="ru-RU" altLang="en-US" sz="2000">
                <a:sym typeface="+mn-ea"/>
              </a:rPr>
              <a:t>...............................................</a:t>
            </a:r>
            <a:r>
              <a:rPr lang="en-US" altLang="ru-RU" sz="2000">
                <a:sym typeface="+mn-ea"/>
              </a:rPr>
              <a:t>3</a:t>
            </a:r>
            <a:endParaRPr lang="en-US" altLang="ru-RU" sz="2000">
              <a:sym typeface="+mn-ea"/>
            </a:endParaRPr>
          </a:p>
          <a:p>
            <a:r>
              <a:rPr lang="ru-RU" altLang="en-US" sz="2000">
                <a:sym typeface="+mn-ea"/>
              </a:rPr>
              <a:t>Общие выводы ....</a:t>
            </a:r>
            <a:r>
              <a:rPr lang="en-US" altLang="ru-RU" sz="2000">
                <a:sym typeface="+mn-ea"/>
              </a:rPr>
              <a:t>.....................................................................................</a:t>
            </a:r>
            <a:r>
              <a:rPr lang="ru-RU" altLang="en-US" sz="2000">
                <a:sym typeface="+mn-ea"/>
              </a:rPr>
              <a:t>...............................................4</a:t>
            </a:r>
            <a:endParaRPr lang="ru-RU" altLang="en-US" sz="2000">
              <a:sym typeface="+mn-ea"/>
            </a:endParaRPr>
          </a:p>
          <a:p>
            <a:r>
              <a:rPr lang="ru-RU" altLang="en-US" sz="2000">
                <a:sym typeface="+mn-ea"/>
              </a:rPr>
              <a:t>Сколько в среднем действий приходится на пользователя ? ............................................................5</a:t>
            </a:r>
            <a:endParaRPr lang="ru-RU" altLang="en-US" sz="2000">
              <a:sym typeface="+mn-ea"/>
            </a:endParaRPr>
          </a:p>
          <a:p>
            <a:r>
              <a:rPr lang="ru-RU" altLang="en-US" sz="2000">
                <a:sym typeface="+mn-ea"/>
              </a:rPr>
              <a:t>За какой период данными  мы располагаем?</a:t>
            </a:r>
            <a:r>
              <a:rPr lang="en-US" altLang="ru-RU" sz="2000">
                <a:sym typeface="+mn-ea"/>
              </a:rPr>
              <a:t> .....................................................................................6</a:t>
            </a:r>
            <a:endParaRPr lang="ru-RU" altLang="en-US" sz="2000">
              <a:sym typeface="+mn-ea"/>
            </a:endParaRPr>
          </a:p>
          <a:p>
            <a:r>
              <a:rPr lang="ru-RU" altLang="en-US" sz="2000">
                <a:sym typeface="+mn-ea"/>
              </a:rPr>
              <a:t>Сформируем сессии</a:t>
            </a:r>
            <a:r>
              <a:rPr lang="en-US" altLang="ru-RU" sz="2000">
                <a:sym typeface="+mn-ea"/>
              </a:rPr>
              <a:t> ................................................................................................................................7</a:t>
            </a:r>
            <a:endParaRPr lang="en-US" altLang="ru-RU" sz="2000">
              <a:sym typeface="+mn-ea"/>
            </a:endParaRPr>
          </a:p>
          <a:p>
            <a:r>
              <a:rPr lang="ru-RU" altLang="en-US" sz="2000">
                <a:sym typeface="+mn-ea"/>
              </a:rPr>
              <a:t>Определим сценарии уникального пользователя приложения</a:t>
            </a:r>
            <a:r>
              <a:rPr lang="en-US" altLang="ru-RU" sz="2000">
                <a:sym typeface="+mn-ea"/>
              </a:rPr>
              <a:t> ........................................................8</a:t>
            </a:r>
            <a:endParaRPr lang="en-US" altLang="ru-RU" sz="2000">
              <a:sym typeface="+mn-ea"/>
            </a:endParaRPr>
          </a:p>
          <a:p>
            <a:r>
              <a:rPr lang="ru-RU" altLang="en-US" sz="2000">
                <a:sym typeface="+mn-ea"/>
              </a:rPr>
              <a:t>Для какого сценария лучше/хуже конверсия в целевое действие?</a:t>
            </a:r>
            <a:r>
              <a:rPr lang="en-US" altLang="ru-RU" sz="2000">
                <a:sym typeface="+mn-ea"/>
              </a:rPr>
              <a:t> ...................................... 9/10/11</a:t>
            </a:r>
            <a:endParaRPr lang="en-US" altLang="ru-RU" sz="2000">
              <a:sym typeface="+mn-ea"/>
            </a:endParaRPr>
          </a:p>
          <a:p>
            <a:r>
              <a:rPr lang="ru-RU" altLang="en-US" sz="2000">
                <a:sym typeface="+mn-ea"/>
              </a:rPr>
              <a:t>Как различается длительность сессий в которых встречаются события </a:t>
            </a:r>
            <a:r>
              <a:rPr lang="ru-RU" altLang="en-US" sz="2000">
                <a:sym typeface="+mn-ea"/>
              </a:rPr>
              <a:t>contacts_show с photos_show</a:t>
            </a:r>
            <a:r>
              <a:rPr lang="ru-RU" altLang="en-US" sz="2000">
                <a:sym typeface="+mn-ea"/>
              </a:rPr>
              <a:t>?</a:t>
            </a:r>
            <a:r>
              <a:rPr lang="en-US" altLang="ru-RU" sz="2000">
                <a:sym typeface="+mn-ea"/>
              </a:rPr>
              <a:t> .........................................................................................................................................12</a:t>
            </a:r>
            <a:endParaRPr lang="en-US" altLang="ru-RU" sz="2000">
              <a:sym typeface="+mn-ea"/>
            </a:endParaRPr>
          </a:p>
          <a:p>
            <a:r>
              <a:rPr lang="ru-RU" altLang="en-US" sz="2000">
                <a:sym typeface="+mn-ea"/>
              </a:rPr>
              <a:t>Как различается длительность сессий в которых встречаются события </a:t>
            </a:r>
            <a:r>
              <a:rPr lang="ru-RU" altLang="en-US" sz="2000">
                <a:sym typeface="+mn-ea"/>
              </a:rPr>
              <a:t>contacts_show без photos_show</a:t>
            </a:r>
            <a:r>
              <a:rPr lang="ru-RU" altLang="en-US" sz="2000">
                <a:sym typeface="+mn-ea"/>
              </a:rPr>
              <a:t>?</a:t>
            </a:r>
            <a:r>
              <a:rPr lang="en-US" altLang="ru-RU" sz="2000">
                <a:sym typeface="+mn-ea"/>
              </a:rPr>
              <a:t> .........................................................................................................................................13</a:t>
            </a:r>
            <a:endParaRPr lang="en-US" altLang="ru-RU" sz="2000">
              <a:sym typeface="+mn-ea"/>
            </a:endParaRPr>
          </a:p>
          <a:p>
            <a:r>
              <a:rPr lang="ru-RU" altLang="en-US" sz="2000">
                <a:sym typeface="+mn-ea"/>
              </a:rPr>
              <a:t>Какие действия чаще совершают те пользователи, которые просматривают контакты?</a:t>
            </a:r>
            <a:r>
              <a:rPr lang="en-US" altLang="ru-RU" sz="2000">
                <a:sym typeface="+mn-ea"/>
              </a:rPr>
              <a:t> ............14</a:t>
            </a:r>
            <a:endParaRPr lang="en-US" altLang="ru-RU" sz="2000">
              <a:sym typeface="+mn-ea"/>
            </a:endParaRPr>
          </a:p>
          <a:p>
            <a:r>
              <a:rPr lang="ru-RU" altLang="en-US" sz="2000">
                <a:sym typeface="+mn-ea"/>
              </a:rPr>
              <a:t>Подсчитаем пользователей совершивших каждое действие</a:t>
            </a:r>
            <a:r>
              <a:rPr lang="en-US" altLang="ru-RU" sz="2000">
                <a:sym typeface="+mn-ea"/>
              </a:rPr>
              <a:t> ..........................................................15</a:t>
            </a:r>
            <a:endParaRPr lang="en-US" altLang="ru-RU" sz="2000">
              <a:sym typeface="+mn-ea"/>
            </a:endParaRPr>
          </a:p>
          <a:p>
            <a:r>
              <a:rPr lang="ru-RU" altLang="en-US" sz="2000">
                <a:sym typeface="+mn-ea"/>
              </a:rPr>
              <a:t>Расчитаем относительную частоту событий в разрезе двух групп пользователей</a:t>
            </a:r>
            <a:r>
              <a:rPr lang="en-US" altLang="ru-RU" sz="2000">
                <a:sym typeface="+mn-ea"/>
              </a:rPr>
              <a:t> .......................16</a:t>
            </a:r>
            <a:endParaRPr lang="en-US" altLang="ru-RU" sz="2000">
              <a:sym typeface="+mn-ea"/>
            </a:endParaRPr>
          </a:p>
          <a:p>
            <a:r>
              <a:rPr lang="ru-RU" altLang="en-US" sz="2000">
                <a:sym typeface="+mn-ea"/>
              </a:rPr>
              <a:t>Рекомендации</a:t>
            </a:r>
            <a:r>
              <a:rPr lang="en-US" altLang="ru-RU" sz="2000">
                <a:sym typeface="+mn-ea"/>
              </a:rPr>
              <a:t> .......................................................................................................................................17</a:t>
            </a:r>
            <a:endParaRPr lang="en-US" altLang="ru-RU" sz="2000">
              <a:sym typeface="+mn-ea"/>
            </a:endParaRPr>
          </a:p>
          <a:p>
            <a:endParaRPr lang="en-US" altLang="ru-RU" sz="2000">
              <a:sym typeface="+mn-ea"/>
            </a:endParaRPr>
          </a:p>
          <a:p>
            <a:endParaRPr lang="ru-RU" altLang="en-US" sz="2000"/>
          </a:p>
          <a:p>
            <a:endParaRPr lang="en-US" altLang="ru-RU" sz="2000">
              <a:sym typeface="+mn-ea"/>
            </a:endParaRPr>
          </a:p>
          <a:p>
            <a:endParaRPr lang="en-US" altLang="ru-RU" sz="2000">
              <a:sym typeface="+mn-ea"/>
            </a:endParaRPr>
          </a:p>
          <a:p>
            <a:endParaRPr lang="ru-RU" altLang="en-US" sz="2000"/>
          </a:p>
          <a:p>
            <a:endParaRPr lang="en-US" altLang="ru-RU" sz="2000">
              <a:sym typeface="+mn-ea"/>
            </a:endParaRPr>
          </a:p>
          <a:p>
            <a:endParaRPr lang="en-US" altLang="ru-RU" sz="2000">
              <a:sym typeface="+mn-ea"/>
            </a:endParaRPr>
          </a:p>
          <a:p>
            <a:endParaRPr lang="en-US" altLang="ru-RU" sz="2000">
              <a:sym typeface="+mn-ea"/>
            </a:endParaRPr>
          </a:p>
          <a:p>
            <a:endParaRPr lang="en-US" altLang="ru-RU" sz="2000">
              <a:sym typeface="+mn-ea"/>
            </a:endParaRPr>
          </a:p>
          <a:p>
            <a:endParaRPr lang="ru-RU" altLang="en-US" sz="2000"/>
          </a:p>
          <a:p>
            <a:endParaRPr lang="en-US" altLang="ru-RU" sz="2000">
              <a:sym typeface="+mn-ea"/>
            </a:endParaRPr>
          </a:p>
          <a:p>
            <a:endParaRPr lang="en-US" altLang="ru-RU" sz="2000">
              <a:sym typeface="+mn-ea"/>
            </a:endParaRPr>
          </a:p>
          <a:p>
            <a:endParaRPr lang="en-US" altLang="ru-RU" sz="2000">
              <a:sym typeface="+mn-ea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94615" y="139065"/>
            <a:ext cx="12018010" cy="6718300"/>
          </a:xfrm>
        </p:spPr>
        <p:txBody>
          <a:bodyPr>
            <a:normAutofit fontScale="90000"/>
          </a:bodyPr>
          <a:p>
            <a:r>
              <a:rPr lang="ru-RU" altLang="en-US" b="1">
                <a:solidFill>
                  <a:schemeClr val="tx1"/>
                </a:solidFill>
                <a:sym typeface="+mn-ea"/>
              </a:rPr>
              <a:t>Описание данных:</a:t>
            </a:r>
            <a:endParaRPr lang="ru-RU" altLang="en-US" b="1">
              <a:solidFill>
                <a:schemeClr val="tx1"/>
              </a:solidFill>
              <a:sym typeface="+mn-ea"/>
            </a:endParaRPr>
          </a:p>
          <a:p>
            <a:r>
              <a:rPr lang="ru-RU" altLang="en-US" sz="2400">
                <a:solidFill>
                  <a:schemeClr val="tx1"/>
                </a:solidFill>
                <a:sym typeface="+mn-ea"/>
              </a:rPr>
              <a:t>Датасет содержит данные о событиях, совершенных в мобильном приложении "Ненужные вещи". В нем пользователи продают свои ненужные вещи, размещая их на доске объявлений. В датасетах содержатся данные пользователей, впервые совершивших действия в приложении после 7 октября 2019 года.</a:t>
            </a:r>
            <a:endParaRPr lang="ru-RU" altLang="en-US" sz="2400">
              <a:solidFill>
                <a:schemeClr val="tx1"/>
              </a:solidFill>
              <a:sym typeface="+mn-ea"/>
            </a:endParaRPr>
          </a:p>
          <a:p>
            <a:endParaRPr lang="ru-RU" altLang="en-US" sz="2400">
              <a:solidFill>
                <a:schemeClr val="tx1"/>
              </a:solidFill>
              <a:sym typeface="+mn-ea"/>
            </a:endParaRPr>
          </a:p>
          <a:p>
            <a:endParaRPr lang="ru-RU" altLang="en-US" sz="2400">
              <a:solidFill>
                <a:schemeClr val="tx1"/>
              </a:solidFill>
              <a:sym typeface="+mn-ea"/>
            </a:endParaRPr>
          </a:p>
          <a:p>
            <a:endParaRPr lang="ru-RU" altLang="en-US" b="1">
              <a:solidFill>
                <a:schemeClr val="tx1"/>
              </a:solidFill>
              <a:sym typeface="+mn-ea"/>
            </a:endParaRPr>
          </a:p>
          <a:p>
            <a:endParaRPr lang="ru-RU" altLang="en-US" b="1">
              <a:solidFill>
                <a:schemeClr val="tx1"/>
              </a:solidFill>
              <a:sym typeface="+mn-ea"/>
            </a:endParaRPr>
          </a:p>
          <a:p>
            <a:endParaRPr lang="ru-RU" altLang="en-US" b="1">
              <a:solidFill>
                <a:schemeClr val="tx1"/>
              </a:solidFill>
              <a:sym typeface="+mn-ea"/>
            </a:endParaRPr>
          </a:p>
          <a:p>
            <a:endParaRPr lang="ru-RU" altLang="en-US" b="1">
              <a:solidFill>
                <a:schemeClr val="tx1"/>
              </a:solidFill>
              <a:sym typeface="+mn-ea"/>
            </a:endParaRPr>
          </a:p>
          <a:p>
            <a:r>
              <a:rPr lang="ru-RU" altLang="en-US" b="1">
                <a:solidFill>
                  <a:schemeClr val="tx1"/>
                </a:solidFill>
                <a:sym typeface="+mn-ea"/>
              </a:rPr>
              <a:t>Цель анализа</a:t>
            </a:r>
            <a:r>
              <a:rPr lang="en-US" altLang="en-US" b="1">
                <a:solidFill>
                  <a:schemeClr val="tx1"/>
                </a:solidFill>
                <a:sym typeface="+mn-ea"/>
              </a:rPr>
              <a:t>:</a:t>
            </a:r>
            <a:endParaRPr lang="ru-RU" altLang="en-US" b="1">
              <a:solidFill>
                <a:schemeClr val="tx1"/>
              </a:solidFill>
              <a:sym typeface="+mn-ea"/>
            </a:endParaRPr>
          </a:p>
          <a:p>
            <a:r>
              <a:rPr lang="ru-RU" altLang="en-US" sz="2400">
                <a:solidFill>
                  <a:schemeClr val="tx1"/>
                </a:solidFill>
              </a:rPr>
              <a:t>Моя задача, как аналитика на испытательном сроке в компании мобильного приложения "Ненужные вещи" выполнить анализ поведения пользователей. Основная цель - определить как можно улучшить приложение с точки зрения пользовательского опыта для увеличения вовлеченности пользователей в приложении до целевого действия - просмотр контактов.</a:t>
            </a:r>
            <a:endParaRPr lang="ru-RU" altLang="en-US" sz="2400">
              <a:solidFill>
                <a:schemeClr val="tx1"/>
              </a:solidFill>
            </a:endParaRPr>
          </a:p>
          <a:p>
            <a:endParaRPr lang="ru-RU" altLang="en-US" sz="2400">
              <a:solidFill>
                <a:schemeClr val="tx1"/>
              </a:solidFill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101455" y="6356350"/>
            <a:ext cx="2743200" cy="365125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97485" y="1879600"/>
            <a:ext cx="575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55575" y="2024380"/>
            <a:ext cx="11957050" cy="1069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b="1">
                <a:sym typeface="+mn-ea"/>
              </a:rPr>
              <a:t>Датасет - sources</a:t>
            </a:r>
            <a:r>
              <a:rPr lang="en-US" altLang="en-US">
                <a:sym typeface="+mn-ea"/>
              </a:rPr>
              <a:t>:</a:t>
            </a:r>
            <a:endParaRPr lang="en-US" altLang="en-US">
              <a:sym typeface="+mn-ea"/>
            </a:endParaRPr>
          </a:p>
          <a:p>
            <a:r>
              <a:rPr lang="ru-RU" altLang="en-US">
                <a:sym typeface="+mn-ea"/>
              </a:rPr>
              <a:t>- userId — идентификатор пользователя</a:t>
            </a:r>
            <a:r>
              <a:rPr lang="en-US" altLang="en-US">
                <a:sym typeface="+mn-ea"/>
              </a:rPr>
              <a:t>;</a:t>
            </a:r>
            <a:endParaRPr lang="ru-RU" altLang="en-US">
              <a:sym typeface="+mn-ea"/>
            </a:endParaRPr>
          </a:p>
          <a:p>
            <a:r>
              <a:rPr lang="ru-RU" altLang="en-US">
                <a:sym typeface="+mn-ea"/>
              </a:rPr>
              <a:t>- </a:t>
            </a:r>
            <a:r>
              <a:rPr lang="en-US" altLang="en-US">
                <a:sym typeface="+mn-ea"/>
              </a:rPr>
              <a:t>source — источник, с которого пользователь установил приложение. </a:t>
            </a:r>
            <a:endParaRPr lang="ru-RU" altLang="en-US">
              <a:solidFill>
                <a:schemeClr val="tx1"/>
              </a:solidFill>
              <a:sym typeface="+mn-ea"/>
            </a:endParaRPr>
          </a:p>
          <a:p>
            <a:endParaRPr lang="ru-RU" altLang="ru-RU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95250" y="3170555"/>
            <a:ext cx="4297680" cy="1469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b="1"/>
              <a:t> </a:t>
            </a:r>
            <a:r>
              <a:rPr lang="ru-RU" altLang="ru-RU" b="1"/>
              <a:t>Датасет - </a:t>
            </a:r>
            <a:r>
              <a:rPr lang="en-US" altLang="ru-RU" b="1"/>
              <a:t>events</a:t>
            </a:r>
            <a:r>
              <a:rPr lang="en-US" altLang="ru-RU"/>
              <a:t>:</a:t>
            </a:r>
            <a:endParaRPr lang="en-US" altLang="ru-RU"/>
          </a:p>
          <a:p>
            <a:r>
              <a:rPr lang="en-US" altLang="ru-RU"/>
              <a:t>- event.time — время совершения;</a:t>
            </a:r>
            <a:endParaRPr lang="en-US" altLang="ru-RU"/>
          </a:p>
          <a:p>
            <a:r>
              <a:rPr lang="en-US" altLang="ru-RU"/>
              <a:t>- user.id — идентификатор пользователя;</a:t>
            </a:r>
            <a:endParaRPr lang="en-US" altLang="ru-RU"/>
          </a:p>
          <a:p>
            <a:r>
              <a:rPr lang="en-US" altLang="ru-RU"/>
              <a:t>- event.name — действие пользователя.</a:t>
            </a:r>
            <a:endParaRPr lang="en-US" altLang="ru-RU"/>
          </a:p>
          <a:p>
            <a:endParaRPr lang="en-US" altLang="ru-RU" sz="1400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4567555" y="3163570"/>
            <a:ext cx="73526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i="1">
                <a:sym typeface="+mn-ea"/>
              </a:rPr>
              <a:t>Виды действий</a:t>
            </a:r>
            <a:r>
              <a:rPr lang="en-US" altLang="ru-RU" b="1">
                <a:sym typeface="+mn-ea"/>
              </a:rPr>
              <a:t>:</a:t>
            </a:r>
            <a:endParaRPr lang="en-US" altLang="ru-RU" b="1">
              <a:sym typeface="+mn-ea"/>
            </a:endParaRPr>
          </a:p>
          <a:p>
            <a:r>
              <a:rPr lang="en-US" altLang="ru-RU">
                <a:sym typeface="+mn-ea"/>
              </a:rPr>
              <a:t> advert_open , photos_show , tips_show, tips_click, contacts_show, show_contacts, contacts_call, map, search_1 — search_7,</a:t>
            </a:r>
            <a:endParaRPr lang="en-US" altLang="ru-RU"/>
          </a:p>
          <a:p>
            <a:r>
              <a:rPr lang="en-US" altLang="ru-RU">
                <a:sym typeface="+mn-ea"/>
              </a:rPr>
              <a:t> favorites_add.</a:t>
            </a:r>
            <a:endParaRPr lang="en-US" altLang="ru-RU"/>
          </a:p>
          <a:p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905" y="0"/>
            <a:ext cx="10515600" cy="481330"/>
          </a:xfrm>
        </p:spPr>
        <p:txBody>
          <a:bodyPr>
            <a:normAutofit/>
          </a:bodyPr>
          <a:p>
            <a:r>
              <a:rPr lang="ru-RU" altLang="ru-RU" sz="2400"/>
              <a:t>Общий вывод</a:t>
            </a:r>
            <a:r>
              <a:rPr lang="en-US" altLang="ru-RU" sz="2400"/>
              <a:t>:</a:t>
            </a:r>
            <a:endParaRPr lang="en-US" altLang="ru-RU" sz="240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28905" y="405765"/>
            <a:ext cx="11909425" cy="6268720"/>
          </a:xfrm>
        </p:spPr>
        <p:txBody>
          <a:bodyPr>
            <a:noAutofit/>
          </a:bodyPr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ru-RU" altLang="en-US" sz="1600"/>
              <a:t>Сформировали сессии путем определения интервала бездействия пользователя, порог бездействия выбрали в 12 минут</a:t>
            </a:r>
            <a:r>
              <a:rPr lang="en-US" altLang="ru-RU" sz="1600"/>
              <a:t>.</a:t>
            </a:r>
            <a:endParaRPr lang="en-US" altLang="ru-RU" sz="1600"/>
          </a:p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ru-RU" altLang="en-US" sz="1600"/>
              <a:t>Определили сценарии для каждого пользователя в разрезе сесиий и по этим данным построили диаграмму Санкея</a:t>
            </a:r>
            <a:r>
              <a:rPr lang="en-US" altLang="ru-RU" sz="1600"/>
              <a:t>. </a:t>
            </a:r>
            <a:r>
              <a:rPr lang="ru-RU" altLang="en-US" sz="1600"/>
              <a:t>Выбрали три сценария действий "увидел рекомендованные объявления" и перешедших к целевому действию "просмотр контактов", затем "просмотр фото" далее переходящие к "просмотр контакта",  "связанного с поиском по сайту" переходящие к "просмотр контакта".</a:t>
            </a:r>
            <a:endParaRPr lang="ru-RU" altLang="en-US" sz="1600"/>
          </a:p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ru-RU" altLang="en-US" sz="1600"/>
              <a:t>Сценарий: tips_show - contacts_show конверсия в целевое действие: 15.99%, что говорит нам о неплохом результат для рекламного баннера. </a:t>
            </a:r>
            <a:endParaRPr lang="ru-RU" altLang="en-US" sz="1600"/>
          </a:p>
          <a:p>
            <a:pPr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</a:pPr>
            <a:r>
              <a:rPr lang="ru-RU" altLang="en-US" sz="1600"/>
              <a:t>Сценарий: photos_show - contacts_show конверсия в целевое действие: 21.37%. 21% пользователей доходят до целевого действия с просмотра фотографий, возможно такой маленький процент связан с тем, что люди выкладывают мало фотографий и плохого качества.</a:t>
            </a:r>
            <a:endParaRPr lang="ru-RU" altLang="en-US" sz="1600"/>
          </a:p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ru-RU" altLang="en-US" sz="1600"/>
              <a:t>Сценарий: search - contacts_show - конверсия в целевое действие: 18.73%. Низкий процент возможно связан с тем, что пользователи изпользуя функционал поиска, находят не то, что им нужно. </a:t>
            </a:r>
            <a:endParaRPr lang="ru-RU" altLang="en-US" sz="1600"/>
          </a:p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ru-RU" altLang="en-US" sz="1600"/>
              <a:t>Когда действие "просмотр контакта" может быть совершенно по ссылке, ввиду этого сессия начинается с целевого действия.</a:t>
            </a:r>
            <a:endParaRPr lang="ru-RU" altLang="en-US" sz="1600"/>
          </a:p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ru-RU" altLang="en-US" sz="1600"/>
              <a:t>Подсчитали длительность сессий в которых встречаются события: contacts_show с photos_show, она равна - 6 минут 40 секунд, а длительность сессий в которых встречаются события: contacts_show без photos_show равна 2 минуты 15 секунд, итого разница между данными сессиями равна - 4 минуты 25 секунд, в полне польшая разность.</a:t>
            </a:r>
            <a:endParaRPr lang="ru-RU" altLang="en-US" sz="1600"/>
          </a:p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ru-RU" altLang="en-US" sz="1600"/>
              <a:t>Определили какие события часто совершаются пользователями,  баннер рекомендованного объявления - 40055 раз,  всего 814 событий происходит по клику на рекомендованное объявление. Просмотр фото, всего 10012 событий. Самая низкая частота совершаемых событий приходиться на событие - позвонил по номеру из объявления 541 событие дошло до финала. Такое маленькое кол-во обосновывается тем, что пользователи могут использовать чаты и собственный мобильный телефон копируя контакт.</a:t>
            </a:r>
            <a:endParaRPr lang="ru-RU" altLang="en-US" sz="1600"/>
          </a:p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ru-RU" altLang="en-US" sz="1600"/>
              <a:t>Самая большая относительная частота приходиться на событие 'увидел рекомендованные объявления' в двух группах, но в группе пользователей не смотревших контакты частота больше. Следующая по частоте идет событие - просмотр фото, видимо просмотр фото для группы посмотревших контакты более вероятней, так как пользователь нацеленно выбирает и заинтересован в пробретении товара. Большая часть пользователей несмотревшие контакты предпочитают использовать поиск так как результат нужно получить быстро такие пользователи чаще переходят к просмотру карточки обьявления. Есть определенная проблемма связанная с событием 'увидел рекомендованное объявление', основная масса пользователей видит рекомендации, но по какой-то причине не кликает по объявлению, а выполняют другие действия на пути к просмотру контакта.</a:t>
            </a:r>
            <a:endParaRPr lang="ru-RU" altLang="en-US" sz="1600"/>
          </a:p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ru-RU" altLang="en-US" sz="1600"/>
              <a:t>При проверки двух  гипотез  определили, что группы группы имеют существенные отличие в конверсиях.</a:t>
            </a:r>
            <a:endParaRPr lang="ru-RU" altLang="en-US" sz="1600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19870" y="6356350"/>
            <a:ext cx="2743200" cy="365125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9710"/>
            <a:ext cx="10515600" cy="788035"/>
          </a:xfrm>
        </p:spPr>
        <p:txBody>
          <a:bodyPr>
            <a:normAutofit/>
          </a:bodyPr>
          <a:p>
            <a:r>
              <a:rPr lang="ru-RU" altLang="en-US" sz="3200"/>
              <a:t>Сколько в среднем действий приходится на пользователя?</a:t>
            </a:r>
            <a:endParaRPr lang="ru-RU" altLang="en-US" sz="320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933450" y="1326515"/>
            <a:ext cx="2891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Числовое описание событий на пользователя</a:t>
            </a:r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58605" y="6356350"/>
            <a:ext cx="2743200" cy="365125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pic>
        <p:nvPicPr>
          <p:cNvPr id="6" name="Замещающее содержимое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5760" y="2124075"/>
            <a:ext cx="1485900" cy="2609850"/>
          </a:xfrm>
          <a:prstGeom prst="rect">
            <a:avLst/>
          </a:prstGeom>
        </p:spPr>
      </p:pic>
      <p:pic>
        <p:nvPicPr>
          <p:cNvPr id="9" name="Изображение 8" descr="загруженно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945" y="1406525"/>
            <a:ext cx="6350000" cy="4241800"/>
          </a:xfrm>
          <a:prstGeom prst="rect">
            <a:avLst/>
          </a:prstGeom>
        </p:spPr>
      </p:pic>
      <p:sp>
        <p:nvSpPr>
          <p:cNvPr id="10" name="Текстовое поле 9"/>
          <p:cNvSpPr txBox="1"/>
          <p:nvPr/>
        </p:nvSpPr>
        <p:spPr>
          <a:xfrm>
            <a:off x="933450" y="5751195"/>
            <a:ext cx="10701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По диаграмме размаха видим, что имеются выбросы с 35 доходящие до 478 событий на одного пользователя, поэтому использование среднего значения по кол-ву событий на пользователя не подходит, воспользуемся медианной. Медианное событий на пользователя равна 17.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890"/>
            <a:ext cx="10515600" cy="1153160"/>
          </a:xfrm>
        </p:spPr>
        <p:txBody>
          <a:bodyPr>
            <a:normAutofit/>
          </a:bodyPr>
          <a:p>
            <a:pPr algn="ctr"/>
            <a:r>
              <a:rPr lang="ru-RU" altLang="en-US" sz="3200"/>
              <a:t>За какой период данными  мы располагаем?</a:t>
            </a:r>
            <a:endParaRPr lang="ru-RU" altLang="en-US" sz="3200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85910" y="6356350"/>
            <a:ext cx="2743200" cy="365125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pic>
        <p:nvPicPr>
          <p:cNvPr id="6" name="Изображение 5" descr="загруженное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" y="1104900"/>
            <a:ext cx="11871325" cy="494538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539750" y="6076315"/>
            <a:ext cx="11389360" cy="404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/>
              <a:t>Определили, что мы распологаем данными за период с 2019-10-07 по 2019-11-03 23:58:12 - это 27 дней 23:58:12.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>
            <a:normAutofit/>
          </a:bodyPr>
          <a:p>
            <a:pPr algn="ctr"/>
            <a:r>
              <a:rPr lang="ru-RU" altLang="en-US" sz="3200"/>
              <a:t>Сформируем сессии пользователя путем определения интервала времени бездействия пользователя</a:t>
            </a:r>
            <a:endParaRPr lang="ru-RU" altLang="en-US" sz="3200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97340" y="6313170"/>
            <a:ext cx="2743200" cy="365125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pic>
        <p:nvPicPr>
          <p:cNvPr id="6" name="Замещающее содержимое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2915" y="1325880"/>
            <a:ext cx="7696200" cy="197104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710" y="1497330"/>
            <a:ext cx="3209925" cy="1628775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463550" y="3981450"/>
            <a:ext cx="112210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Выберем медианное значение порога сесии в 12 минут. По умолчанию в Universal Analytics время ожидания сеанса составляет 30 минут, но мы выберем 12 так как в данных большой разброс длительности сессии. Время ожидания будем принимать за то когда пользователь переходит на сайт, регистрирует начало сеанса. Если он не взаимодействует с приложением в течение 12 минут, а затем возвращается назад, обновив страницу, предыдущий сеанс прерывается и начинается новый.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>
            <a:normAutofit/>
          </a:bodyPr>
          <a:p>
            <a:pPr algn="ctr"/>
            <a:r>
              <a:rPr lang="ru-RU" altLang="en-US" sz="3200"/>
              <a:t>Определим сценарии уникального пользователя приложения</a:t>
            </a:r>
            <a:endParaRPr lang="ru-RU" altLang="en-US" sz="320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28930" y="15671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081770" y="6356350"/>
            <a:ext cx="2743200" cy="365125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pic>
        <p:nvPicPr>
          <p:cNvPr id="6" name="Замещающее содержимое 5" descr="newplot"/>
          <p:cNvPicPr>
            <a:picLocks noChangeAspect="1"/>
          </p:cNvPicPr>
          <p:nvPr>
            <p:ph idx="1"/>
          </p:nvPr>
        </p:nvPicPr>
        <p:blipFill>
          <a:blip r:embed="rId1"/>
          <a:srcRect l="4619" t="4568" r="6254" b="8654"/>
          <a:stretch>
            <a:fillRect/>
          </a:stretch>
        </p:blipFill>
        <p:spPr>
          <a:xfrm>
            <a:off x="224155" y="1325880"/>
            <a:ext cx="7160260" cy="523113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7435850" y="1325880"/>
            <a:ext cx="4756150" cy="5003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/>
              <a:t>По диаграмме Санкея мы отобразили последовательность переходов по событиям в рамках сессий.</a:t>
            </a:r>
            <a:endParaRPr lang="ru-RU" altLang="en-US"/>
          </a:p>
          <a:p>
            <a:r>
              <a:rPr lang="ru-RU" altLang="en-US"/>
              <a:t>Выбрали три сценария</a:t>
            </a:r>
            <a:r>
              <a:rPr lang="en-US" altLang="ru-RU"/>
              <a:t> c</a:t>
            </a:r>
            <a:r>
              <a:rPr lang="en-US" altLang="en-US"/>
              <a:t> которого начина</a:t>
            </a:r>
            <a:r>
              <a:rPr lang="ru-RU" altLang="en-US"/>
              <a:t>ю</a:t>
            </a:r>
            <a:r>
              <a:rPr lang="en-US" altLang="en-US"/>
              <a:t>тся переходы к целевому действию - "просмотр контактов":</a:t>
            </a:r>
            <a:r>
              <a:rPr lang="ru-RU" altLang="en-US"/>
              <a:t> </a:t>
            </a:r>
            <a:endParaRPr lang="ru-RU" altLang="en-US"/>
          </a:p>
          <a:p>
            <a:r>
              <a:rPr lang="en-US" altLang="en-US"/>
              <a:t>Самый большой процент 40 % сессий начинаются с "увидел рекомендованные объявления" и перешедших к целевому действию "просмотр контактов";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Затем по лидерству идут 39% сессий начинающиеся с действия "просмотр фото" далее переходящие к "просмотр контакта";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Далее идут 9% сессий начинающихся с действия "связанного с поиском по сайту" переходящие к "просмотр контакта".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148715"/>
          </a:xfrm>
        </p:spPr>
        <p:txBody>
          <a:bodyPr>
            <a:normAutofit/>
          </a:bodyPr>
          <a:p>
            <a:pPr algn="ctr"/>
            <a:r>
              <a:rPr lang="ru-RU" altLang="en-US" sz="3200"/>
              <a:t>Для какого сценария лучше/хуже конверсия в целевое действие?</a:t>
            </a:r>
            <a:endParaRPr lang="ru-RU" altLang="en-US" sz="320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28930" y="15671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20505" y="6356350"/>
            <a:ext cx="2743200" cy="365125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267460"/>
            <a:ext cx="10847705" cy="4623435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560070" y="6009640"/>
            <a:ext cx="11869420" cy="715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/>
              <a:t>Конверсия </a:t>
            </a:r>
            <a:r>
              <a:rPr lang="ru-RU" altLang="en-US">
                <a:sym typeface="+mn-ea"/>
              </a:rPr>
              <a:t>- 16%</a:t>
            </a:r>
            <a:r>
              <a:rPr lang="ru-RU" altLang="en-US"/>
              <a:t> самая низкая  из выбранных сценариев, для ее повышения можно пересмотреть оформление рекламного баннера, добавить больше цветов, включить в баннер краткое и ясное предложение.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11937</Words>
  <Application>WPS Presentation</Application>
  <PresentationFormat>宽屏</PresentationFormat>
  <Paragraphs>175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Анализ поведения пользователей в мобильном приложении “Ненужные вещи”</vt:lpstr>
      <vt:lpstr>Оглавление:</vt:lpstr>
      <vt:lpstr>PowerPoint 演示文稿</vt:lpstr>
      <vt:lpstr>Общий вывод:</vt:lpstr>
      <vt:lpstr>Сколько в среднем действий приходится на пользователя?</vt:lpstr>
      <vt:lpstr>За какой период данными  мы располагаем?</vt:lpstr>
      <vt:lpstr>Сформируем сессии пользователя путем определения интервала времени бездействия пользователя</vt:lpstr>
      <vt:lpstr>Определим сценарии уникального пользователя приложения</vt:lpstr>
      <vt:lpstr>Для какого сценария лучше/хуже конверсия в целевое действие?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dmitr</cp:lastModifiedBy>
  <cp:revision>4</cp:revision>
  <dcterms:created xsi:type="dcterms:W3CDTF">2023-09-24T17:50:00Z</dcterms:created>
  <dcterms:modified xsi:type="dcterms:W3CDTF">2023-09-25T16:37:50Z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1049-12.2.0.13215</vt:lpwstr>
  </property>
  <property fmtid="{D5CDD505-2E9C-101B-9397-08002B2CF9AE}" pid="3" name="ICV">
    <vt:lpwstr>E32DBE836A5F4ABBB6D9CAB7B5629277_13</vt:lpwstr>
  </property>
</Properties>
</file>