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5" r:id="rId3"/>
    <p:sldId id="269" r:id="rId4"/>
    <p:sldId id="285" r:id="rId5"/>
    <p:sldId id="270" r:id="rId6"/>
    <p:sldId id="271" r:id="rId7"/>
    <p:sldId id="272" r:id="rId8"/>
    <p:sldId id="273" r:id="rId9"/>
    <p:sldId id="274" r:id="rId10"/>
    <p:sldId id="275" r:id="rId11"/>
    <p:sldId id="276" r:id="rId12"/>
    <p:sldId id="278" r:id="rId13"/>
    <p:sldId id="279" r:id="rId14"/>
    <p:sldId id="280" r:id="rId15"/>
    <p:sldId id="281" r:id="rId16"/>
    <p:sldId id="282" r:id="rId17"/>
    <p:sldId id="283" r:id="rId18"/>
    <p:sldId id="284" r:id="rId19"/>
    <p:sldId id="264" r:id="rId20"/>
    <p:sldId id="258" r:id="rId21"/>
    <p:sldId id="257" r:id="rId22"/>
    <p:sldId id="259" r:id="rId23"/>
    <p:sldId id="263" r:id="rId24"/>
    <p:sldId id="260" r:id="rId25"/>
    <p:sldId id="288" r:id="rId26"/>
    <p:sldId id="289" r:id="rId27"/>
    <p:sldId id="287" r:id="rId28"/>
    <p:sldId id="286" r:id="rId29"/>
    <p:sldId id="262" r:id="rId30"/>
    <p:sldId id="267" r:id="rId31"/>
    <p:sldId id="268"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3" d="100"/>
          <a:sy n="93" d="100"/>
        </p:scale>
        <p:origin x="-36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A6AE36-76F4-3645-81A3-167D3A483D74}" type="datetimeFigureOut">
              <a:rPr lang="en-US" smtClean="0"/>
              <a:t>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67AE8-9BE4-224B-8ECF-21276F0A96C6}" type="slidenum">
              <a:rPr lang="en-US" smtClean="0"/>
              <a:t>‹#›</a:t>
            </a:fld>
            <a:endParaRPr lang="en-US"/>
          </a:p>
        </p:txBody>
      </p:sp>
    </p:spTree>
    <p:extLst>
      <p:ext uri="{BB962C8B-B14F-4D97-AF65-F5344CB8AC3E}">
        <p14:creationId xmlns:p14="http://schemas.microsoft.com/office/powerpoint/2010/main" val="2781898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A6AE36-76F4-3645-81A3-167D3A483D74}" type="datetimeFigureOut">
              <a:rPr lang="en-US" smtClean="0"/>
              <a:t>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67AE8-9BE4-224B-8ECF-21276F0A96C6}" type="slidenum">
              <a:rPr lang="en-US" smtClean="0"/>
              <a:t>‹#›</a:t>
            </a:fld>
            <a:endParaRPr lang="en-US"/>
          </a:p>
        </p:txBody>
      </p:sp>
    </p:spTree>
    <p:extLst>
      <p:ext uri="{BB962C8B-B14F-4D97-AF65-F5344CB8AC3E}">
        <p14:creationId xmlns:p14="http://schemas.microsoft.com/office/powerpoint/2010/main" val="2447359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A6AE36-76F4-3645-81A3-167D3A483D74}" type="datetimeFigureOut">
              <a:rPr lang="en-US" smtClean="0"/>
              <a:t>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67AE8-9BE4-224B-8ECF-21276F0A96C6}" type="slidenum">
              <a:rPr lang="en-US" smtClean="0"/>
              <a:t>‹#›</a:t>
            </a:fld>
            <a:endParaRPr lang="en-US"/>
          </a:p>
        </p:txBody>
      </p:sp>
    </p:spTree>
    <p:extLst>
      <p:ext uri="{BB962C8B-B14F-4D97-AF65-F5344CB8AC3E}">
        <p14:creationId xmlns:p14="http://schemas.microsoft.com/office/powerpoint/2010/main" val="1603248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A6AE36-76F4-3645-81A3-167D3A483D74}" type="datetimeFigureOut">
              <a:rPr lang="en-US" smtClean="0"/>
              <a:t>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67AE8-9BE4-224B-8ECF-21276F0A96C6}" type="slidenum">
              <a:rPr lang="en-US" smtClean="0"/>
              <a:t>‹#›</a:t>
            </a:fld>
            <a:endParaRPr lang="en-US"/>
          </a:p>
        </p:txBody>
      </p:sp>
    </p:spTree>
    <p:extLst>
      <p:ext uri="{BB962C8B-B14F-4D97-AF65-F5344CB8AC3E}">
        <p14:creationId xmlns:p14="http://schemas.microsoft.com/office/powerpoint/2010/main" val="1869407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A6AE36-76F4-3645-81A3-167D3A483D74}" type="datetimeFigureOut">
              <a:rPr lang="en-US" smtClean="0"/>
              <a:t>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67AE8-9BE4-224B-8ECF-21276F0A96C6}" type="slidenum">
              <a:rPr lang="en-US" smtClean="0"/>
              <a:t>‹#›</a:t>
            </a:fld>
            <a:endParaRPr lang="en-US"/>
          </a:p>
        </p:txBody>
      </p:sp>
    </p:spTree>
    <p:extLst>
      <p:ext uri="{BB962C8B-B14F-4D97-AF65-F5344CB8AC3E}">
        <p14:creationId xmlns:p14="http://schemas.microsoft.com/office/powerpoint/2010/main" val="2382786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A6AE36-76F4-3645-81A3-167D3A483D74}" type="datetimeFigureOut">
              <a:rPr lang="en-US" smtClean="0"/>
              <a:t>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667AE8-9BE4-224B-8ECF-21276F0A96C6}" type="slidenum">
              <a:rPr lang="en-US" smtClean="0"/>
              <a:t>‹#›</a:t>
            </a:fld>
            <a:endParaRPr lang="en-US"/>
          </a:p>
        </p:txBody>
      </p:sp>
    </p:spTree>
    <p:extLst>
      <p:ext uri="{BB962C8B-B14F-4D97-AF65-F5344CB8AC3E}">
        <p14:creationId xmlns:p14="http://schemas.microsoft.com/office/powerpoint/2010/main" val="26364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A6AE36-76F4-3645-81A3-167D3A483D74}" type="datetimeFigureOut">
              <a:rPr lang="en-US" smtClean="0"/>
              <a:t>12/20/13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667AE8-9BE4-224B-8ECF-21276F0A96C6}" type="slidenum">
              <a:rPr lang="en-US" smtClean="0"/>
              <a:t>‹#›</a:t>
            </a:fld>
            <a:endParaRPr lang="en-US"/>
          </a:p>
        </p:txBody>
      </p:sp>
    </p:spTree>
    <p:extLst>
      <p:ext uri="{BB962C8B-B14F-4D97-AF65-F5344CB8AC3E}">
        <p14:creationId xmlns:p14="http://schemas.microsoft.com/office/powerpoint/2010/main" val="1088833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A6AE36-76F4-3645-81A3-167D3A483D74}" type="datetimeFigureOut">
              <a:rPr lang="en-US" smtClean="0"/>
              <a:t>12/20/13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667AE8-9BE4-224B-8ECF-21276F0A96C6}" type="slidenum">
              <a:rPr lang="en-US" smtClean="0"/>
              <a:t>‹#›</a:t>
            </a:fld>
            <a:endParaRPr lang="en-US"/>
          </a:p>
        </p:txBody>
      </p:sp>
    </p:spTree>
    <p:extLst>
      <p:ext uri="{BB962C8B-B14F-4D97-AF65-F5344CB8AC3E}">
        <p14:creationId xmlns:p14="http://schemas.microsoft.com/office/powerpoint/2010/main" val="1854970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A6AE36-76F4-3645-81A3-167D3A483D74}" type="datetimeFigureOut">
              <a:rPr lang="en-US" smtClean="0"/>
              <a:t>12/20/13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667AE8-9BE4-224B-8ECF-21276F0A96C6}" type="slidenum">
              <a:rPr lang="en-US" smtClean="0"/>
              <a:t>‹#›</a:t>
            </a:fld>
            <a:endParaRPr lang="en-US"/>
          </a:p>
        </p:txBody>
      </p:sp>
    </p:spTree>
    <p:extLst>
      <p:ext uri="{BB962C8B-B14F-4D97-AF65-F5344CB8AC3E}">
        <p14:creationId xmlns:p14="http://schemas.microsoft.com/office/powerpoint/2010/main" val="3507842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A6AE36-76F4-3645-81A3-167D3A483D74}" type="datetimeFigureOut">
              <a:rPr lang="en-US" smtClean="0"/>
              <a:t>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667AE8-9BE4-224B-8ECF-21276F0A96C6}" type="slidenum">
              <a:rPr lang="en-US" smtClean="0"/>
              <a:t>‹#›</a:t>
            </a:fld>
            <a:endParaRPr lang="en-US"/>
          </a:p>
        </p:txBody>
      </p:sp>
    </p:spTree>
    <p:extLst>
      <p:ext uri="{BB962C8B-B14F-4D97-AF65-F5344CB8AC3E}">
        <p14:creationId xmlns:p14="http://schemas.microsoft.com/office/powerpoint/2010/main" val="1776627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A6AE36-76F4-3645-81A3-167D3A483D74}" type="datetimeFigureOut">
              <a:rPr lang="en-US" smtClean="0"/>
              <a:t>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667AE8-9BE4-224B-8ECF-21276F0A96C6}" type="slidenum">
              <a:rPr lang="en-US" smtClean="0"/>
              <a:t>‹#›</a:t>
            </a:fld>
            <a:endParaRPr lang="en-US"/>
          </a:p>
        </p:txBody>
      </p:sp>
    </p:spTree>
    <p:extLst>
      <p:ext uri="{BB962C8B-B14F-4D97-AF65-F5344CB8AC3E}">
        <p14:creationId xmlns:p14="http://schemas.microsoft.com/office/powerpoint/2010/main" val="277458808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A6AE36-76F4-3645-81A3-167D3A483D74}" type="datetimeFigureOut">
              <a:rPr lang="en-US" smtClean="0"/>
              <a:t>12/20/13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667AE8-9BE4-224B-8ECF-21276F0A96C6}" type="slidenum">
              <a:rPr lang="en-US" smtClean="0"/>
              <a:t>‹#›</a:t>
            </a:fld>
            <a:endParaRPr lang="en-US"/>
          </a:p>
        </p:txBody>
      </p:sp>
    </p:spTree>
    <p:extLst>
      <p:ext uri="{BB962C8B-B14F-4D97-AF65-F5344CB8AC3E}">
        <p14:creationId xmlns:p14="http://schemas.microsoft.com/office/powerpoint/2010/main" val="1220939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1" Type="http://schemas.openxmlformats.org/officeDocument/2006/relationships/slideLayout" Target="../slideLayouts/slideLayout1.xml"/><Relationship Id="rId2"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07" y="151424"/>
            <a:ext cx="9201107" cy="646331"/>
          </a:xfrm>
          <a:prstGeom prst="rect">
            <a:avLst/>
          </a:prstGeom>
          <a:noFill/>
        </p:spPr>
        <p:txBody>
          <a:bodyPr wrap="square" rtlCol="0">
            <a:spAutoFit/>
          </a:bodyPr>
          <a:lstStyle/>
          <a:p>
            <a:pPr algn="ctr"/>
            <a:r>
              <a:rPr lang="en-US" sz="3600" dirty="0" smtClean="0"/>
              <a:t>Sepsis State Detection Using Physiological Data</a:t>
            </a:r>
            <a:endParaRPr lang="en-US" sz="3600" dirty="0"/>
          </a:p>
        </p:txBody>
      </p:sp>
      <p:sp>
        <p:nvSpPr>
          <p:cNvPr id="7" name="TextBox 6"/>
          <p:cNvSpPr txBox="1"/>
          <p:nvPr/>
        </p:nvSpPr>
        <p:spPr>
          <a:xfrm>
            <a:off x="153948" y="951158"/>
            <a:ext cx="8990052" cy="5816976"/>
          </a:xfrm>
          <a:prstGeom prst="rect">
            <a:avLst/>
          </a:prstGeom>
          <a:noFill/>
        </p:spPr>
        <p:txBody>
          <a:bodyPr wrap="square" rtlCol="0">
            <a:spAutoFit/>
          </a:bodyPr>
          <a:lstStyle/>
          <a:p>
            <a:r>
              <a:rPr lang="en-US" sz="2800" dirty="0" smtClean="0"/>
              <a:t>Problem of Interest:</a:t>
            </a:r>
          </a:p>
          <a:p>
            <a:pPr marL="342900" indent="-342900">
              <a:buFont typeface="Arial"/>
              <a:buChar char="•"/>
            </a:pPr>
            <a:r>
              <a:rPr lang="en-US" sz="2400" dirty="0" smtClean="0"/>
              <a:t>Sepsis is a whole body infection that affects millions of patients in the ICU annually</a:t>
            </a:r>
          </a:p>
          <a:p>
            <a:pPr marL="342900" indent="-342900">
              <a:buFont typeface="Arial"/>
              <a:buChar char="•"/>
            </a:pPr>
            <a:r>
              <a:rPr lang="en-US" sz="2400" dirty="0" smtClean="0"/>
              <a:t>Sepsis characterized by a progression of states:</a:t>
            </a:r>
          </a:p>
          <a:p>
            <a:r>
              <a:rPr lang="en-US" sz="2400" dirty="0"/>
              <a:t>	</a:t>
            </a:r>
            <a:r>
              <a:rPr lang="en-US" sz="2400" dirty="0" smtClean="0"/>
              <a:t>	SIRS </a:t>
            </a:r>
            <a:r>
              <a:rPr lang="en-US" sz="2400" dirty="0" smtClean="0">
                <a:sym typeface="Wingdings"/>
              </a:rPr>
              <a:t> sepsis  severe sepsis  septic shock  death</a:t>
            </a:r>
            <a:endParaRPr lang="en-US" sz="2400" dirty="0" smtClean="0"/>
          </a:p>
          <a:p>
            <a:pPr marL="342900" indent="-342900">
              <a:buFont typeface="Arial"/>
              <a:buChar char="•"/>
            </a:pPr>
            <a:r>
              <a:rPr lang="en-US" sz="2400" dirty="0" smtClean="0"/>
              <a:t>Early detection of these states leads to earlier treatment and improved patient outcomes</a:t>
            </a:r>
          </a:p>
          <a:p>
            <a:pPr marL="342900" indent="-342900">
              <a:buFont typeface="Arial"/>
              <a:buChar char="•"/>
            </a:pPr>
            <a:r>
              <a:rPr lang="en-US" sz="2400" dirty="0" smtClean="0"/>
              <a:t>Distinguishing between patients who will progress from SIRS to severe sepsis or septic shock </a:t>
            </a:r>
            <a:r>
              <a:rPr lang="en-US" sz="2400" dirty="0" err="1" smtClean="0"/>
              <a:t>vs</a:t>
            </a:r>
            <a:r>
              <a:rPr lang="en-US" sz="2400" dirty="0" smtClean="0"/>
              <a:t> those who will remain in SIRS and return to healthy useful for diagnosis and efficient use of resources</a:t>
            </a:r>
          </a:p>
          <a:p>
            <a:pPr marL="342900" indent="-342900">
              <a:buFont typeface="Arial"/>
              <a:buChar char="•"/>
            </a:pPr>
            <a:r>
              <a:rPr lang="en-US" sz="2400" dirty="0" smtClean="0"/>
              <a:t>Continuous physiological time series like heart rates, respiratory rates, oxygen saturation levels, and blood pressure readings are readily available in the ICU, but underexplored as a source of disease prediction</a:t>
            </a:r>
          </a:p>
          <a:p>
            <a:pPr marL="342900" indent="-342900">
              <a:buFont typeface="Arial"/>
              <a:buChar char="•"/>
            </a:pPr>
            <a:endParaRPr lang="en-US" sz="2400" dirty="0"/>
          </a:p>
        </p:txBody>
      </p:sp>
    </p:spTree>
    <p:extLst>
      <p:ext uri="{BB962C8B-B14F-4D97-AF65-F5344CB8AC3E}">
        <p14:creationId xmlns:p14="http://schemas.microsoft.com/office/powerpoint/2010/main" val="3615298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figure_2-big.png"/>
          <p:cNvPicPr>
            <a:picLocks noGrp="1" noChangeAspect="1"/>
          </p:cNvPicPr>
          <p:nvPr>
            <p:ph idx="1"/>
          </p:nvPr>
        </p:nvPicPr>
        <p:blipFill>
          <a:blip r:embed="rId2">
            <a:extLst>
              <a:ext uri="{28A0092B-C50C-407E-A947-70E740481C1C}">
                <a14:useLocalDpi xmlns:a14="http://schemas.microsoft.com/office/drawing/2010/main" val="0"/>
              </a:ext>
            </a:extLst>
          </a:blip>
          <a:srcRect t="786" b="786"/>
          <a:stretch>
            <a:fillRect/>
          </a:stretch>
        </p:blipFill>
        <p:spPr>
          <a:xfrm>
            <a:off x="-773709" y="923248"/>
            <a:ext cx="10479301" cy="5763212"/>
          </a:xfrm>
        </p:spPr>
      </p:pic>
      <p:sp>
        <p:nvSpPr>
          <p:cNvPr id="2" name="Title 1"/>
          <p:cNvSpPr>
            <a:spLocks noGrp="1"/>
          </p:cNvSpPr>
          <p:nvPr>
            <p:ph type="title"/>
          </p:nvPr>
        </p:nvSpPr>
        <p:spPr/>
        <p:txBody>
          <a:bodyPr/>
          <a:lstStyle/>
          <a:p>
            <a:r>
              <a:rPr lang="en-US" dirty="0" smtClean="0"/>
              <a:t>Evaluation by Prediction</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098341802"/>
              </p:ext>
            </p:extLst>
          </p:nvPr>
        </p:nvGraphicFramePr>
        <p:xfrm>
          <a:off x="5649535" y="4468563"/>
          <a:ext cx="2883556" cy="1463040"/>
        </p:xfrm>
        <a:graphic>
          <a:graphicData uri="http://schemas.openxmlformats.org/drawingml/2006/table">
            <a:tbl>
              <a:tblPr>
                <a:tableStyleId>{FABFCF23-3B69-468F-B69F-88F6DE6A72F2}</a:tableStyleId>
              </a:tblPr>
              <a:tblGrid>
                <a:gridCol w="720889"/>
                <a:gridCol w="720889"/>
                <a:gridCol w="720889"/>
                <a:gridCol w="720889"/>
              </a:tblGrid>
              <a:tr h="220066">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t>Sirs</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err="1" smtClean="0"/>
                        <a:t>Svp</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err="1" smtClean="0"/>
                        <a:t>Shk</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0066">
                <a:tc>
                  <a:txBody>
                    <a:bodyPr/>
                    <a:lstStyle/>
                    <a:p>
                      <a:r>
                        <a:rPr lang="en-US" dirty="0" smtClean="0"/>
                        <a:t>Sirs</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t>7</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t>6</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t>2</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0066">
                <a:tc>
                  <a:txBody>
                    <a:bodyPr/>
                    <a:lstStyle/>
                    <a:p>
                      <a:r>
                        <a:rPr lang="en-US" dirty="0" err="1" smtClean="0"/>
                        <a:t>Svp</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t>4</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t>1</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0066">
                <a:tc>
                  <a:txBody>
                    <a:bodyPr/>
                    <a:lstStyle/>
                    <a:p>
                      <a:r>
                        <a:rPr lang="en-US" dirty="0" err="1" smtClean="0"/>
                        <a:t>Shk</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t>2</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t>3</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t>11</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0425563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&amp; Future Work</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Difficult to tease apart Severe Sepsis and Septic Shock with out sacrificing accuracy</a:t>
            </a:r>
          </a:p>
          <a:p>
            <a:r>
              <a:rPr lang="en-US" dirty="0" smtClean="0"/>
              <a:t>Initialization did not play important rule in model training. (small number of iterations lead noisy predictions)</a:t>
            </a:r>
          </a:p>
          <a:p>
            <a:r>
              <a:rPr lang="en-US" dirty="0" smtClean="0"/>
              <a:t>Leverage other data sources and of different heart rate features.</a:t>
            </a:r>
          </a:p>
          <a:p>
            <a:r>
              <a:rPr lang="en-US" dirty="0" smtClean="0"/>
              <a:t>Motif discovery in current framework limited by length of observation window.</a:t>
            </a:r>
          </a:p>
          <a:p>
            <a:r>
              <a:rPr lang="en-US" dirty="0" smtClean="0"/>
              <a:t>Increase/Experiment with different observation windows</a:t>
            </a:r>
            <a:endParaRPr lang="en-US" dirty="0"/>
          </a:p>
        </p:txBody>
      </p:sp>
    </p:spTree>
    <p:extLst>
      <p:ext uri="{BB962C8B-B14F-4D97-AF65-F5344CB8AC3E}">
        <p14:creationId xmlns:p14="http://schemas.microsoft.com/office/powerpoint/2010/main" val="2668345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818640" y="143640"/>
            <a:ext cx="7839360" cy="1186920"/>
          </a:xfrm>
          <a:prstGeom prst="rect">
            <a:avLst/>
          </a:prstGeom>
        </p:spPr>
        <p:txBody>
          <a:bodyPr wrap="none" lIns="90000" tIns="45000" rIns="90000" bIns="45000"/>
          <a:lstStyle/>
          <a:p>
            <a:pPr>
              <a:lnSpc>
                <a:spcPct val="100000"/>
              </a:lnSpc>
            </a:pPr>
            <a:r>
              <a:rPr lang="en-US" sz="3600">
                <a:solidFill>
                  <a:srgbClr val="000000"/>
                </a:solidFill>
                <a:latin typeface="Calibri"/>
              </a:rPr>
              <a:t>Neural Networks for Septic Shock</a:t>
            </a:r>
            <a:endParaRPr/>
          </a:p>
          <a:p>
            <a:pPr>
              <a:lnSpc>
                <a:spcPct val="100000"/>
              </a:lnSpc>
            </a:pPr>
            <a:r>
              <a:rPr lang="en-US" sz="3600">
                <a:solidFill>
                  <a:srgbClr val="000000"/>
                </a:solidFill>
                <a:latin typeface="Calibri"/>
              </a:rPr>
              <a:t>Prediction </a:t>
            </a:r>
            <a:endParaRPr/>
          </a:p>
        </p:txBody>
      </p:sp>
      <p:sp>
        <p:nvSpPr>
          <p:cNvPr id="77" name="CustomShape 2"/>
          <p:cNvSpPr/>
          <p:nvPr/>
        </p:nvSpPr>
        <p:spPr>
          <a:xfrm>
            <a:off x="154080" y="1280160"/>
            <a:ext cx="8715600" cy="2284200"/>
          </a:xfrm>
          <a:prstGeom prst="rect">
            <a:avLst/>
          </a:prstGeom>
        </p:spPr>
        <p:txBody>
          <a:bodyPr lIns="90000" tIns="45000" rIns="90000" bIns="45000"/>
          <a:lstStyle/>
          <a:p>
            <a:pPr>
              <a:lnSpc>
                <a:spcPct val="100000"/>
              </a:lnSpc>
            </a:pPr>
            <a:endParaRPr/>
          </a:p>
          <a:p>
            <a:pPr>
              <a:lnSpc>
                <a:spcPct val="100000"/>
              </a:lnSpc>
              <a:buFont typeface="Arial"/>
              <a:buChar char="•"/>
            </a:pPr>
            <a:r>
              <a:rPr lang="en-US" sz="2400">
                <a:solidFill>
                  <a:srgbClr val="000000"/>
                </a:solidFill>
                <a:latin typeface="Calibri"/>
              </a:rPr>
              <a:t>Use heart rate features to predict septic shock</a:t>
            </a:r>
            <a:endParaRPr/>
          </a:p>
          <a:p>
            <a:pPr>
              <a:lnSpc>
                <a:spcPct val="100000"/>
              </a:lnSpc>
              <a:buFont typeface="Arial"/>
              <a:buChar char="•"/>
            </a:pPr>
            <a:endParaRPr/>
          </a:p>
          <a:p>
            <a:pPr>
              <a:lnSpc>
                <a:spcPct val="100000"/>
              </a:lnSpc>
              <a:buFont typeface="Arial"/>
              <a:buChar char="•"/>
            </a:pPr>
            <a:r>
              <a:rPr lang="en-US" sz="2400">
                <a:solidFill>
                  <a:srgbClr val="000000"/>
                </a:solidFill>
                <a:latin typeface="Calibri"/>
              </a:rPr>
              <a:t>Neural Network framework developed “from scratch” </a:t>
            </a:r>
            <a:endParaRPr/>
          </a:p>
          <a:p>
            <a:pPr>
              <a:lnSpc>
                <a:spcPct val="100000"/>
              </a:lnSpc>
              <a:buFont typeface="Arial"/>
              <a:buChar char="•"/>
            </a:pPr>
            <a:endParaRPr/>
          </a:p>
          <a:p>
            <a:pPr>
              <a:lnSpc>
                <a:spcPct val="100000"/>
              </a:lnSpc>
            </a:pPr>
            <a:endParaRPr/>
          </a:p>
        </p:txBody>
      </p:sp>
      <p:pic>
        <p:nvPicPr>
          <p:cNvPr id="78" name="Picture 77"/>
          <p:cNvPicPr/>
          <p:nvPr/>
        </p:nvPicPr>
        <p:blipFill>
          <a:blip r:embed="rId2"/>
          <a:stretch>
            <a:fillRect/>
          </a:stretch>
        </p:blipFill>
        <p:spPr>
          <a:xfrm>
            <a:off x="640080" y="2926080"/>
            <a:ext cx="7743600" cy="3323880"/>
          </a:xfrm>
          <a:prstGeom prst="rect">
            <a:avLst/>
          </a:prstGeom>
        </p:spPr>
      </p:pic>
      <p:sp>
        <p:nvSpPr>
          <p:cNvPr id="79" name="CustomShape 3"/>
          <p:cNvSpPr/>
          <p:nvPr/>
        </p:nvSpPr>
        <p:spPr>
          <a:xfrm>
            <a:off x="822960" y="3564360"/>
            <a:ext cx="2743200" cy="276120"/>
          </a:xfrm>
          <a:prstGeom prst="rect">
            <a:avLst/>
          </a:prstGeom>
          <a:solidFill>
            <a:srgbClr val="FFFFFF"/>
          </a:solidFill>
        </p:spPr>
      </p:sp>
      <p:sp>
        <p:nvSpPr>
          <p:cNvPr id="80" name="CustomShape 4"/>
          <p:cNvSpPr/>
          <p:nvPr/>
        </p:nvSpPr>
        <p:spPr>
          <a:xfrm>
            <a:off x="639360" y="4206240"/>
            <a:ext cx="1372320" cy="1004040"/>
          </a:xfrm>
          <a:prstGeom prst="rect">
            <a:avLst/>
          </a:prstGeom>
        </p:spPr>
        <p:txBody>
          <a:bodyPr wrap="none" lIns="90000" tIns="45000" rIns="90000" bIns="45000"/>
          <a:lstStyle/>
          <a:p>
            <a:pPr>
              <a:lnSpc>
                <a:spcPct val="100000"/>
              </a:lnSpc>
            </a:pPr>
            <a:r>
              <a:rPr lang="en-US" sz="1600">
                <a:solidFill>
                  <a:srgbClr val="000000"/>
                </a:solidFill>
                <a:latin typeface="Calibri"/>
              </a:rPr>
              <a:t>Heart rate</a:t>
            </a:r>
            <a:endParaRPr/>
          </a:p>
          <a:p>
            <a:pPr>
              <a:lnSpc>
                <a:spcPct val="100000"/>
              </a:lnSpc>
            </a:pPr>
            <a:r>
              <a:rPr lang="en-US" sz="1600">
                <a:solidFill>
                  <a:srgbClr val="000000"/>
                </a:solidFill>
                <a:latin typeface="Calibri"/>
              </a:rPr>
              <a:t> features</a:t>
            </a:r>
            <a:r>
              <a:rPr lang="en-US" sz="3600">
                <a:solidFill>
                  <a:srgbClr val="000000"/>
                </a:solidFill>
                <a:latin typeface="Calibri"/>
              </a:rPr>
              <a:t> </a:t>
            </a:r>
            <a:endParaRPr/>
          </a:p>
        </p:txBody>
      </p:sp>
    </p:spTree>
    <p:extLst>
      <p:ext uri="{BB962C8B-B14F-4D97-AF65-F5344CB8AC3E}">
        <p14:creationId xmlns:p14="http://schemas.microsoft.com/office/powerpoint/2010/main" val="3785085263"/>
      </p:ext>
    </p:extLst>
  </p:cSld>
  <p:clrMapOvr>
    <a:masterClrMapping/>
  </p:clrMapOvr>
  <p:timing>
    <p:tnLst>
      <p:par>
        <p:cTn xmlns:p14="http://schemas.microsoft.com/office/powerpoint/2010/mai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818640" y="143640"/>
            <a:ext cx="7839360" cy="1186920"/>
          </a:xfrm>
          <a:prstGeom prst="rect">
            <a:avLst/>
          </a:prstGeom>
        </p:spPr>
        <p:txBody>
          <a:bodyPr wrap="none" lIns="90000" tIns="45000" rIns="90000" bIns="45000"/>
          <a:lstStyle/>
          <a:p>
            <a:pPr>
              <a:lnSpc>
                <a:spcPct val="100000"/>
              </a:lnSpc>
            </a:pPr>
            <a:r>
              <a:rPr lang="en-US" sz="3600">
                <a:solidFill>
                  <a:srgbClr val="000000"/>
                </a:solidFill>
                <a:latin typeface="Calibri"/>
              </a:rPr>
              <a:t>Approach</a:t>
            </a:r>
            <a:endParaRPr/>
          </a:p>
        </p:txBody>
      </p:sp>
      <p:sp>
        <p:nvSpPr>
          <p:cNvPr id="82" name="CustomShape 2"/>
          <p:cNvSpPr/>
          <p:nvPr/>
        </p:nvSpPr>
        <p:spPr>
          <a:xfrm>
            <a:off x="62640" y="457200"/>
            <a:ext cx="8715600" cy="2649960"/>
          </a:xfrm>
          <a:prstGeom prst="rect">
            <a:avLst/>
          </a:prstGeom>
        </p:spPr>
        <p:txBody>
          <a:bodyPr lIns="90000" tIns="45000" rIns="90000" bIns="45000"/>
          <a:lstStyle/>
          <a:p>
            <a:pPr>
              <a:lnSpc>
                <a:spcPct val="100000"/>
              </a:lnSpc>
            </a:pPr>
            <a:endParaRPr/>
          </a:p>
          <a:p>
            <a:pPr>
              <a:lnSpc>
                <a:spcPct val="100000"/>
              </a:lnSpc>
              <a:buFont typeface="Arial"/>
              <a:buChar char="•"/>
            </a:pPr>
            <a:r>
              <a:rPr lang="en-US" sz="2400">
                <a:solidFill>
                  <a:srgbClr val="000000"/>
                </a:solidFill>
                <a:latin typeface="Calibri"/>
              </a:rPr>
              <a:t>Interpret Neural Net output as probability with Softmax output function</a:t>
            </a:r>
            <a:endParaRPr/>
          </a:p>
          <a:p>
            <a:pPr>
              <a:lnSpc>
                <a:spcPct val="100000"/>
              </a:lnSpc>
              <a:buFont typeface="Arial"/>
              <a:buChar char="•"/>
            </a:pPr>
            <a:r>
              <a:rPr lang="en-US" sz="2400">
                <a:solidFill>
                  <a:srgbClr val="000000"/>
                </a:solidFill>
                <a:latin typeface="Calibri"/>
              </a:rPr>
              <a:t>Corresponding objective function is cross entropy</a:t>
            </a:r>
            <a:endParaRPr/>
          </a:p>
          <a:p>
            <a:pPr>
              <a:lnSpc>
                <a:spcPct val="100000"/>
              </a:lnSpc>
              <a:buFont typeface="Arial"/>
              <a:buChar char="•"/>
            </a:pPr>
            <a:endParaRPr/>
          </a:p>
          <a:p>
            <a:pPr>
              <a:lnSpc>
                <a:spcPct val="100000"/>
              </a:lnSpc>
              <a:buFont typeface="Arial"/>
              <a:buChar char="•"/>
            </a:pPr>
            <a:endParaRPr/>
          </a:p>
          <a:p>
            <a:pPr>
              <a:lnSpc>
                <a:spcPct val="100000"/>
              </a:lnSpc>
            </a:pPr>
            <a:endParaRPr/>
          </a:p>
        </p:txBody>
      </p:sp>
      <p:pic>
        <p:nvPicPr>
          <p:cNvPr id="83" name="Picture 82"/>
          <p:cNvPicPr/>
          <p:nvPr/>
        </p:nvPicPr>
        <p:blipFill>
          <a:blip r:embed="rId2"/>
          <a:stretch>
            <a:fillRect/>
          </a:stretch>
        </p:blipFill>
        <p:spPr>
          <a:xfrm>
            <a:off x="5303520" y="2286000"/>
            <a:ext cx="2194560" cy="914400"/>
          </a:xfrm>
          <a:prstGeom prst="rect">
            <a:avLst/>
          </a:prstGeom>
        </p:spPr>
      </p:pic>
      <p:sp>
        <p:nvSpPr>
          <p:cNvPr id="84" name="CustomShape 3"/>
          <p:cNvSpPr/>
          <p:nvPr/>
        </p:nvSpPr>
        <p:spPr>
          <a:xfrm>
            <a:off x="274320" y="4297680"/>
            <a:ext cx="8715600" cy="2650680"/>
          </a:xfrm>
          <a:prstGeom prst="rect">
            <a:avLst/>
          </a:prstGeom>
        </p:spPr>
        <p:txBody>
          <a:bodyPr lIns="90000" tIns="45000" rIns="90000" bIns="45000"/>
          <a:lstStyle/>
          <a:p>
            <a:pPr>
              <a:lnSpc>
                <a:spcPct val="100000"/>
              </a:lnSpc>
            </a:pPr>
            <a:endParaRPr/>
          </a:p>
          <a:p>
            <a:pPr>
              <a:lnSpc>
                <a:spcPct val="100000"/>
              </a:lnSpc>
              <a:buFont typeface="Arial"/>
              <a:buChar char="•"/>
            </a:pPr>
            <a:r>
              <a:rPr lang="en-US" sz="2400">
                <a:solidFill>
                  <a:srgbClr val="000000"/>
                </a:solidFill>
                <a:latin typeface="Calibri"/>
              </a:rPr>
              <a:t>Features: Mean and Standard Deviation over 1 minute intervals of heart rate</a:t>
            </a:r>
            <a:endParaRPr/>
          </a:p>
          <a:p>
            <a:pPr>
              <a:lnSpc>
                <a:spcPct val="100000"/>
              </a:lnSpc>
              <a:buFont typeface="Arial"/>
              <a:buChar char="•"/>
            </a:pPr>
            <a:r>
              <a:rPr lang="en-US" sz="2400">
                <a:solidFill>
                  <a:srgbClr val="000000"/>
                </a:solidFill>
                <a:latin typeface="Calibri"/>
              </a:rPr>
              <a:t>A 1 hour frame:</a:t>
            </a:r>
            <a:endParaRPr/>
          </a:p>
          <a:p>
            <a:pPr>
              <a:lnSpc>
                <a:spcPct val="100000"/>
              </a:lnSpc>
              <a:buFont typeface="Arial"/>
              <a:buChar char="•"/>
            </a:pPr>
            <a:endParaRPr/>
          </a:p>
          <a:p>
            <a:pPr>
              <a:lnSpc>
                <a:spcPct val="100000"/>
              </a:lnSpc>
              <a:buFont typeface="Arial"/>
              <a:buChar char="•"/>
            </a:pPr>
            <a:endParaRPr/>
          </a:p>
          <a:p>
            <a:pPr>
              <a:lnSpc>
                <a:spcPct val="100000"/>
              </a:lnSpc>
            </a:pPr>
            <a:endParaRPr/>
          </a:p>
        </p:txBody>
      </p:sp>
      <p:pic>
        <p:nvPicPr>
          <p:cNvPr id="85" name="Picture 84"/>
          <p:cNvPicPr/>
          <p:nvPr/>
        </p:nvPicPr>
        <p:blipFill>
          <a:blip r:embed="rId3"/>
          <a:stretch>
            <a:fillRect/>
          </a:stretch>
        </p:blipFill>
        <p:spPr>
          <a:xfrm>
            <a:off x="2103120" y="5943600"/>
            <a:ext cx="3931920" cy="457200"/>
          </a:xfrm>
          <a:prstGeom prst="rect">
            <a:avLst/>
          </a:prstGeom>
        </p:spPr>
      </p:pic>
      <p:pic>
        <p:nvPicPr>
          <p:cNvPr id="86" name="Picture 85"/>
          <p:cNvPicPr/>
          <p:nvPr/>
        </p:nvPicPr>
        <p:blipFill>
          <a:blip r:embed="rId4"/>
          <a:stretch>
            <a:fillRect/>
          </a:stretch>
        </p:blipFill>
        <p:spPr>
          <a:xfrm>
            <a:off x="443520" y="2194560"/>
            <a:ext cx="3931920" cy="2194560"/>
          </a:xfrm>
          <a:prstGeom prst="rect">
            <a:avLst/>
          </a:prstGeom>
        </p:spPr>
      </p:pic>
      <p:pic>
        <p:nvPicPr>
          <p:cNvPr id="87" name="Picture 86"/>
          <p:cNvPicPr/>
          <p:nvPr/>
        </p:nvPicPr>
        <p:blipFill>
          <a:blip r:embed="rId5"/>
          <a:stretch>
            <a:fillRect/>
          </a:stretch>
        </p:blipFill>
        <p:spPr>
          <a:xfrm>
            <a:off x="5120640" y="3383280"/>
            <a:ext cx="2743200" cy="640080"/>
          </a:xfrm>
          <a:prstGeom prst="rect">
            <a:avLst/>
          </a:prstGeom>
        </p:spPr>
      </p:pic>
    </p:spTree>
    <p:extLst>
      <p:ext uri="{BB962C8B-B14F-4D97-AF65-F5344CB8AC3E}">
        <p14:creationId xmlns:p14="http://schemas.microsoft.com/office/powerpoint/2010/main" val="2706382896"/>
      </p:ext>
    </p:extLst>
  </p:cSld>
  <p:clrMapOvr>
    <a:masterClrMapping/>
  </p:clrMapOvr>
  <p:timing>
    <p:tnLst>
      <p:par>
        <p:cTn xmlns:p14="http://schemas.microsoft.com/office/powerpoint/2010/mai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818640" y="143640"/>
            <a:ext cx="7839360" cy="1186920"/>
          </a:xfrm>
          <a:prstGeom prst="rect">
            <a:avLst/>
          </a:prstGeom>
        </p:spPr>
        <p:txBody>
          <a:bodyPr wrap="none" lIns="90000" tIns="45000" rIns="90000" bIns="45000"/>
          <a:lstStyle/>
          <a:p>
            <a:pPr>
              <a:lnSpc>
                <a:spcPct val="100000"/>
              </a:lnSpc>
            </a:pPr>
            <a:r>
              <a:rPr lang="en-US" sz="3600">
                <a:solidFill>
                  <a:srgbClr val="000000"/>
                </a:solidFill>
                <a:latin typeface="Calibri"/>
              </a:rPr>
              <a:t>Approach</a:t>
            </a:r>
            <a:endParaRPr/>
          </a:p>
        </p:txBody>
      </p:sp>
      <p:sp>
        <p:nvSpPr>
          <p:cNvPr id="89" name="CustomShape 2"/>
          <p:cNvSpPr/>
          <p:nvPr/>
        </p:nvSpPr>
        <p:spPr>
          <a:xfrm>
            <a:off x="48960" y="634320"/>
            <a:ext cx="8715600" cy="5942520"/>
          </a:xfrm>
          <a:prstGeom prst="rect">
            <a:avLst/>
          </a:prstGeom>
        </p:spPr>
        <p:txBody>
          <a:bodyPr lIns="90000" tIns="45000" rIns="90000" bIns="45000"/>
          <a:lstStyle/>
          <a:p>
            <a:pPr>
              <a:lnSpc>
                <a:spcPct val="100000"/>
              </a:lnSpc>
            </a:pPr>
            <a:endParaRPr/>
          </a:p>
          <a:p>
            <a:pPr>
              <a:lnSpc>
                <a:spcPct val="100000"/>
              </a:lnSpc>
              <a:buFont typeface="Arial"/>
              <a:buChar char="•"/>
            </a:pPr>
            <a:r>
              <a:rPr lang="en-US" sz="2400">
                <a:solidFill>
                  <a:srgbClr val="000000"/>
                </a:solidFill>
                <a:latin typeface="Calibri"/>
              </a:rPr>
              <a:t>Trained with standard Batch Gradient Descent with</a:t>
            </a:r>
            <a:endParaRPr/>
          </a:p>
          <a:p>
            <a:pPr>
              <a:lnSpc>
                <a:spcPct val="100000"/>
              </a:lnSpc>
            </a:pPr>
            <a:r>
              <a:rPr lang="en-US" sz="2400">
                <a:solidFill>
                  <a:srgbClr val="000000"/>
                </a:solidFill>
                <a:latin typeface="Calibri"/>
              </a:rPr>
              <a:t>Backpropagation. Some numerical issues</a:t>
            </a:r>
            <a:endParaRPr/>
          </a:p>
          <a:p>
            <a:pPr>
              <a:lnSpc>
                <a:spcPct val="100000"/>
              </a:lnSpc>
              <a:buFont typeface="Arial"/>
              <a:buChar char="•"/>
            </a:pPr>
            <a:r>
              <a:rPr lang="en-US" sz="2400">
                <a:solidFill>
                  <a:srgbClr val="000000"/>
                </a:solidFill>
                <a:latin typeface="Calibri"/>
              </a:rPr>
              <a:t>Weight initialization:</a:t>
            </a:r>
            <a:endParaRPr/>
          </a:p>
          <a:p>
            <a:pPr>
              <a:lnSpc>
                <a:spcPct val="100000"/>
              </a:lnSpc>
              <a:buFont typeface="Arial"/>
              <a:buChar char="•"/>
            </a:pPr>
            <a:endParaRPr/>
          </a:p>
          <a:p>
            <a:pPr>
              <a:lnSpc>
                <a:spcPct val="100000"/>
              </a:lnSpc>
              <a:buFont typeface="Arial"/>
              <a:buChar char="•"/>
            </a:pPr>
            <a:endParaRPr/>
          </a:p>
          <a:p>
            <a:pPr>
              <a:lnSpc>
                <a:spcPct val="100000"/>
              </a:lnSpc>
              <a:buFont typeface="Arial"/>
              <a:buChar char="•"/>
            </a:pPr>
            <a:endParaRPr/>
          </a:p>
          <a:p>
            <a:pPr>
              <a:lnSpc>
                <a:spcPct val="100000"/>
              </a:lnSpc>
              <a:buFont typeface="Arial"/>
              <a:buChar char="•"/>
            </a:pPr>
            <a:r>
              <a:rPr lang="en-US" sz="2400">
                <a:solidFill>
                  <a:srgbClr val="000000"/>
                </a:solidFill>
                <a:latin typeface="Calibri"/>
              </a:rPr>
              <a:t>Learning rate:</a:t>
            </a:r>
            <a:endParaRPr/>
          </a:p>
          <a:p>
            <a:pPr>
              <a:lnSpc>
                <a:spcPct val="100000"/>
              </a:lnSpc>
              <a:buFont typeface="Arial"/>
              <a:buChar char="•"/>
            </a:pPr>
            <a:endParaRPr/>
          </a:p>
          <a:p>
            <a:pPr>
              <a:lnSpc>
                <a:spcPct val="100000"/>
              </a:lnSpc>
              <a:buFont typeface="Arial"/>
              <a:buChar char="•"/>
            </a:pPr>
            <a:endParaRPr/>
          </a:p>
          <a:p>
            <a:pPr>
              <a:lnSpc>
                <a:spcPct val="100000"/>
              </a:lnSpc>
              <a:buFont typeface="Arial"/>
              <a:buChar char="•"/>
            </a:pPr>
            <a:endParaRPr/>
          </a:p>
          <a:p>
            <a:pPr>
              <a:lnSpc>
                <a:spcPct val="100000"/>
              </a:lnSpc>
              <a:buFont typeface="Arial"/>
              <a:buChar char="•"/>
            </a:pPr>
            <a:endParaRPr/>
          </a:p>
          <a:p>
            <a:pPr>
              <a:lnSpc>
                <a:spcPct val="100000"/>
              </a:lnSpc>
              <a:buFont typeface="Arial"/>
              <a:buChar char="•"/>
            </a:pPr>
            <a:r>
              <a:rPr lang="en-US" sz="2400">
                <a:solidFill>
                  <a:srgbClr val="000000"/>
                </a:solidFill>
                <a:latin typeface="Calibri"/>
              </a:rPr>
              <a:t>Prevent oversaturation in “deep” networks</a:t>
            </a:r>
            <a:endParaRPr/>
          </a:p>
          <a:p>
            <a:pPr>
              <a:lnSpc>
                <a:spcPct val="100000"/>
              </a:lnSpc>
              <a:buFont typeface="Arial"/>
              <a:buChar char="•"/>
            </a:pPr>
            <a:endParaRPr/>
          </a:p>
          <a:p>
            <a:pPr>
              <a:lnSpc>
                <a:spcPct val="100000"/>
              </a:lnSpc>
              <a:buFont typeface="Arial"/>
              <a:buChar char="•"/>
            </a:pPr>
            <a:endParaRPr/>
          </a:p>
          <a:p>
            <a:pPr>
              <a:lnSpc>
                <a:spcPct val="100000"/>
              </a:lnSpc>
            </a:pPr>
            <a:endParaRPr/>
          </a:p>
        </p:txBody>
      </p:sp>
      <p:pic>
        <p:nvPicPr>
          <p:cNvPr id="90" name="Picture 89"/>
          <p:cNvPicPr/>
          <p:nvPr/>
        </p:nvPicPr>
        <p:blipFill>
          <a:blip r:embed="rId2"/>
          <a:stretch>
            <a:fillRect/>
          </a:stretch>
        </p:blipFill>
        <p:spPr>
          <a:xfrm>
            <a:off x="1920240" y="2153160"/>
            <a:ext cx="2651760" cy="864360"/>
          </a:xfrm>
          <a:prstGeom prst="rect">
            <a:avLst/>
          </a:prstGeom>
        </p:spPr>
      </p:pic>
      <p:pic>
        <p:nvPicPr>
          <p:cNvPr id="91" name="Picture 90"/>
          <p:cNvPicPr/>
          <p:nvPr/>
        </p:nvPicPr>
        <p:blipFill>
          <a:blip r:embed="rId3"/>
          <a:stretch>
            <a:fillRect/>
          </a:stretch>
        </p:blipFill>
        <p:spPr>
          <a:xfrm>
            <a:off x="2250000" y="3657600"/>
            <a:ext cx="2047680" cy="1032120"/>
          </a:xfrm>
          <a:prstGeom prst="rect">
            <a:avLst/>
          </a:prstGeom>
        </p:spPr>
      </p:pic>
      <p:pic>
        <p:nvPicPr>
          <p:cNvPr id="92" name="Picture 91"/>
          <p:cNvPicPr/>
          <p:nvPr/>
        </p:nvPicPr>
        <p:blipFill>
          <a:blip r:embed="rId4"/>
          <a:stretch>
            <a:fillRect/>
          </a:stretch>
        </p:blipFill>
        <p:spPr>
          <a:xfrm>
            <a:off x="2560320" y="5486400"/>
            <a:ext cx="1828800" cy="1005840"/>
          </a:xfrm>
          <a:prstGeom prst="rect">
            <a:avLst/>
          </a:prstGeom>
        </p:spPr>
      </p:pic>
    </p:spTree>
    <p:extLst>
      <p:ext uri="{BB962C8B-B14F-4D97-AF65-F5344CB8AC3E}">
        <p14:creationId xmlns:p14="http://schemas.microsoft.com/office/powerpoint/2010/main" val="3456253010"/>
      </p:ext>
    </p:extLst>
  </p:cSld>
  <p:clrMapOvr>
    <a:masterClrMapping/>
  </p:clrMapOvr>
  <p:timing>
    <p:tnLst>
      <p:par>
        <p:cTn xmlns:p14="http://schemas.microsoft.com/office/powerpoint/2010/mai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2266200" y="182880"/>
            <a:ext cx="4649400" cy="456120"/>
          </a:xfrm>
          <a:prstGeom prst="rect">
            <a:avLst/>
          </a:prstGeom>
        </p:spPr>
        <p:txBody>
          <a:bodyPr wrap="none" lIns="90000" tIns="45000" rIns="90000" bIns="45000"/>
          <a:lstStyle/>
          <a:p>
            <a:pPr>
              <a:lnSpc>
                <a:spcPct val="100000"/>
              </a:lnSpc>
            </a:pPr>
            <a:r>
              <a:rPr lang="en-US" sz="2400">
                <a:solidFill>
                  <a:srgbClr val="000000"/>
                </a:solidFill>
                <a:latin typeface="Calibri"/>
              </a:rPr>
              <a:t>Classification of Septic Shock</a:t>
            </a:r>
            <a:endParaRPr/>
          </a:p>
        </p:txBody>
      </p:sp>
      <p:pic>
        <p:nvPicPr>
          <p:cNvPr id="94" name="Picture 93"/>
          <p:cNvPicPr/>
          <p:nvPr/>
        </p:nvPicPr>
        <p:blipFill>
          <a:blip r:embed="rId2"/>
          <a:stretch>
            <a:fillRect/>
          </a:stretch>
        </p:blipFill>
        <p:spPr>
          <a:xfrm>
            <a:off x="0" y="560160"/>
            <a:ext cx="6675120" cy="5749200"/>
          </a:xfrm>
          <a:prstGeom prst="rect">
            <a:avLst/>
          </a:prstGeom>
        </p:spPr>
      </p:pic>
      <p:sp>
        <p:nvSpPr>
          <p:cNvPr id="95" name="CustomShape 2"/>
          <p:cNvSpPr/>
          <p:nvPr/>
        </p:nvSpPr>
        <p:spPr>
          <a:xfrm>
            <a:off x="2295000" y="5944680"/>
            <a:ext cx="4746240" cy="456120"/>
          </a:xfrm>
          <a:prstGeom prst="rect">
            <a:avLst/>
          </a:prstGeom>
        </p:spPr>
        <p:txBody>
          <a:bodyPr wrap="none" lIns="90000" tIns="45000" rIns="90000" bIns="45000"/>
          <a:lstStyle/>
          <a:p>
            <a:pPr>
              <a:lnSpc>
                <a:spcPct val="100000"/>
              </a:lnSpc>
            </a:pPr>
            <a:r>
              <a:rPr lang="en-US" sz="2400">
                <a:solidFill>
                  <a:srgbClr val="000000"/>
                </a:solidFill>
                <a:latin typeface="Calibri"/>
              </a:rPr>
              <a:t> </a:t>
            </a:r>
            <a:endParaRPr/>
          </a:p>
        </p:txBody>
      </p:sp>
      <p:sp>
        <p:nvSpPr>
          <p:cNvPr id="96" name="CustomShape 3"/>
          <p:cNvSpPr/>
          <p:nvPr/>
        </p:nvSpPr>
        <p:spPr>
          <a:xfrm>
            <a:off x="6126480" y="1188720"/>
            <a:ext cx="2926080" cy="4844520"/>
          </a:xfrm>
          <a:prstGeom prst="rect">
            <a:avLst/>
          </a:prstGeom>
        </p:spPr>
        <p:txBody>
          <a:bodyPr lIns="90000" tIns="45000" rIns="90000" bIns="45000"/>
          <a:lstStyle/>
          <a:p>
            <a:pPr>
              <a:lnSpc>
                <a:spcPct val="100000"/>
              </a:lnSpc>
            </a:pPr>
            <a:endParaRPr/>
          </a:p>
          <a:p>
            <a:pPr>
              <a:lnSpc>
                <a:spcPct val="100000"/>
              </a:lnSpc>
              <a:buFont typeface="Arial"/>
              <a:buChar char="•"/>
            </a:pPr>
            <a:r>
              <a:rPr lang="en-US" sz="2400">
                <a:solidFill>
                  <a:srgbClr val="000000"/>
                </a:solidFill>
                <a:latin typeface="Calibri"/>
              </a:rPr>
              <a:t>120 input</a:t>
            </a:r>
            <a:endParaRPr/>
          </a:p>
          <a:p>
            <a:pPr>
              <a:lnSpc>
                <a:spcPct val="100000"/>
              </a:lnSpc>
              <a:buFont typeface="Arial"/>
              <a:buChar char="•"/>
            </a:pPr>
            <a:r>
              <a:rPr lang="en-US" sz="2400">
                <a:solidFill>
                  <a:srgbClr val="000000"/>
                </a:solidFill>
                <a:latin typeface="Calibri"/>
              </a:rPr>
              <a:t>100 hidden</a:t>
            </a:r>
            <a:endParaRPr/>
          </a:p>
          <a:p>
            <a:pPr>
              <a:lnSpc>
                <a:spcPct val="100000"/>
              </a:lnSpc>
              <a:buFont typeface="Arial"/>
              <a:buChar char="•"/>
            </a:pPr>
            <a:r>
              <a:rPr lang="en-US" sz="2400">
                <a:solidFill>
                  <a:srgbClr val="000000"/>
                </a:solidFill>
                <a:latin typeface="Calibri"/>
              </a:rPr>
              <a:t>1 output</a:t>
            </a:r>
            <a:endParaRPr/>
          </a:p>
          <a:p>
            <a:pPr>
              <a:lnSpc>
                <a:spcPct val="100000"/>
              </a:lnSpc>
              <a:buFont typeface="Arial"/>
              <a:buChar char="•"/>
            </a:pPr>
            <a:endParaRPr/>
          </a:p>
          <a:p>
            <a:pPr>
              <a:lnSpc>
                <a:spcPct val="100000"/>
              </a:lnSpc>
              <a:buFont typeface="Arial"/>
              <a:buChar char="•"/>
            </a:pPr>
            <a:r>
              <a:rPr lang="en-US" sz="2400">
                <a:solidFill>
                  <a:srgbClr val="000000"/>
                </a:solidFill>
                <a:latin typeface="Calibri"/>
              </a:rPr>
              <a:t>400 epochs</a:t>
            </a:r>
            <a:endParaRPr/>
          </a:p>
          <a:p>
            <a:pPr>
              <a:lnSpc>
                <a:spcPct val="100000"/>
              </a:lnSpc>
              <a:buFont typeface="Arial"/>
              <a:buChar char="•"/>
            </a:pPr>
            <a:r>
              <a:rPr lang="en-US" sz="2400">
                <a:solidFill>
                  <a:srgbClr val="000000"/>
                </a:solidFill>
                <a:latin typeface="Calibri"/>
              </a:rPr>
              <a:t>Lr 0.005</a:t>
            </a:r>
            <a:endParaRPr/>
          </a:p>
          <a:p>
            <a:pPr>
              <a:lnSpc>
                <a:spcPct val="100000"/>
              </a:lnSpc>
              <a:buFont typeface="Arial"/>
              <a:buChar char="•"/>
            </a:pPr>
            <a:endParaRPr/>
          </a:p>
          <a:p>
            <a:pPr>
              <a:lnSpc>
                <a:spcPct val="100000"/>
              </a:lnSpc>
              <a:buFont typeface="Arial"/>
              <a:buChar char="•"/>
            </a:pPr>
            <a:r>
              <a:rPr lang="en-US" sz="2400">
                <a:solidFill>
                  <a:srgbClr val="000000"/>
                </a:solidFill>
                <a:latin typeface="Calibri"/>
              </a:rPr>
              <a:t>974 Training</a:t>
            </a:r>
            <a:endParaRPr/>
          </a:p>
          <a:p>
            <a:pPr>
              <a:lnSpc>
                <a:spcPct val="100000"/>
              </a:lnSpc>
              <a:buFont typeface="Arial"/>
              <a:buChar char="•"/>
            </a:pPr>
            <a:r>
              <a:rPr lang="en-US" sz="2400">
                <a:solidFill>
                  <a:srgbClr val="000000"/>
                </a:solidFill>
                <a:latin typeface="Calibri"/>
              </a:rPr>
              <a:t>examples</a:t>
            </a:r>
            <a:endParaRPr/>
          </a:p>
          <a:p>
            <a:pPr>
              <a:lnSpc>
                <a:spcPct val="100000"/>
              </a:lnSpc>
              <a:buFont typeface="Arial"/>
              <a:buChar char="•"/>
            </a:pPr>
            <a:endParaRPr/>
          </a:p>
          <a:p>
            <a:pPr>
              <a:lnSpc>
                <a:spcPct val="100000"/>
              </a:lnSpc>
              <a:buFont typeface="Arial"/>
              <a:buChar char="•"/>
            </a:pPr>
            <a:endParaRPr/>
          </a:p>
          <a:p>
            <a:pPr>
              <a:lnSpc>
                <a:spcPct val="100000"/>
              </a:lnSpc>
            </a:pPr>
            <a:endParaRPr/>
          </a:p>
        </p:txBody>
      </p:sp>
      <p:sp>
        <p:nvSpPr>
          <p:cNvPr id="97" name="CustomShape 4"/>
          <p:cNvSpPr/>
          <p:nvPr/>
        </p:nvSpPr>
        <p:spPr>
          <a:xfrm>
            <a:off x="2844000" y="5852160"/>
            <a:ext cx="4745520" cy="456120"/>
          </a:xfrm>
          <a:prstGeom prst="rect">
            <a:avLst/>
          </a:prstGeom>
        </p:spPr>
        <p:txBody>
          <a:bodyPr wrap="none" lIns="90000" tIns="45000" rIns="90000" bIns="45000"/>
          <a:lstStyle/>
          <a:p>
            <a:pPr>
              <a:lnSpc>
                <a:spcPct val="100000"/>
              </a:lnSpc>
            </a:pPr>
            <a:r>
              <a:rPr lang="en-US" sz="1600">
                <a:solidFill>
                  <a:srgbClr val="000000"/>
                </a:solidFill>
                <a:latin typeface="Calibri"/>
              </a:rPr>
              <a:t>epochs</a:t>
            </a:r>
            <a:r>
              <a:rPr lang="en-US" sz="2400">
                <a:solidFill>
                  <a:srgbClr val="000000"/>
                </a:solidFill>
                <a:latin typeface="Calibri"/>
              </a:rPr>
              <a:t> </a:t>
            </a:r>
            <a:endParaRPr/>
          </a:p>
        </p:txBody>
      </p:sp>
      <p:pic>
        <p:nvPicPr>
          <p:cNvPr id="98" name="Picture 97"/>
          <p:cNvPicPr/>
          <p:nvPr/>
        </p:nvPicPr>
        <p:blipFill>
          <a:blip r:embed="rId3"/>
          <a:stretch>
            <a:fillRect/>
          </a:stretch>
        </p:blipFill>
        <p:spPr>
          <a:xfrm>
            <a:off x="3200400" y="1645920"/>
            <a:ext cx="2194560" cy="914400"/>
          </a:xfrm>
          <a:prstGeom prst="rect">
            <a:avLst/>
          </a:prstGeom>
        </p:spPr>
      </p:pic>
    </p:spTree>
    <p:extLst>
      <p:ext uri="{BB962C8B-B14F-4D97-AF65-F5344CB8AC3E}">
        <p14:creationId xmlns:p14="http://schemas.microsoft.com/office/powerpoint/2010/main" val="3387174578"/>
      </p:ext>
    </p:extLst>
  </p:cSld>
  <p:clrMapOvr>
    <a:masterClrMapping/>
  </p:clrMapOvr>
  <p:timing>
    <p:tnLst>
      <p:par>
        <p:cTn xmlns:p14="http://schemas.microsoft.com/office/powerpoint/2010/mai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2218320" y="182880"/>
            <a:ext cx="4745520" cy="456120"/>
          </a:xfrm>
          <a:prstGeom prst="rect">
            <a:avLst/>
          </a:prstGeom>
        </p:spPr>
        <p:txBody>
          <a:bodyPr wrap="none" lIns="90000" tIns="45000" rIns="90000" bIns="45000"/>
          <a:lstStyle/>
          <a:p>
            <a:pPr>
              <a:lnSpc>
                <a:spcPct val="100000"/>
              </a:lnSpc>
            </a:pPr>
            <a:r>
              <a:rPr lang="en-US" sz="2400">
                <a:solidFill>
                  <a:srgbClr val="000000"/>
                </a:solidFill>
                <a:latin typeface="Calibri"/>
              </a:rPr>
              <a:t>Classification of Septic Shock </a:t>
            </a:r>
            <a:endParaRPr/>
          </a:p>
        </p:txBody>
      </p:sp>
      <p:pic>
        <p:nvPicPr>
          <p:cNvPr id="100" name="Picture 99"/>
          <p:cNvPicPr/>
          <p:nvPr/>
        </p:nvPicPr>
        <p:blipFill>
          <a:blip r:embed="rId2"/>
          <a:stretch>
            <a:fillRect/>
          </a:stretch>
        </p:blipFill>
        <p:spPr>
          <a:xfrm>
            <a:off x="-182880" y="731520"/>
            <a:ext cx="6915600" cy="5669280"/>
          </a:xfrm>
          <a:prstGeom prst="rect">
            <a:avLst/>
          </a:prstGeom>
        </p:spPr>
      </p:pic>
      <p:sp>
        <p:nvSpPr>
          <p:cNvPr id="101" name="CustomShape 2"/>
          <p:cNvSpPr/>
          <p:nvPr/>
        </p:nvSpPr>
        <p:spPr>
          <a:xfrm>
            <a:off x="6309360" y="1373400"/>
            <a:ext cx="2926080" cy="4844520"/>
          </a:xfrm>
          <a:prstGeom prst="rect">
            <a:avLst/>
          </a:prstGeom>
        </p:spPr>
        <p:txBody>
          <a:bodyPr lIns="90000" tIns="45000" rIns="90000" bIns="45000"/>
          <a:lstStyle/>
          <a:p>
            <a:pPr>
              <a:lnSpc>
                <a:spcPct val="100000"/>
              </a:lnSpc>
            </a:pPr>
            <a:endParaRPr/>
          </a:p>
          <a:p>
            <a:pPr>
              <a:lnSpc>
                <a:spcPct val="100000"/>
              </a:lnSpc>
              <a:buFont typeface="Arial"/>
              <a:buChar char="•"/>
            </a:pPr>
            <a:r>
              <a:rPr lang="en-US" sz="2400">
                <a:solidFill>
                  <a:srgbClr val="000000"/>
                </a:solidFill>
                <a:latin typeface="Calibri"/>
              </a:rPr>
              <a:t>120 input</a:t>
            </a:r>
            <a:endParaRPr/>
          </a:p>
          <a:p>
            <a:pPr>
              <a:lnSpc>
                <a:spcPct val="100000"/>
              </a:lnSpc>
              <a:buFont typeface="Arial"/>
              <a:buChar char="•"/>
            </a:pPr>
            <a:r>
              <a:rPr lang="en-US" sz="2400">
                <a:solidFill>
                  <a:srgbClr val="000000"/>
                </a:solidFill>
                <a:latin typeface="Calibri"/>
              </a:rPr>
              <a:t>100 hidden</a:t>
            </a:r>
            <a:endParaRPr/>
          </a:p>
          <a:p>
            <a:pPr>
              <a:lnSpc>
                <a:spcPct val="100000"/>
              </a:lnSpc>
              <a:buFont typeface="Arial"/>
              <a:buChar char="•"/>
            </a:pPr>
            <a:r>
              <a:rPr lang="en-US" sz="2400">
                <a:solidFill>
                  <a:srgbClr val="000000"/>
                </a:solidFill>
                <a:latin typeface="Calibri"/>
              </a:rPr>
              <a:t>1 output</a:t>
            </a:r>
            <a:endParaRPr/>
          </a:p>
          <a:p>
            <a:pPr>
              <a:lnSpc>
                <a:spcPct val="100000"/>
              </a:lnSpc>
              <a:buFont typeface="Arial"/>
              <a:buChar char="•"/>
            </a:pPr>
            <a:endParaRPr/>
          </a:p>
          <a:p>
            <a:pPr>
              <a:lnSpc>
                <a:spcPct val="100000"/>
              </a:lnSpc>
              <a:buFont typeface="Arial"/>
              <a:buChar char="•"/>
            </a:pPr>
            <a:r>
              <a:rPr lang="en-US" sz="2400">
                <a:solidFill>
                  <a:srgbClr val="000000"/>
                </a:solidFill>
                <a:latin typeface="Calibri"/>
              </a:rPr>
              <a:t>400 epochs</a:t>
            </a:r>
            <a:endParaRPr/>
          </a:p>
          <a:p>
            <a:pPr>
              <a:lnSpc>
                <a:spcPct val="100000"/>
              </a:lnSpc>
              <a:buFont typeface="Arial"/>
              <a:buChar char="•"/>
            </a:pPr>
            <a:r>
              <a:rPr lang="en-US" sz="2400">
                <a:solidFill>
                  <a:srgbClr val="000000"/>
                </a:solidFill>
                <a:latin typeface="Calibri"/>
              </a:rPr>
              <a:t>Lr 0.005</a:t>
            </a:r>
            <a:endParaRPr/>
          </a:p>
          <a:p>
            <a:pPr>
              <a:lnSpc>
                <a:spcPct val="100000"/>
              </a:lnSpc>
              <a:buFont typeface="Arial"/>
              <a:buChar char="•"/>
            </a:pPr>
            <a:endParaRPr/>
          </a:p>
          <a:p>
            <a:pPr>
              <a:lnSpc>
                <a:spcPct val="100000"/>
              </a:lnSpc>
              <a:buFont typeface="Arial"/>
              <a:buChar char="•"/>
            </a:pPr>
            <a:r>
              <a:rPr lang="en-US" sz="2400">
                <a:solidFill>
                  <a:srgbClr val="000000"/>
                </a:solidFill>
                <a:latin typeface="Calibri"/>
              </a:rPr>
              <a:t>974 Training</a:t>
            </a:r>
            <a:endParaRPr/>
          </a:p>
          <a:p>
            <a:pPr>
              <a:lnSpc>
                <a:spcPct val="100000"/>
              </a:lnSpc>
              <a:buFont typeface="Arial"/>
              <a:buChar char="•"/>
            </a:pPr>
            <a:r>
              <a:rPr lang="en-US" sz="2400">
                <a:solidFill>
                  <a:srgbClr val="000000"/>
                </a:solidFill>
                <a:latin typeface="Calibri"/>
              </a:rPr>
              <a:t>examples</a:t>
            </a:r>
            <a:endParaRPr/>
          </a:p>
          <a:p>
            <a:pPr>
              <a:lnSpc>
                <a:spcPct val="100000"/>
              </a:lnSpc>
              <a:buFont typeface="Arial"/>
              <a:buChar char="•"/>
            </a:pPr>
            <a:endParaRPr/>
          </a:p>
          <a:p>
            <a:pPr>
              <a:lnSpc>
                <a:spcPct val="100000"/>
              </a:lnSpc>
              <a:buFont typeface="Arial"/>
              <a:buChar char="•"/>
            </a:pPr>
            <a:endParaRPr/>
          </a:p>
          <a:p>
            <a:pPr>
              <a:lnSpc>
                <a:spcPct val="100000"/>
              </a:lnSpc>
            </a:pPr>
            <a:endParaRPr/>
          </a:p>
        </p:txBody>
      </p:sp>
      <p:sp>
        <p:nvSpPr>
          <p:cNvPr id="102" name="CustomShape 3"/>
          <p:cNvSpPr/>
          <p:nvPr/>
        </p:nvSpPr>
        <p:spPr>
          <a:xfrm>
            <a:off x="2651760" y="5943600"/>
            <a:ext cx="4745520" cy="456120"/>
          </a:xfrm>
          <a:prstGeom prst="rect">
            <a:avLst/>
          </a:prstGeom>
        </p:spPr>
        <p:txBody>
          <a:bodyPr wrap="none" lIns="90000" tIns="45000" rIns="90000" bIns="45000"/>
          <a:lstStyle/>
          <a:p>
            <a:pPr>
              <a:lnSpc>
                <a:spcPct val="100000"/>
              </a:lnSpc>
            </a:pPr>
            <a:r>
              <a:rPr lang="en-US" sz="1600">
                <a:solidFill>
                  <a:srgbClr val="000000"/>
                </a:solidFill>
                <a:latin typeface="Calibri"/>
              </a:rPr>
              <a:t>epochs</a:t>
            </a:r>
            <a:r>
              <a:rPr lang="en-US" sz="2400">
                <a:solidFill>
                  <a:srgbClr val="000000"/>
                </a:solidFill>
                <a:latin typeface="Calibri"/>
              </a:rPr>
              <a:t> </a:t>
            </a:r>
            <a:endParaRPr/>
          </a:p>
        </p:txBody>
      </p:sp>
    </p:spTree>
    <p:extLst>
      <p:ext uri="{BB962C8B-B14F-4D97-AF65-F5344CB8AC3E}">
        <p14:creationId xmlns:p14="http://schemas.microsoft.com/office/powerpoint/2010/main" val="2409513877"/>
      </p:ext>
    </p:extLst>
  </p:cSld>
  <p:clrMapOvr>
    <a:masterClrMapping/>
  </p:clrMapOvr>
  <p:timing>
    <p:tnLst>
      <p:par>
        <p:cTn xmlns:p14="http://schemas.microsoft.com/office/powerpoint/2010/mai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2596680" y="143640"/>
            <a:ext cx="2608920" cy="639000"/>
          </a:xfrm>
          <a:prstGeom prst="rect">
            <a:avLst/>
          </a:prstGeom>
        </p:spPr>
        <p:txBody>
          <a:bodyPr wrap="none" lIns="90000" tIns="45000" rIns="90000" bIns="45000"/>
          <a:lstStyle/>
          <a:p>
            <a:pPr>
              <a:lnSpc>
                <a:spcPct val="100000"/>
              </a:lnSpc>
            </a:pPr>
            <a:r>
              <a:rPr lang="en-US" sz="3600">
                <a:solidFill>
                  <a:srgbClr val="000000"/>
                </a:solidFill>
                <a:latin typeface="Calibri"/>
              </a:rPr>
              <a:t>Discussion</a:t>
            </a:r>
            <a:endParaRPr/>
          </a:p>
        </p:txBody>
      </p:sp>
      <p:sp>
        <p:nvSpPr>
          <p:cNvPr id="104" name="CustomShape 2"/>
          <p:cNvSpPr/>
          <p:nvPr/>
        </p:nvSpPr>
        <p:spPr>
          <a:xfrm>
            <a:off x="731520" y="1005840"/>
            <a:ext cx="7312320" cy="2467800"/>
          </a:xfrm>
          <a:prstGeom prst="rect">
            <a:avLst/>
          </a:prstGeom>
        </p:spPr>
        <p:txBody>
          <a:bodyPr lIns="90000" tIns="45000" rIns="90000" bIns="45000"/>
          <a:lstStyle/>
          <a:p>
            <a:pPr>
              <a:lnSpc>
                <a:spcPct val="100000"/>
              </a:lnSpc>
            </a:pPr>
            <a:endParaRPr/>
          </a:p>
          <a:p>
            <a:pPr>
              <a:lnSpc>
                <a:spcPct val="100000"/>
              </a:lnSpc>
            </a:pPr>
            <a:r>
              <a:rPr lang="en-US" sz="2400">
                <a:solidFill>
                  <a:srgbClr val="000000"/>
                </a:solidFill>
                <a:latin typeface="Calibri"/>
              </a:rPr>
              <a:t>Features:</a:t>
            </a:r>
            <a:endParaRPr/>
          </a:p>
          <a:p>
            <a:pPr>
              <a:lnSpc>
                <a:spcPct val="100000"/>
              </a:lnSpc>
              <a:buFont typeface="Arial"/>
              <a:buChar char="•"/>
            </a:pPr>
            <a:r>
              <a:rPr lang="en-US">
                <a:solidFill>
                  <a:srgbClr val="000000"/>
                </a:solidFill>
                <a:latin typeface="Calibri"/>
              </a:rPr>
              <a:t>Features extracted over 15 and 7.5 minute intervals don't provide enough structure</a:t>
            </a:r>
            <a:endParaRPr/>
          </a:p>
          <a:p>
            <a:pPr>
              <a:lnSpc>
                <a:spcPct val="100000"/>
              </a:lnSpc>
              <a:buFont typeface="Arial"/>
              <a:buChar char="•"/>
            </a:pPr>
            <a:r>
              <a:rPr lang="en-US">
                <a:solidFill>
                  <a:srgbClr val="000000"/>
                </a:solidFill>
                <a:latin typeface="Calibri"/>
              </a:rPr>
              <a:t>Those features extracted from the raw 2 Hz data are too granular</a:t>
            </a:r>
            <a:endParaRPr/>
          </a:p>
          <a:p>
            <a:pPr>
              <a:lnSpc>
                <a:spcPct val="100000"/>
              </a:lnSpc>
              <a:buFont typeface="Arial"/>
              <a:buChar char="•"/>
            </a:pPr>
            <a:r>
              <a:rPr lang="en-US">
                <a:solidFill>
                  <a:srgbClr val="000000"/>
                </a:solidFill>
                <a:latin typeface="Calibri"/>
              </a:rPr>
              <a:t>Features over 1 minute intervals are a good compromise here</a:t>
            </a:r>
            <a:endParaRPr/>
          </a:p>
        </p:txBody>
      </p:sp>
      <p:sp>
        <p:nvSpPr>
          <p:cNvPr id="105" name="CustomShape 3"/>
          <p:cNvSpPr/>
          <p:nvPr/>
        </p:nvSpPr>
        <p:spPr>
          <a:xfrm>
            <a:off x="825840" y="3291840"/>
            <a:ext cx="7312320" cy="2467800"/>
          </a:xfrm>
          <a:prstGeom prst="rect">
            <a:avLst/>
          </a:prstGeom>
        </p:spPr>
        <p:txBody>
          <a:bodyPr lIns="90000" tIns="45000" rIns="90000" bIns="45000"/>
          <a:lstStyle/>
          <a:p>
            <a:pPr>
              <a:lnSpc>
                <a:spcPct val="100000"/>
              </a:lnSpc>
            </a:pPr>
            <a:endParaRPr/>
          </a:p>
          <a:p>
            <a:pPr>
              <a:lnSpc>
                <a:spcPct val="100000"/>
              </a:lnSpc>
            </a:pPr>
            <a:r>
              <a:rPr lang="en-US" sz="2400">
                <a:solidFill>
                  <a:srgbClr val="000000"/>
                </a:solidFill>
                <a:latin typeface="Calibri"/>
              </a:rPr>
              <a:t>Neural Net:</a:t>
            </a:r>
            <a:endParaRPr/>
          </a:p>
          <a:p>
            <a:pPr>
              <a:lnSpc>
                <a:spcPct val="100000"/>
              </a:lnSpc>
              <a:buFont typeface="Arial"/>
              <a:buChar char="•"/>
            </a:pPr>
            <a:r>
              <a:rPr lang="en-US">
                <a:solidFill>
                  <a:srgbClr val="000000"/>
                </a:solidFill>
                <a:latin typeface="Calibri"/>
              </a:rPr>
              <a:t>More than one layer introduced instability, oversaturation, and overfitting</a:t>
            </a:r>
            <a:endParaRPr/>
          </a:p>
          <a:p>
            <a:pPr>
              <a:lnSpc>
                <a:spcPct val="100000"/>
              </a:lnSpc>
              <a:buFont typeface="Arial"/>
              <a:buChar char="•"/>
            </a:pPr>
            <a:r>
              <a:rPr lang="en-US">
                <a:solidFill>
                  <a:srgbClr val="000000"/>
                </a:solidFill>
                <a:latin typeface="Calibri"/>
              </a:rPr>
              <a:t>But that conclusion is unfair—we need more sophisticated pretraining</a:t>
            </a:r>
            <a:endParaRPr/>
          </a:p>
          <a:p>
            <a:pPr>
              <a:lnSpc>
                <a:spcPct val="100000"/>
              </a:lnSpc>
              <a:buFont typeface="Arial"/>
              <a:buChar char="•"/>
            </a:pPr>
            <a:endParaRPr/>
          </a:p>
        </p:txBody>
      </p:sp>
    </p:spTree>
    <p:extLst>
      <p:ext uri="{BB962C8B-B14F-4D97-AF65-F5344CB8AC3E}">
        <p14:creationId xmlns:p14="http://schemas.microsoft.com/office/powerpoint/2010/main" val="2336254212"/>
      </p:ext>
    </p:extLst>
  </p:cSld>
  <p:clrMapOvr>
    <a:masterClrMapping/>
  </p:clrMapOvr>
  <p:timing>
    <p:tnLst>
      <p:par>
        <p:cTn xmlns:p14="http://schemas.microsoft.com/office/powerpoint/2010/mai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2431440" y="143640"/>
            <a:ext cx="2939760" cy="639000"/>
          </a:xfrm>
          <a:prstGeom prst="rect">
            <a:avLst/>
          </a:prstGeom>
        </p:spPr>
        <p:txBody>
          <a:bodyPr wrap="none" lIns="90000" tIns="45000" rIns="90000" bIns="45000"/>
          <a:lstStyle/>
          <a:p>
            <a:pPr>
              <a:lnSpc>
                <a:spcPct val="100000"/>
              </a:lnSpc>
            </a:pPr>
            <a:r>
              <a:rPr lang="en-US" sz="3600">
                <a:solidFill>
                  <a:srgbClr val="000000"/>
                </a:solidFill>
                <a:latin typeface="Calibri"/>
              </a:rPr>
              <a:t>Future Work</a:t>
            </a:r>
            <a:endParaRPr/>
          </a:p>
        </p:txBody>
      </p:sp>
      <p:sp>
        <p:nvSpPr>
          <p:cNvPr id="107" name="CustomShape 2"/>
          <p:cNvSpPr/>
          <p:nvPr/>
        </p:nvSpPr>
        <p:spPr>
          <a:xfrm>
            <a:off x="795240" y="1411200"/>
            <a:ext cx="7312320" cy="3564360"/>
          </a:xfrm>
          <a:prstGeom prst="rect">
            <a:avLst/>
          </a:prstGeom>
        </p:spPr>
        <p:txBody>
          <a:bodyPr lIns="90000" tIns="45000" rIns="90000" bIns="45000"/>
          <a:lstStyle/>
          <a:p>
            <a:pPr>
              <a:lnSpc>
                <a:spcPct val="100000"/>
              </a:lnSpc>
            </a:pPr>
            <a:r>
              <a:rPr lang="en-US" sz="2400">
                <a:solidFill>
                  <a:srgbClr val="000000"/>
                </a:solidFill>
                <a:latin typeface="Calibri"/>
              </a:rPr>
              <a:t>Neural Network:</a:t>
            </a:r>
            <a:endParaRPr/>
          </a:p>
          <a:p>
            <a:pPr>
              <a:lnSpc>
                <a:spcPct val="100000"/>
              </a:lnSpc>
            </a:pPr>
            <a:endParaRPr/>
          </a:p>
          <a:p>
            <a:pPr>
              <a:lnSpc>
                <a:spcPct val="100000"/>
              </a:lnSpc>
              <a:buFont typeface="Arial"/>
              <a:buChar char="•"/>
            </a:pPr>
            <a:r>
              <a:rPr lang="en-US">
                <a:solidFill>
                  <a:srgbClr val="000000"/>
                </a:solidFill>
                <a:latin typeface="Calibri"/>
              </a:rPr>
              <a:t>Deep Neural Network pretraining to explore potential advantages of many layers</a:t>
            </a:r>
            <a:endParaRPr/>
          </a:p>
          <a:p>
            <a:pPr>
              <a:lnSpc>
                <a:spcPct val="100000"/>
              </a:lnSpc>
              <a:buFont typeface="Arial"/>
              <a:buChar char="•"/>
            </a:pPr>
            <a:endParaRPr/>
          </a:p>
          <a:p>
            <a:pPr>
              <a:lnSpc>
                <a:spcPct val="100000"/>
              </a:lnSpc>
              <a:buFont typeface="Arial"/>
              <a:buChar char="•"/>
            </a:pPr>
            <a:r>
              <a:rPr lang="en-US">
                <a:solidFill>
                  <a:srgbClr val="000000"/>
                </a:solidFill>
                <a:latin typeface="Calibri"/>
              </a:rPr>
              <a:t>Convert classification framework into prediction framework</a:t>
            </a:r>
            <a:endParaRPr/>
          </a:p>
          <a:p>
            <a:pPr>
              <a:lnSpc>
                <a:spcPct val="100000"/>
              </a:lnSpc>
              <a:buFont typeface="Arial"/>
              <a:buChar char="•"/>
            </a:pPr>
            <a:endParaRPr/>
          </a:p>
          <a:p>
            <a:pPr>
              <a:lnSpc>
                <a:spcPct val="100000"/>
              </a:lnSpc>
              <a:buFont typeface="Arial"/>
              <a:buChar char="•"/>
            </a:pPr>
            <a:r>
              <a:rPr lang="en-US">
                <a:solidFill>
                  <a:srgbClr val="000000"/>
                </a:solidFill>
                <a:latin typeface="Calibri"/>
              </a:rPr>
              <a:t>Prediction over multiple classes (rather than just “sepsis”</a:t>
            </a:r>
            <a:endParaRPr/>
          </a:p>
          <a:p>
            <a:pPr>
              <a:lnSpc>
                <a:spcPct val="100000"/>
              </a:lnSpc>
              <a:buFont typeface="Arial"/>
              <a:buChar char="•"/>
            </a:pPr>
            <a:r>
              <a:rPr lang="en-US">
                <a:solidFill>
                  <a:srgbClr val="000000"/>
                </a:solidFill>
                <a:latin typeface="Calibri"/>
              </a:rPr>
              <a:t> and “not sepsis”)</a:t>
            </a:r>
            <a:endParaRPr/>
          </a:p>
          <a:p>
            <a:pPr>
              <a:lnSpc>
                <a:spcPct val="100000"/>
              </a:lnSpc>
              <a:buFont typeface="Arial"/>
              <a:buChar char="•"/>
            </a:pPr>
            <a:r>
              <a:rPr lang="en-US">
                <a:solidFill>
                  <a:srgbClr val="000000"/>
                </a:solidFill>
                <a:latin typeface="Calibri"/>
              </a:rPr>
              <a:t> </a:t>
            </a:r>
            <a:endParaRPr/>
          </a:p>
          <a:p>
            <a:pPr>
              <a:lnSpc>
                <a:spcPct val="100000"/>
              </a:lnSpc>
              <a:buFont typeface="Arial"/>
              <a:buChar char="•"/>
            </a:pPr>
            <a:r>
              <a:rPr lang="en-US">
                <a:solidFill>
                  <a:srgbClr val="000000"/>
                </a:solidFill>
                <a:latin typeface="Calibri"/>
              </a:rPr>
              <a:t>More robust features (instead of only mean and stdev) and additional physiological time series</a:t>
            </a:r>
            <a:endParaRPr/>
          </a:p>
        </p:txBody>
      </p:sp>
    </p:spTree>
    <p:extLst>
      <p:ext uri="{BB962C8B-B14F-4D97-AF65-F5344CB8AC3E}">
        <p14:creationId xmlns:p14="http://schemas.microsoft.com/office/powerpoint/2010/main" val="1956316558"/>
      </p:ext>
    </p:extLst>
  </p:cSld>
  <p:clrMapOvr>
    <a:masterClrMapping/>
  </p:clrMapOvr>
  <p:timing>
    <p:tnLst>
      <p:par>
        <p:cTn xmlns:p14="http://schemas.microsoft.com/office/powerpoint/2010/mai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2963" y="143791"/>
            <a:ext cx="4224910" cy="646331"/>
          </a:xfrm>
          <a:prstGeom prst="rect">
            <a:avLst/>
          </a:prstGeom>
          <a:noFill/>
        </p:spPr>
        <p:txBody>
          <a:bodyPr wrap="none" rtlCol="0">
            <a:spAutoFit/>
          </a:bodyPr>
          <a:lstStyle/>
          <a:p>
            <a:r>
              <a:rPr lang="en-US" sz="3600" dirty="0" smtClean="0"/>
              <a:t>Reliable Classification </a:t>
            </a:r>
            <a:endParaRPr lang="en-US" sz="3600" dirty="0"/>
          </a:p>
        </p:txBody>
      </p:sp>
      <p:sp>
        <p:nvSpPr>
          <p:cNvPr id="7" name="TextBox 6"/>
          <p:cNvSpPr txBox="1"/>
          <p:nvPr/>
        </p:nvSpPr>
        <p:spPr>
          <a:xfrm>
            <a:off x="153948" y="687235"/>
            <a:ext cx="5465233" cy="3785652"/>
          </a:xfrm>
          <a:prstGeom prst="rect">
            <a:avLst/>
          </a:prstGeom>
          <a:noFill/>
        </p:spPr>
        <p:txBody>
          <a:bodyPr wrap="square" rtlCol="0">
            <a:spAutoFit/>
          </a:bodyPr>
          <a:lstStyle/>
          <a:p>
            <a:r>
              <a:rPr lang="en-US" sz="2400" dirty="0" smtClean="0"/>
              <a:t>Objective:</a:t>
            </a:r>
          </a:p>
          <a:p>
            <a:pPr marL="342900" indent="-342900">
              <a:buFont typeface="Arial"/>
              <a:buChar char="•"/>
            </a:pPr>
            <a:r>
              <a:rPr lang="en-US" sz="2400" dirty="0" smtClean="0"/>
              <a:t>Only predict when system is sufficiently confident in the decision</a:t>
            </a:r>
          </a:p>
          <a:p>
            <a:pPr marL="342900" indent="-342900">
              <a:buFont typeface="Arial"/>
              <a:buChar char="•"/>
            </a:pPr>
            <a:r>
              <a:rPr lang="en-US" sz="2400" dirty="0" smtClean="0"/>
              <a:t>Allow customizable and class-specific tolerances for false positives, false negatives, and refusing to predict</a:t>
            </a:r>
          </a:p>
          <a:p>
            <a:pPr marL="342900" indent="-342900">
              <a:buFont typeface="Arial"/>
              <a:buChar char="•"/>
            </a:pPr>
            <a:r>
              <a:rPr lang="en-US" sz="2400" dirty="0"/>
              <a:t>I</a:t>
            </a:r>
            <a:r>
              <a:rPr lang="en-US" sz="2400" dirty="0" smtClean="0"/>
              <a:t>ncorporate </a:t>
            </a:r>
            <a:r>
              <a:rPr lang="en-US" sz="2400" dirty="0" err="1" smtClean="0"/>
              <a:t>univariate</a:t>
            </a:r>
            <a:r>
              <a:rPr lang="en-US" sz="2400" dirty="0" smtClean="0"/>
              <a:t> potentials from external classification into a time sequence framework</a:t>
            </a:r>
          </a:p>
          <a:p>
            <a:pPr marL="342900" indent="-342900">
              <a:buFont typeface="Arial"/>
              <a:buChar char="•"/>
            </a:pPr>
            <a:endParaRPr lang="en-US" sz="2400" dirty="0"/>
          </a:p>
        </p:txBody>
      </p:sp>
      <p:sp>
        <p:nvSpPr>
          <p:cNvPr id="8" name="Right Arrow 7"/>
          <p:cNvSpPr/>
          <p:nvPr/>
        </p:nvSpPr>
        <p:spPr>
          <a:xfrm>
            <a:off x="5619181" y="1100508"/>
            <a:ext cx="423364" cy="43614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ight Arrow 8"/>
          <p:cNvSpPr/>
          <p:nvPr/>
        </p:nvSpPr>
        <p:spPr>
          <a:xfrm>
            <a:off x="5619181" y="1858481"/>
            <a:ext cx="423364" cy="43614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Arrow 9"/>
          <p:cNvSpPr/>
          <p:nvPr/>
        </p:nvSpPr>
        <p:spPr>
          <a:xfrm>
            <a:off x="5619181" y="2884695"/>
            <a:ext cx="423364" cy="43614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6154780" y="1100508"/>
            <a:ext cx="2326328" cy="461665"/>
          </a:xfrm>
          <a:prstGeom prst="rect">
            <a:avLst/>
          </a:prstGeom>
          <a:noFill/>
        </p:spPr>
        <p:txBody>
          <a:bodyPr wrap="none" rtlCol="0">
            <a:spAutoFit/>
          </a:bodyPr>
          <a:lstStyle/>
          <a:p>
            <a:r>
              <a:rPr lang="en-US" sz="2400" dirty="0" smtClean="0"/>
              <a:t>Refuse to predict</a:t>
            </a:r>
            <a:endParaRPr lang="en-US" sz="2400" dirty="0"/>
          </a:p>
        </p:txBody>
      </p:sp>
      <p:sp>
        <p:nvSpPr>
          <p:cNvPr id="13" name="TextBox 12"/>
          <p:cNvSpPr txBox="1"/>
          <p:nvPr/>
        </p:nvSpPr>
        <p:spPr>
          <a:xfrm>
            <a:off x="6154780" y="1865309"/>
            <a:ext cx="1847080" cy="461665"/>
          </a:xfrm>
          <a:prstGeom prst="rect">
            <a:avLst/>
          </a:prstGeom>
          <a:noFill/>
        </p:spPr>
        <p:txBody>
          <a:bodyPr wrap="none" rtlCol="0">
            <a:spAutoFit/>
          </a:bodyPr>
          <a:lstStyle/>
          <a:p>
            <a:r>
              <a:rPr lang="en-US" sz="2400" dirty="0" smtClean="0"/>
              <a:t>Cost function</a:t>
            </a:r>
            <a:endParaRPr lang="en-US" sz="2400" dirty="0"/>
          </a:p>
        </p:txBody>
      </p:sp>
      <p:sp>
        <p:nvSpPr>
          <p:cNvPr id="14" name="TextBox 13"/>
          <p:cNvSpPr txBox="1"/>
          <p:nvPr/>
        </p:nvSpPr>
        <p:spPr>
          <a:xfrm>
            <a:off x="6154780" y="2859172"/>
            <a:ext cx="2989220" cy="461665"/>
          </a:xfrm>
          <a:prstGeom prst="rect">
            <a:avLst/>
          </a:prstGeom>
          <a:noFill/>
        </p:spPr>
        <p:txBody>
          <a:bodyPr wrap="none" rtlCol="0">
            <a:spAutoFit/>
          </a:bodyPr>
          <a:lstStyle/>
          <a:p>
            <a:r>
              <a:rPr lang="en-US" sz="2400" dirty="0" smtClean="0"/>
              <a:t>CRF, semi-Markov CRF</a:t>
            </a:r>
            <a:endParaRPr lang="en-US" sz="2400" dirty="0"/>
          </a:p>
        </p:txBody>
      </p:sp>
    </p:spTree>
    <p:extLst>
      <p:ext uri="{BB962C8B-B14F-4D97-AF65-F5344CB8AC3E}">
        <p14:creationId xmlns:p14="http://schemas.microsoft.com/office/powerpoint/2010/main" val="1248779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53948" y="1469724"/>
            <a:ext cx="8990052" cy="4585870"/>
          </a:xfrm>
          <a:prstGeom prst="rect">
            <a:avLst/>
          </a:prstGeom>
          <a:noFill/>
        </p:spPr>
        <p:txBody>
          <a:bodyPr wrap="square" rtlCol="0">
            <a:spAutoFit/>
          </a:bodyPr>
          <a:lstStyle/>
          <a:p>
            <a:r>
              <a:rPr lang="en-US" sz="2800" dirty="0" smtClean="0"/>
              <a:t>Develop a system that:</a:t>
            </a:r>
          </a:p>
          <a:p>
            <a:pPr marL="342900" indent="-342900">
              <a:buFont typeface="Arial"/>
              <a:buChar char="•"/>
            </a:pPr>
            <a:r>
              <a:rPr lang="en-US" sz="2400" dirty="0" smtClean="0"/>
              <a:t>Detects (ultimately detects early) the patient’s disease state and probable trajectory</a:t>
            </a:r>
          </a:p>
          <a:p>
            <a:pPr marL="342900" indent="-342900">
              <a:buFont typeface="Arial"/>
              <a:buChar char="•"/>
            </a:pPr>
            <a:r>
              <a:rPr lang="en-US" sz="2400" dirty="0" smtClean="0"/>
              <a:t>Makes use of continuous physiological measurements</a:t>
            </a:r>
          </a:p>
          <a:p>
            <a:pPr marL="342900" indent="-342900">
              <a:buFont typeface="Arial"/>
              <a:buChar char="•"/>
            </a:pPr>
            <a:r>
              <a:rPr lang="en-US" sz="2400" dirty="0" smtClean="0"/>
              <a:t>Incorporates temporal information about the progression of the disease when making decisions about the current or future disease state</a:t>
            </a:r>
          </a:p>
          <a:p>
            <a:pPr marL="342900" indent="-342900">
              <a:buFont typeface="Arial"/>
              <a:buChar char="•"/>
            </a:pPr>
            <a:r>
              <a:rPr lang="en-US" sz="2400" dirty="0"/>
              <a:t>I</a:t>
            </a:r>
            <a:r>
              <a:rPr lang="en-US" sz="2400" dirty="0" smtClean="0"/>
              <a:t>ncorporates clinical concerns about the rates of false positives and false negatives for different disease states</a:t>
            </a:r>
          </a:p>
          <a:p>
            <a:pPr marL="342900" indent="-342900">
              <a:buFont typeface="Arial"/>
              <a:buChar char="•"/>
            </a:pPr>
            <a:r>
              <a:rPr lang="en-US" sz="2400" dirty="0" smtClean="0"/>
              <a:t>Makes reliable predictions i.e. the clinician can be confident that the predicted state is accurate within some user-specified tolerance</a:t>
            </a:r>
          </a:p>
          <a:p>
            <a:pPr marL="342900" indent="-342900">
              <a:buFont typeface="Arial"/>
              <a:buChar char="•"/>
            </a:pPr>
            <a:endParaRPr lang="en-US" sz="2400" dirty="0"/>
          </a:p>
        </p:txBody>
      </p:sp>
      <p:sp>
        <p:nvSpPr>
          <p:cNvPr id="5" name="TextBox 4"/>
          <p:cNvSpPr txBox="1"/>
          <p:nvPr/>
        </p:nvSpPr>
        <p:spPr>
          <a:xfrm>
            <a:off x="-57107" y="151424"/>
            <a:ext cx="9201107" cy="646331"/>
          </a:xfrm>
          <a:prstGeom prst="rect">
            <a:avLst/>
          </a:prstGeom>
          <a:noFill/>
        </p:spPr>
        <p:txBody>
          <a:bodyPr wrap="square" rtlCol="0">
            <a:spAutoFit/>
          </a:bodyPr>
          <a:lstStyle/>
          <a:p>
            <a:pPr algn="ctr"/>
            <a:r>
              <a:rPr lang="en-US" sz="3600" dirty="0" smtClean="0"/>
              <a:t>Goal</a:t>
            </a:r>
            <a:endParaRPr lang="en-US" sz="3600" dirty="0"/>
          </a:p>
        </p:txBody>
      </p:sp>
    </p:spTree>
    <p:extLst>
      <p:ext uri="{BB962C8B-B14F-4D97-AF65-F5344CB8AC3E}">
        <p14:creationId xmlns:p14="http://schemas.microsoft.com/office/powerpoint/2010/main" val="3267877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5022" y="192157"/>
            <a:ext cx="2123448" cy="461665"/>
          </a:xfrm>
          <a:prstGeom prst="rect">
            <a:avLst/>
          </a:prstGeom>
          <a:noFill/>
        </p:spPr>
        <p:txBody>
          <a:bodyPr wrap="none" rtlCol="0">
            <a:spAutoFit/>
          </a:bodyPr>
          <a:lstStyle/>
          <a:p>
            <a:r>
              <a:rPr lang="en-US" sz="2400" dirty="0" smtClean="0"/>
              <a:t>Decision Model</a:t>
            </a:r>
            <a:endParaRPr lang="en-US" sz="2400" dirty="0"/>
          </a:p>
        </p:txBody>
      </p:sp>
      <p:pic>
        <p:nvPicPr>
          <p:cNvPr id="2" name="Picture 1"/>
          <p:cNvPicPr>
            <a:picLocks noChangeAspect="1"/>
          </p:cNvPicPr>
          <p:nvPr/>
        </p:nvPicPr>
        <p:blipFill>
          <a:blip r:embed="rId2"/>
          <a:stretch>
            <a:fillRect/>
          </a:stretch>
        </p:blipFill>
        <p:spPr>
          <a:xfrm>
            <a:off x="-112487" y="653822"/>
            <a:ext cx="5657669" cy="3253539"/>
          </a:xfrm>
          <a:prstGeom prst="rect">
            <a:avLst/>
          </a:prstGeom>
        </p:spPr>
      </p:pic>
      <p:pic>
        <p:nvPicPr>
          <p:cNvPr id="3" name="Picture 2" descr="Screen Shot 2013-12-17 at 22.23.4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977" y="3907361"/>
            <a:ext cx="6101394" cy="2429514"/>
          </a:xfrm>
          <a:prstGeom prst="rect">
            <a:avLst/>
          </a:prstGeom>
        </p:spPr>
      </p:pic>
      <p:sp>
        <p:nvSpPr>
          <p:cNvPr id="5" name="TextBox 4"/>
          <p:cNvSpPr txBox="1"/>
          <p:nvPr/>
        </p:nvSpPr>
        <p:spPr>
          <a:xfrm>
            <a:off x="5164870" y="289105"/>
            <a:ext cx="3979130" cy="4247317"/>
          </a:xfrm>
          <a:prstGeom prst="rect">
            <a:avLst/>
          </a:prstGeom>
          <a:noFill/>
        </p:spPr>
        <p:txBody>
          <a:bodyPr wrap="square" rtlCol="0">
            <a:spAutoFit/>
          </a:bodyPr>
          <a:lstStyle/>
          <a:p>
            <a:pPr marL="285750" indent="-285750">
              <a:buFont typeface="Arial"/>
              <a:buChar char="•"/>
            </a:pPr>
            <a:r>
              <a:rPr lang="en-US" dirty="0" smtClean="0"/>
              <a:t>Decision process takes a sequence of distributions over all possible classes and decides  </a:t>
            </a:r>
          </a:p>
          <a:p>
            <a:pPr marL="285750" indent="-285750">
              <a:buFont typeface="Arial"/>
              <a:buChar char="•"/>
            </a:pPr>
            <a:r>
              <a:rPr lang="en-US" dirty="0" smtClean="0"/>
              <a:t>Introduce dependencies between decisions to encourage smooth decision transitions since we consider physiological data measured at 2Hz and expect slow transitions to new states</a:t>
            </a:r>
          </a:p>
          <a:p>
            <a:pPr marL="285750" indent="-285750">
              <a:buFont typeface="Arial"/>
              <a:buChar char="•"/>
            </a:pPr>
            <a:r>
              <a:rPr lang="en-US" dirty="0" smtClean="0"/>
              <a:t>Allow the distribution over the classes </a:t>
            </a:r>
            <a:r>
              <a:rPr lang="en-US" dirty="0" err="1" smtClean="0"/>
              <a:t>y</a:t>
            </a:r>
            <a:r>
              <a:rPr lang="en-US" baseline="-25000" dirty="0" err="1" smtClean="0"/>
              <a:t>t</a:t>
            </a:r>
            <a:r>
              <a:rPr lang="en-US" dirty="0" smtClean="0"/>
              <a:t> to be defined either by the the distribution output from classifier </a:t>
            </a:r>
            <a:r>
              <a:rPr lang="en-US" dirty="0" err="1" smtClean="0"/>
              <a:t>y</a:t>
            </a:r>
            <a:r>
              <a:rPr lang="en-US" baseline="-25000" dirty="0" err="1" smtClean="0"/>
              <a:t>t</a:t>
            </a:r>
            <a:r>
              <a:rPr lang="en-US" dirty="0" smtClean="0"/>
              <a:t> or by a clinical intervention </a:t>
            </a:r>
            <a:r>
              <a:rPr lang="en-US" dirty="0" err="1" smtClean="0"/>
              <a:t>r</a:t>
            </a:r>
            <a:r>
              <a:rPr lang="en-US" baseline="-25000" dirty="0" err="1" smtClean="0"/>
              <a:t>t</a:t>
            </a:r>
            <a:r>
              <a:rPr lang="en-US" dirty="0" smtClean="0"/>
              <a:t> where a clinician provides a definitive diagnosis</a:t>
            </a:r>
            <a:endParaRPr lang="en-US" dirty="0"/>
          </a:p>
        </p:txBody>
      </p:sp>
    </p:spTree>
    <p:extLst>
      <p:ext uri="{BB962C8B-B14F-4D97-AF65-F5344CB8AC3E}">
        <p14:creationId xmlns:p14="http://schemas.microsoft.com/office/powerpoint/2010/main" val="3852203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9755" y="166501"/>
            <a:ext cx="8669552" cy="830997"/>
          </a:xfrm>
          <a:prstGeom prst="rect">
            <a:avLst/>
          </a:prstGeom>
          <a:noFill/>
        </p:spPr>
        <p:txBody>
          <a:bodyPr wrap="square" rtlCol="0">
            <a:spAutoFit/>
          </a:bodyPr>
          <a:lstStyle/>
          <a:p>
            <a:r>
              <a:rPr lang="en-US" sz="2400" dirty="0" smtClean="0"/>
              <a:t>Derivation of the optimal </a:t>
            </a:r>
            <a:r>
              <a:rPr lang="en-US" sz="2400" dirty="0"/>
              <a:t>d</a:t>
            </a:r>
            <a:r>
              <a:rPr lang="en-US" sz="2400" dirty="0" smtClean="0"/>
              <a:t>ecision </a:t>
            </a:r>
            <a:r>
              <a:rPr lang="en-US" sz="2400" dirty="0"/>
              <a:t>p</a:t>
            </a:r>
            <a:r>
              <a:rPr lang="en-US" sz="2400" dirty="0" smtClean="0"/>
              <a:t>olicy </a:t>
            </a:r>
            <a:r>
              <a:rPr lang="en-US" sz="2400" dirty="0"/>
              <a:t>o</a:t>
            </a:r>
            <a:r>
              <a:rPr lang="en-US" sz="2400" dirty="0" smtClean="0"/>
              <a:t>ver </a:t>
            </a:r>
            <a:r>
              <a:rPr lang="en-US" sz="2400" dirty="0"/>
              <a:t>t</a:t>
            </a:r>
            <a:r>
              <a:rPr lang="en-US" sz="2400" dirty="0" smtClean="0"/>
              <a:t>ime </a:t>
            </a:r>
            <a:r>
              <a:rPr lang="en-US" sz="2400" dirty="0"/>
              <a:t>s</a:t>
            </a:r>
            <a:r>
              <a:rPr lang="en-US" sz="2400" dirty="0" smtClean="0"/>
              <a:t>equence given a cost function S </a:t>
            </a:r>
            <a:endParaRPr lang="en-US" sz="2400" dirty="0"/>
          </a:p>
        </p:txBody>
      </p:sp>
      <p:pic>
        <p:nvPicPr>
          <p:cNvPr id="2" name="Picture 1" descr="Screen Shot 2013-12-17 at 22.51.4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901" y="997498"/>
            <a:ext cx="7277100" cy="1765300"/>
          </a:xfrm>
          <a:prstGeom prst="rect">
            <a:avLst/>
          </a:prstGeom>
        </p:spPr>
      </p:pic>
      <p:pic>
        <p:nvPicPr>
          <p:cNvPr id="7" name="Picture 6" descr="Screen Shot 2013-12-17 at 22.52.0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677" y="2914344"/>
            <a:ext cx="7721600" cy="2438400"/>
          </a:xfrm>
          <a:prstGeom prst="rect">
            <a:avLst/>
          </a:prstGeom>
        </p:spPr>
      </p:pic>
      <p:pic>
        <p:nvPicPr>
          <p:cNvPr id="8" name="Picture 7" descr="Screen Shot 2013-12-17 at 22.52.1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167" y="5504970"/>
            <a:ext cx="4965700" cy="355600"/>
          </a:xfrm>
          <a:prstGeom prst="rect">
            <a:avLst/>
          </a:prstGeom>
        </p:spPr>
      </p:pic>
      <p:pic>
        <p:nvPicPr>
          <p:cNvPr id="9" name="Picture 8" descr="Screen Shot 2013-12-17 at 22.52.29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4520" y="5778500"/>
            <a:ext cx="4127500" cy="1079500"/>
          </a:xfrm>
          <a:prstGeom prst="rect">
            <a:avLst/>
          </a:prstGeom>
        </p:spPr>
      </p:pic>
      <p:sp>
        <p:nvSpPr>
          <p:cNvPr id="10" name="TextBox 9"/>
          <p:cNvSpPr txBox="1"/>
          <p:nvPr/>
        </p:nvSpPr>
        <p:spPr>
          <a:xfrm>
            <a:off x="384875" y="1015035"/>
            <a:ext cx="3972437" cy="369332"/>
          </a:xfrm>
          <a:prstGeom prst="rect">
            <a:avLst/>
          </a:prstGeom>
          <a:noFill/>
        </p:spPr>
        <p:txBody>
          <a:bodyPr wrap="none" rtlCol="0">
            <a:spAutoFit/>
          </a:bodyPr>
          <a:lstStyle/>
          <a:p>
            <a:r>
              <a:rPr lang="en-US" dirty="0" smtClean="0"/>
              <a:t>Define the expected loss of a decision as</a:t>
            </a:r>
            <a:endParaRPr lang="en-US" dirty="0"/>
          </a:p>
        </p:txBody>
      </p:sp>
      <p:sp>
        <p:nvSpPr>
          <p:cNvPr id="11" name="TextBox 10"/>
          <p:cNvSpPr txBox="1"/>
          <p:nvPr/>
        </p:nvSpPr>
        <p:spPr>
          <a:xfrm>
            <a:off x="384875" y="2762798"/>
            <a:ext cx="8065542" cy="369332"/>
          </a:xfrm>
          <a:prstGeom prst="rect">
            <a:avLst/>
          </a:prstGeom>
          <a:noFill/>
        </p:spPr>
        <p:txBody>
          <a:bodyPr wrap="none" rtlCol="0">
            <a:spAutoFit/>
          </a:bodyPr>
          <a:lstStyle/>
          <a:p>
            <a:r>
              <a:rPr lang="en-US" dirty="0" smtClean="0"/>
              <a:t>Find the decision sequence {</a:t>
            </a:r>
            <a:r>
              <a:rPr lang="en-US" dirty="0" err="1" smtClean="0"/>
              <a:t>u</a:t>
            </a:r>
            <a:r>
              <a:rPr lang="en-US" baseline="-25000" dirty="0" err="1" smtClean="0"/>
              <a:t>t</a:t>
            </a:r>
            <a:r>
              <a:rPr lang="en-US" dirty="0" smtClean="0"/>
              <a:t>}</a:t>
            </a:r>
            <a:r>
              <a:rPr lang="en-US" baseline="-25000" dirty="0" smtClean="0"/>
              <a:t>0≤t≤T</a:t>
            </a:r>
            <a:r>
              <a:rPr lang="en-US" dirty="0" smtClean="0"/>
              <a:t> that minimize the total expected posterior loss V</a:t>
            </a:r>
            <a:endParaRPr lang="en-US" dirty="0"/>
          </a:p>
        </p:txBody>
      </p:sp>
      <p:sp>
        <p:nvSpPr>
          <p:cNvPr id="12" name="TextBox 11"/>
          <p:cNvSpPr txBox="1"/>
          <p:nvPr/>
        </p:nvSpPr>
        <p:spPr>
          <a:xfrm>
            <a:off x="384875" y="5168078"/>
            <a:ext cx="8827694" cy="369332"/>
          </a:xfrm>
          <a:prstGeom prst="rect">
            <a:avLst/>
          </a:prstGeom>
          <a:noFill/>
        </p:spPr>
        <p:txBody>
          <a:bodyPr wrap="none" rtlCol="0">
            <a:spAutoFit/>
          </a:bodyPr>
          <a:lstStyle/>
          <a:p>
            <a:r>
              <a:rPr lang="en-US" dirty="0" smtClean="0"/>
              <a:t>This gives us the following decision policy, where C+1 corresponds to refusing to predict and</a:t>
            </a:r>
            <a:endParaRPr lang="en-US" dirty="0"/>
          </a:p>
        </p:txBody>
      </p:sp>
      <p:sp>
        <p:nvSpPr>
          <p:cNvPr id="13" name="Rounded Rectangle 12"/>
          <p:cNvSpPr/>
          <p:nvPr/>
        </p:nvSpPr>
        <p:spPr>
          <a:xfrm>
            <a:off x="2360570" y="5860570"/>
            <a:ext cx="4413238" cy="861136"/>
          </a:xfrm>
          <a:prstGeom prst="roundRect">
            <a:avLst/>
          </a:prstGeom>
          <a:noFill/>
          <a:ln w="57150" cmpd="sng">
            <a:solidFill>
              <a:schemeClr val="accent5">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2203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7509" y="320757"/>
            <a:ext cx="7516901" cy="461665"/>
          </a:xfrm>
          <a:prstGeom prst="rect">
            <a:avLst/>
          </a:prstGeom>
          <a:noFill/>
        </p:spPr>
        <p:txBody>
          <a:bodyPr wrap="none" rtlCol="0">
            <a:spAutoFit/>
          </a:bodyPr>
          <a:lstStyle/>
          <a:p>
            <a:r>
              <a:rPr lang="en-US" sz="2400" dirty="0" smtClean="0"/>
              <a:t>Experiment 1: Implement </a:t>
            </a:r>
            <a:r>
              <a:rPr lang="en-US" sz="2400" dirty="0"/>
              <a:t>d</a:t>
            </a:r>
            <a:r>
              <a:rPr lang="en-US" sz="2400" dirty="0" smtClean="0"/>
              <a:t>ecision </a:t>
            </a:r>
            <a:r>
              <a:rPr lang="en-US" sz="2400" dirty="0"/>
              <a:t>p</a:t>
            </a:r>
            <a:r>
              <a:rPr lang="en-US" sz="2400" dirty="0" smtClean="0"/>
              <a:t>olicy on synthetic </a:t>
            </a:r>
            <a:r>
              <a:rPr lang="en-US" sz="2400" dirty="0"/>
              <a:t>d</a:t>
            </a:r>
            <a:r>
              <a:rPr lang="en-US" sz="2400" dirty="0" smtClean="0"/>
              <a:t>ata </a:t>
            </a:r>
            <a:endParaRPr lang="en-US" sz="2400" dirty="0"/>
          </a:p>
        </p:txBody>
      </p:sp>
      <p:pic>
        <p:nvPicPr>
          <p:cNvPr id="5" name="Picture 4" descr="Screen Shot 2013-12-17 at 23.31.3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594" y="3856255"/>
            <a:ext cx="3887242" cy="2900067"/>
          </a:xfrm>
          <a:prstGeom prst="rect">
            <a:avLst/>
          </a:prstGeom>
        </p:spPr>
      </p:pic>
      <p:pic>
        <p:nvPicPr>
          <p:cNvPr id="6" name="Picture 5" descr="Screen Shot 2013-12-17 at 23.31.5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7181" y="3856255"/>
            <a:ext cx="3864106" cy="2894246"/>
          </a:xfrm>
          <a:prstGeom prst="rect">
            <a:avLst/>
          </a:prstGeom>
        </p:spPr>
      </p:pic>
      <p:pic>
        <p:nvPicPr>
          <p:cNvPr id="7" name="Picture 6" descr="Screen Shot 2013-12-17 at 23.32.03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7181" y="782422"/>
            <a:ext cx="3894773" cy="2894246"/>
          </a:xfrm>
          <a:prstGeom prst="rect">
            <a:avLst/>
          </a:prstGeom>
        </p:spPr>
      </p:pic>
      <p:pic>
        <p:nvPicPr>
          <p:cNvPr id="8" name="Picture 7" descr="Screen Shot 2013-12-17 at 23.32.31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2594" y="782422"/>
            <a:ext cx="3993277" cy="2894246"/>
          </a:xfrm>
          <a:prstGeom prst="rect">
            <a:avLst/>
          </a:prstGeom>
        </p:spPr>
      </p:pic>
    </p:spTree>
    <p:extLst>
      <p:ext uri="{BB962C8B-B14F-4D97-AF65-F5344CB8AC3E}">
        <p14:creationId xmlns:p14="http://schemas.microsoft.com/office/powerpoint/2010/main" val="38522035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3-12-18 at 11.53.25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8797" y="529393"/>
            <a:ext cx="3058691" cy="2472442"/>
          </a:xfrm>
          <a:prstGeom prst="rect">
            <a:avLst/>
          </a:prstGeom>
        </p:spPr>
      </p:pic>
      <p:sp>
        <p:nvSpPr>
          <p:cNvPr id="5" name="TextBox 4"/>
          <p:cNvSpPr txBox="1"/>
          <p:nvPr/>
        </p:nvSpPr>
        <p:spPr>
          <a:xfrm>
            <a:off x="0" y="38220"/>
            <a:ext cx="9143999" cy="369332"/>
          </a:xfrm>
          <a:prstGeom prst="rect">
            <a:avLst/>
          </a:prstGeom>
          <a:noFill/>
        </p:spPr>
        <p:txBody>
          <a:bodyPr wrap="square" rtlCol="0">
            <a:spAutoFit/>
          </a:bodyPr>
          <a:lstStyle/>
          <a:p>
            <a:r>
              <a:rPr lang="en-US" dirty="0" smtClean="0"/>
              <a:t>Generated sequences of observations from the following four Gaussians and a transition matrix</a:t>
            </a:r>
            <a:endParaRPr lang="en-US" dirty="0"/>
          </a:p>
        </p:txBody>
      </p:sp>
      <p:sp>
        <p:nvSpPr>
          <p:cNvPr id="6" name="TextBox 5"/>
          <p:cNvSpPr txBox="1"/>
          <p:nvPr/>
        </p:nvSpPr>
        <p:spPr>
          <a:xfrm>
            <a:off x="980528" y="3363080"/>
            <a:ext cx="7109125" cy="3139321"/>
          </a:xfrm>
          <a:prstGeom prst="rect">
            <a:avLst/>
          </a:prstGeom>
          <a:noFill/>
        </p:spPr>
        <p:txBody>
          <a:bodyPr wrap="square" rtlCol="0">
            <a:spAutoFit/>
          </a:bodyPr>
          <a:lstStyle/>
          <a:p>
            <a:pPr marL="285750" indent="-285750">
              <a:buFont typeface="Arial"/>
              <a:buChar char="•"/>
            </a:pPr>
            <a:r>
              <a:rPr lang="en-US" dirty="0" smtClean="0"/>
              <a:t>Initially used an HMM to calculate P(</a:t>
            </a:r>
            <a:r>
              <a:rPr lang="en-US" dirty="0" err="1" smtClean="0"/>
              <a:t>y</a:t>
            </a:r>
            <a:r>
              <a:rPr lang="en-US" baseline="-25000" dirty="0" err="1" smtClean="0"/>
              <a:t>t</a:t>
            </a:r>
            <a:r>
              <a:rPr lang="en-US" dirty="0" smtClean="0"/>
              <a:t>); however, motivated by desire to incorporate potentials P(</a:t>
            </a:r>
            <a:r>
              <a:rPr lang="en-US" dirty="0" err="1" smtClean="0"/>
              <a:t>y</a:t>
            </a:r>
            <a:r>
              <a:rPr lang="en-US" baseline="-25000" dirty="0" err="1" smtClean="0"/>
              <a:t>t</a:t>
            </a:r>
            <a:r>
              <a:rPr lang="en-US" dirty="0" err="1" smtClean="0"/>
              <a:t>|x</a:t>
            </a:r>
            <a:r>
              <a:rPr lang="en-US" baseline="-25000" dirty="0" err="1" smtClean="0"/>
              <a:t>t</a:t>
            </a:r>
            <a:r>
              <a:rPr lang="en-US" dirty="0" smtClean="0"/>
              <a:t>) from deterministic systems, switched to a CRF implementation that computes P(y</a:t>
            </a:r>
            <a:r>
              <a:rPr lang="en-US" baseline="-25000" dirty="0" smtClean="0"/>
              <a:t>t</a:t>
            </a:r>
            <a:r>
              <a:rPr lang="en-US" dirty="0" smtClean="0"/>
              <a:t>|X</a:t>
            </a:r>
            <a:r>
              <a:rPr lang="en-US" baseline="-25000" dirty="0" smtClean="0"/>
              <a:t>1:t</a:t>
            </a:r>
            <a:r>
              <a:rPr lang="en-US" dirty="0" smtClean="0"/>
              <a:t>)</a:t>
            </a:r>
          </a:p>
          <a:p>
            <a:pPr marL="285750" indent="-285750">
              <a:buFont typeface="Arial"/>
              <a:buChar char="•"/>
            </a:pPr>
            <a:r>
              <a:rPr lang="en-US" dirty="0" smtClean="0"/>
              <a:t>Synthetic data classes are fairly separable – each has high probability of that class when in the class, a more realistic experiment might make classes more overlapping</a:t>
            </a:r>
          </a:p>
          <a:p>
            <a:pPr marL="285750" indent="-285750">
              <a:buFont typeface="Arial"/>
              <a:buChar char="•"/>
            </a:pPr>
            <a:r>
              <a:rPr lang="en-US" dirty="0" smtClean="0"/>
              <a:t>Manipulating the cost function allows us to control false positive, false negative, and refusal rates</a:t>
            </a:r>
          </a:p>
          <a:p>
            <a:pPr marL="285750" indent="-285750">
              <a:buFont typeface="Arial"/>
              <a:buChar char="•"/>
            </a:pPr>
            <a:r>
              <a:rPr lang="en-US" dirty="0" smtClean="0"/>
              <a:t>Confirmed that returned decision path is less costly than true decision path and that the probabilities implemented with CRF are comparable with those implemented using </a:t>
            </a:r>
            <a:r>
              <a:rPr lang="en-US" dirty="0" err="1" smtClean="0"/>
              <a:t>BayesNet</a:t>
            </a:r>
            <a:r>
              <a:rPr lang="en-US" dirty="0" smtClean="0"/>
              <a:t> Toolkit</a:t>
            </a:r>
          </a:p>
        </p:txBody>
      </p:sp>
    </p:spTree>
    <p:extLst>
      <p:ext uri="{BB962C8B-B14F-4D97-AF65-F5344CB8AC3E}">
        <p14:creationId xmlns:p14="http://schemas.microsoft.com/office/powerpoint/2010/main" val="2643546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Screen Shot 2013-12-17 at 23.20.2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4578" y="3228924"/>
            <a:ext cx="3060700" cy="812800"/>
          </a:xfrm>
          <a:prstGeom prst="rect">
            <a:avLst/>
          </a:prstGeom>
        </p:spPr>
      </p:pic>
      <p:sp>
        <p:nvSpPr>
          <p:cNvPr id="4" name="TextBox 3"/>
          <p:cNvSpPr txBox="1"/>
          <p:nvPr/>
        </p:nvSpPr>
        <p:spPr>
          <a:xfrm>
            <a:off x="487509" y="320757"/>
            <a:ext cx="7245042" cy="461665"/>
          </a:xfrm>
          <a:prstGeom prst="rect">
            <a:avLst/>
          </a:prstGeom>
          <a:noFill/>
        </p:spPr>
        <p:txBody>
          <a:bodyPr wrap="none" rtlCol="0">
            <a:spAutoFit/>
          </a:bodyPr>
          <a:lstStyle/>
          <a:p>
            <a:r>
              <a:rPr lang="en-US" sz="2400" dirty="0" smtClean="0"/>
              <a:t>Experiment 2: Implement </a:t>
            </a:r>
            <a:r>
              <a:rPr lang="en-US" sz="2400" dirty="0"/>
              <a:t>d</a:t>
            </a:r>
            <a:r>
              <a:rPr lang="en-US" sz="2400" dirty="0" smtClean="0"/>
              <a:t>ecision </a:t>
            </a:r>
            <a:r>
              <a:rPr lang="en-US" sz="2400" dirty="0"/>
              <a:t>p</a:t>
            </a:r>
            <a:r>
              <a:rPr lang="en-US" sz="2400" dirty="0" smtClean="0"/>
              <a:t>olicy on SVM output</a:t>
            </a:r>
            <a:endParaRPr lang="en-US" sz="2400" dirty="0"/>
          </a:p>
        </p:txBody>
      </p:sp>
      <p:sp>
        <p:nvSpPr>
          <p:cNvPr id="5" name="TextBox 4"/>
          <p:cNvSpPr txBox="1"/>
          <p:nvPr/>
        </p:nvSpPr>
        <p:spPr>
          <a:xfrm>
            <a:off x="578237" y="961459"/>
            <a:ext cx="8223507" cy="2031325"/>
          </a:xfrm>
          <a:prstGeom prst="rect">
            <a:avLst/>
          </a:prstGeom>
          <a:noFill/>
        </p:spPr>
        <p:txBody>
          <a:bodyPr wrap="square" rtlCol="0">
            <a:spAutoFit/>
          </a:bodyPr>
          <a:lstStyle/>
          <a:p>
            <a:r>
              <a:rPr lang="en-US" dirty="0" smtClean="0"/>
              <a:t>Approach:</a:t>
            </a:r>
          </a:p>
          <a:p>
            <a:pPr marL="285750" indent="-285750">
              <a:buFont typeface="Arial"/>
              <a:buChar char="•"/>
            </a:pPr>
            <a:r>
              <a:rPr lang="en-US" dirty="0" smtClean="0"/>
              <a:t>Take decision values output by an SVM trained for septic shock prediction, use a sigmoid function to map the values to [0,1] and interpret as the </a:t>
            </a:r>
            <a:r>
              <a:rPr lang="en-US" dirty="0" err="1" smtClean="0"/>
              <a:t>univariate</a:t>
            </a:r>
            <a:r>
              <a:rPr lang="en-US" dirty="0" smtClean="0"/>
              <a:t> potential P(</a:t>
            </a:r>
            <a:r>
              <a:rPr lang="en-US" dirty="0" err="1" smtClean="0"/>
              <a:t>y</a:t>
            </a:r>
            <a:r>
              <a:rPr lang="en-US" baseline="-25000" dirty="0" err="1" smtClean="0"/>
              <a:t>t</a:t>
            </a:r>
            <a:r>
              <a:rPr lang="en-US" dirty="0" err="1" smtClean="0"/>
              <a:t>|x</a:t>
            </a:r>
            <a:r>
              <a:rPr lang="en-US" baseline="-25000" dirty="0" err="1" smtClean="0"/>
              <a:t>t</a:t>
            </a:r>
            <a:r>
              <a:rPr lang="en-US" dirty="0" smtClean="0"/>
              <a:t>)</a:t>
            </a:r>
          </a:p>
          <a:p>
            <a:pPr marL="285750" indent="-285750">
              <a:buFont typeface="Arial"/>
              <a:buChar char="•"/>
            </a:pPr>
            <a:r>
              <a:rPr lang="en-US" dirty="0" smtClean="0"/>
              <a:t>Incorporate potentials into a CRF framework by defining transition potentials P(y</a:t>
            </a:r>
            <a:r>
              <a:rPr lang="en-US" baseline="-25000" dirty="0" smtClean="0"/>
              <a:t>t-1</a:t>
            </a:r>
            <a:r>
              <a:rPr lang="en-US" dirty="0" smtClean="0"/>
              <a:t>,y</a:t>
            </a:r>
            <a:r>
              <a:rPr lang="en-US" baseline="-25000" dirty="0" smtClean="0"/>
              <a:t>t</a:t>
            </a:r>
            <a:r>
              <a:rPr lang="en-US" dirty="0" smtClean="0"/>
              <a:t>) for each possible pair of labels and then using the forward algorithm to compute P(y</a:t>
            </a:r>
            <a:r>
              <a:rPr lang="en-US" baseline="-25000" dirty="0" smtClean="0"/>
              <a:t>t</a:t>
            </a:r>
            <a:r>
              <a:rPr lang="en-US" dirty="0" smtClean="0"/>
              <a:t>|Y</a:t>
            </a:r>
            <a:r>
              <a:rPr lang="en-US" baseline="-25000" dirty="0" smtClean="0"/>
              <a:t>1:t-1</a:t>
            </a:r>
            <a:r>
              <a:rPr lang="en-US" dirty="0" smtClean="0"/>
              <a:t>, X</a:t>
            </a:r>
            <a:r>
              <a:rPr lang="en-US" baseline="-25000" dirty="0" smtClean="0"/>
              <a:t>1:t</a:t>
            </a:r>
            <a:r>
              <a:rPr lang="en-US" dirty="0" smtClean="0"/>
              <a:t>) for t = 1, …, T</a:t>
            </a:r>
            <a:endParaRPr lang="en-US" dirty="0"/>
          </a:p>
        </p:txBody>
      </p:sp>
      <p:pic>
        <p:nvPicPr>
          <p:cNvPr id="6" name="Picture 5" descr="Screen Shot 2013-12-17 at 23.20.3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4500" y="6632040"/>
            <a:ext cx="1079500" cy="25400"/>
          </a:xfrm>
          <a:prstGeom prst="rect">
            <a:avLst/>
          </a:prstGeom>
        </p:spPr>
      </p:pic>
      <p:pic>
        <p:nvPicPr>
          <p:cNvPr id="7" name="Picture 6" descr="Screen Shot 2013-12-17 at 23.20.3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0642" y="5259478"/>
            <a:ext cx="1079500" cy="25400"/>
          </a:xfrm>
          <a:prstGeom prst="rect">
            <a:avLst/>
          </a:prstGeom>
        </p:spPr>
      </p:pic>
      <p:pic>
        <p:nvPicPr>
          <p:cNvPr id="8" name="Picture 7" descr="Screen Shot 2013-12-17 at 23.20.0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5428" y="3062701"/>
            <a:ext cx="2349500" cy="330200"/>
          </a:xfrm>
          <a:prstGeom prst="rect">
            <a:avLst/>
          </a:prstGeom>
        </p:spPr>
      </p:pic>
      <p:pic>
        <p:nvPicPr>
          <p:cNvPr id="9" name="Picture 8" descr="Screen Shot 2013-12-17 at 23.20.12 PM.png"/>
          <p:cNvPicPr>
            <a:picLocks noChangeAspect="1"/>
          </p:cNvPicPr>
          <p:nvPr/>
        </p:nvPicPr>
        <p:blipFill rotWithShape="1">
          <a:blip r:embed="rId5">
            <a:extLst>
              <a:ext uri="{28A0092B-C50C-407E-A947-70E740481C1C}">
                <a14:useLocalDpi xmlns:a14="http://schemas.microsoft.com/office/drawing/2010/main" val="0"/>
              </a:ext>
            </a:extLst>
          </a:blip>
          <a:srcRect b="22419"/>
          <a:stretch/>
        </p:blipFill>
        <p:spPr>
          <a:xfrm>
            <a:off x="5013638" y="2999584"/>
            <a:ext cx="3937000" cy="334996"/>
          </a:xfrm>
          <a:prstGeom prst="rect">
            <a:avLst/>
          </a:prstGeom>
        </p:spPr>
      </p:pic>
      <p:pic>
        <p:nvPicPr>
          <p:cNvPr id="10" name="Picture 9" descr="Screen Shot 2013-12-17 at 23.20.19 PM.png"/>
          <p:cNvPicPr>
            <a:picLocks noChangeAspect="1"/>
          </p:cNvPicPr>
          <p:nvPr/>
        </p:nvPicPr>
        <p:blipFill rotWithShape="1">
          <a:blip r:embed="rId6">
            <a:extLst>
              <a:ext uri="{28A0092B-C50C-407E-A947-70E740481C1C}">
                <a14:useLocalDpi xmlns:a14="http://schemas.microsoft.com/office/drawing/2010/main" val="0"/>
              </a:ext>
            </a:extLst>
          </a:blip>
          <a:srcRect r="54044"/>
          <a:stretch/>
        </p:blipFill>
        <p:spPr>
          <a:xfrm>
            <a:off x="955429" y="3331292"/>
            <a:ext cx="1459097" cy="381000"/>
          </a:xfrm>
          <a:prstGeom prst="rect">
            <a:avLst/>
          </a:prstGeom>
        </p:spPr>
      </p:pic>
      <p:pic>
        <p:nvPicPr>
          <p:cNvPr id="12" name="Picture 11" descr="Screen Shot 2013-12-17 at 23.20.3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4500" y="6118932"/>
            <a:ext cx="1079500" cy="25400"/>
          </a:xfrm>
          <a:prstGeom prst="rect">
            <a:avLst/>
          </a:prstGeom>
        </p:spPr>
      </p:pic>
      <p:sp>
        <p:nvSpPr>
          <p:cNvPr id="14" name="TextBox 13"/>
          <p:cNvSpPr txBox="1"/>
          <p:nvPr/>
        </p:nvSpPr>
        <p:spPr>
          <a:xfrm>
            <a:off x="955429" y="2961960"/>
            <a:ext cx="1029999" cy="369332"/>
          </a:xfrm>
          <a:prstGeom prst="rect">
            <a:avLst/>
          </a:prstGeom>
          <a:noFill/>
        </p:spPr>
        <p:txBody>
          <a:bodyPr wrap="none" rtlCol="0">
            <a:spAutoFit/>
          </a:bodyPr>
          <a:lstStyle/>
          <a:p>
            <a:r>
              <a:rPr lang="en-US" dirty="0" smtClean="0"/>
              <a:t>Initialize:</a:t>
            </a:r>
            <a:endParaRPr lang="en-US" dirty="0"/>
          </a:p>
        </p:txBody>
      </p:sp>
      <p:sp>
        <p:nvSpPr>
          <p:cNvPr id="15" name="TextBox 14"/>
          <p:cNvSpPr txBox="1"/>
          <p:nvPr/>
        </p:nvSpPr>
        <p:spPr>
          <a:xfrm>
            <a:off x="4491138" y="3015769"/>
            <a:ext cx="493945" cy="369332"/>
          </a:xfrm>
          <a:prstGeom prst="rect">
            <a:avLst/>
          </a:prstGeom>
          <a:noFill/>
        </p:spPr>
        <p:txBody>
          <a:bodyPr wrap="none" rtlCol="0">
            <a:spAutoFit/>
          </a:bodyPr>
          <a:lstStyle/>
          <a:p>
            <a:r>
              <a:rPr lang="en-US" dirty="0"/>
              <a:t>t</a:t>
            </a:r>
            <a:r>
              <a:rPr lang="en-US" dirty="0" smtClean="0"/>
              <a:t>&gt;1</a:t>
            </a:r>
            <a:endParaRPr lang="en-US" dirty="0"/>
          </a:p>
        </p:txBody>
      </p:sp>
      <p:sp>
        <p:nvSpPr>
          <p:cNvPr id="17" name="TextBox 16"/>
          <p:cNvSpPr txBox="1"/>
          <p:nvPr/>
        </p:nvSpPr>
        <p:spPr>
          <a:xfrm>
            <a:off x="578237" y="4672570"/>
            <a:ext cx="8223507" cy="2031325"/>
          </a:xfrm>
          <a:prstGeom prst="rect">
            <a:avLst/>
          </a:prstGeom>
          <a:noFill/>
        </p:spPr>
        <p:txBody>
          <a:bodyPr wrap="square" rtlCol="0">
            <a:spAutoFit/>
          </a:bodyPr>
          <a:lstStyle/>
          <a:p>
            <a:r>
              <a:rPr lang="en-US" dirty="0" smtClean="0"/>
              <a:t>Discussion:</a:t>
            </a:r>
          </a:p>
          <a:p>
            <a:pPr marL="285750" indent="-285750">
              <a:buFont typeface="Arial"/>
              <a:buChar char="•"/>
            </a:pPr>
            <a:r>
              <a:rPr lang="en-US" dirty="0" smtClean="0"/>
              <a:t>See instances of staying in septic shock for only one state, could benefit by explicitly modeling how long patient has been in a given state and learning distributions over the expected duration of each state</a:t>
            </a:r>
          </a:p>
          <a:p>
            <a:pPr marL="285750" indent="-285750">
              <a:buFont typeface="Arial"/>
              <a:buChar char="•"/>
            </a:pPr>
            <a:r>
              <a:rPr lang="en-US" dirty="0" smtClean="0"/>
              <a:t>Provides labels in areas that were labeled uncertain (pink)</a:t>
            </a:r>
          </a:p>
          <a:p>
            <a:pPr marL="285750" indent="-285750">
              <a:buFont typeface="Arial"/>
              <a:buChar char="•"/>
            </a:pPr>
            <a:r>
              <a:rPr lang="en-US" dirty="0" smtClean="0"/>
              <a:t>Able to incorporate temporal information that a classifier like an SVM cannot</a:t>
            </a:r>
          </a:p>
          <a:p>
            <a:pPr marL="285750" indent="-285750">
              <a:buFont typeface="Arial"/>
              <a:buChar char="•"/>
            </a:pPr>
            <a:endParaRPr lang="en-US" dirty="0" smtClean="0"/>
          </a:p>
        </p:txBody>
      </p:sp>
    </p:spTree>
    <p:extLst>
      <p:ext uri="{BB962C8B-B14F-4D97-AF65-F5344CB8AC3E}">
        <p14:creationId xmlns:p14="http://schemas.microsoft.com/office/powerpoint/2010/main" val="825388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55655" y="211316"/>
            <a:ext cx="1150600" cy="369332"/>
          </a:xfrm>
          <a:prstGeom prst="rect">
            <a:avLst/>
          </a:prstGeom>
          <a:noFill/>
        </p:spPr>
        <p:txBody>
          <a:bodyPr wrap="none" rtlCol="0">
            <a:spAutoFit/>
          </a:bodyPr>
          <a:lstStyle/>
          <a:p>
            <a:r>
              <a:rPr lang="en-US" dirty="0" smtClean="0"/>
              <a:t>Example 1</a:t>
            </a:r>
            <a:endParaRPr lang="en-US" dirty="0"/>
          </a:p>
        </p:txBody>
      </p:sp>
      <p:pic>
        <p:nvPicPr>
          <p:cNvPr id="2" name="Picture 1" descr="Screen Shot 2013-12-20 at 9.25.0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22317"/>
            <a:ext cx="9144000" cy="5352955"/>
          </a:xfrm>
          <a:prstGeom prst="rect">
            <a:avLst/>
          </a:prstGeom>
        </p:spPr>
      </p:pic>
      <p:sp>
        <p:nvSpPr>
          <p:cNvPr id="6" name="TextBox 5"/>
          <p:cNvSpPr txBox="1"/>
          <p:nvPr/>
        </p:nvSpPr>
        <p:spPr>
          <a:xfrm>
            <a:off x="6812187" y="0"/>
            <a:ext cx="2331813" cy="1200329"/>
          </a:xfrm>
          <a:prstGeom prst="rect">
            <a:avLst/>
          </a:prstGeom>
          <a:noFill/>
        </p:spPr>
        <p:txBody>
          <a:bodyPr wrap="none" rtlCol="0">
            <a:spAutoFit/>
          </a:bodyPr>
          <a:lstStyle/>
          <a:p>
            <a:r>
              <a:rPr lang="en-US" dirty="0" smtClean="0"/>
              <a:t>Purple –septic shock</a:t>
            </a:r>
          </a:p>
          <a:p>
            <a:r>
              <a:rPr lang="en-US" dirty="0" smtClean="0"/>
              <a:t>Blue – not septic shock</a:t>
            </a:r>
          </a:p>
          <a:p>
            <a:r>
              <a:rPr lang="en-US" dirty="0" smtClean="0"/>
              <a:t>Pink – </a:t>
            </a:r>
            <a:r>
              <a:rPr lang="en-US" smtClean="0"/>
              <a:t>uncertain label</a:t>
            </a:r>
            <a:endParaRPr lang="en-US" dirty="0" smtClean="0"/>
          </a:p>
          <a:p>
            <a:r>
              <a:rPr lang="en-US" dirty="0" smtClean="0"/>
              <a:t>Green – IDK </a:t>
            </a:r>
            <a:r>
              <a:rPr lang="en-US" dirty="0" smtClean="0"/>
              <a:t> </a:t>
            </a:r>
            <a:endParaRPr lang="en-US" dirty="0"/>
          </a:p>
        </p:txBody>
      </p:sp>
    </p:spTree>
    <p:extLst>
      <p:ext uri="{BB962C8B-B14F-4D97-AF65-F5344CB8AC3E}">
        <p14:creationId xmlns:p14="http://schemas.microsoft.com/office/powerpoint/2010/main" val="25626616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55655" y="211316"/>
            <a:ext cx="1150600" cy="369332"/>
          </a:xfrm>
          <a:prstGeom prst="rect">
            <a:avLst/>
          </a:prstGeom>
          <a:noFill/>
        </p:spPr>
        <p:txBody>
          <a:bodyPr wrap="none" rtlCol="0">
            <a:spAutoFit/>
          </a:bodyPr>
          <a:lstStyle/>
          <a:p>
            <a:r>
              <a:rPr lang="en-US" dirty="0" smtClean="0"/>
              <a:t>Example 2</a:t>
            </a:r>
            <a:endParaRPr lang="en-US" dirty="0"/>
          </a:p>
        </p:txBody>
      </p:sp>
      <p:pic>
        <p:nvPicPr>
          <p:cNvPr id="6" name="Picture 5" descr="Screen Shot 2013-12-20 at 9.25.41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19274"/>
            <a:ext cx="9144000" cy="5469664"/>
          </a:xfrm>
          <a:prstGeom prst="rect">
            <a:avLst/>
          </a:prstGeom>
        </p:spPr>
      </p:pic>
      <p:sp>
        <p:nvSpPr>
          <p:cNvPr id="10" name="TextBox 9"/>
          <p:cNvSpPr txBox="1"/>
          <p:nvPr/>
        </p:nvSpPr>
        <p:spPr>
          <a:xfrm>
            <a:off x="6812187" y="0"/>
            <a:ext cx="2331813" cy="1200329"/>
          </a:xfrm>
          <a:prstGeom prst="rect">
            <a:avLst/>
          </a:prstGeom>
          <a:noFill/>
        </p:spPr>
        <p:txBody>
          <a:bodyPr wrap="none" rtlCol="0">
            <a:spAutoFit/>
          </a:bodyPr>
          <a:lstStyle/>
          <a:p>
            <a:r>
              <a:rPr lang="en-US" dirty="0" smtClean="0"/>
              <a:t>Purple –septic shock</a:t>
            </a:r>
          </a:p>
          <a:p>
            <a:r>
              <a:rPr lang="en-US" dirty="0" smtClean="0"/>
              <a:t>Blue – not septic shock</a:t>
            </a:r>
          </a:p>
          <a:p>
            <a:r>
              <a:rPr lang="en-US" dirty="0" smtClean="0"/>
              <a:t>Pink – </a:t>
            </a:r>
            <a:r>
              <a:rPr lang="en-US" dirty="0" smtClean="0"/>
              <a:t>uncertain label</a:t>
            </a:r>
          </a:p>
          <a:p>
            <a:r>
              <a:rPr lang="en-US" dirty="0" smtClean="0"/>
              <a:t>Green – IDK </a:t>
            </a:r>
            <a:r>
              <a:rPr lang="en-US" dirty="0" smtClean="0"/>
              <a:t> </a:t>
            </a:r>
            <a:endParaRPr lang="en-US" dirty="0"/>
          </a:p>
        </p:txBody>
      </p:sp>
    </p:spTree>
    <p:extLst>
      <p:ext uri="{BB962C8B-B14F-4D97-AF65-F5344CB8AC3E}">
        <p14:creationId xmlns:p14="http://schemas.microsoft.com/office/powerpoint/2010/main" val="5222398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55655" y="211316"/>
            <a:ext cx="1150600" cy="369332"/>
          </a:xfrm>
          <a:prstGeom prst="rect">
            <a:avLst/>
          </a:prstGeom>
          <a:noFill/>
        </p:spPr>
        <p:txBody>
          <a:bodyPr wrap="none" rtlCol="0">
            <a:spAutoFit/>
          </a:bodyPr>
          <a:lstStyle/>
          <a:p>
            <a:r>
              <a:rPr lang="en-US" dirty="0" smtClean="0"/>
              <a:t>Example 3</a:t>
            </a:r>
            <a:endParaRPr lang="en-US" dirty="0"/>
          </a:p>
        </p:txBody>
      </p:sp>
      <p:pic>
        <p:nvPicPr>
          <p:cNvPr id="2" name="Picture 1" descr="Screen Shot 2013-12-20 at 9.24.1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1796"/>
            <a:ext cx="9144000" cy="5455403"/>
          </a:xfrm>
          <a:prstGeom prst="rect">
            <a:avLst/>
          </a:prstGeom>
        </p:spPr>
      </p:pic>
      <p:sp>
        <p:nvSpPr>
          <p:cNvPr id="6" name="TextBox 5"/>
          <p:cNvSpPr txBox="1"/>
          <p:nvPr/>
        </p:nvSpPr>
        <p:spPr>
          <a:xfrm>
            <a:off x="6812187" y="0"/>
            <a:ext cx="2331813" cy="1200329"/>
          </a:xfrm>
          <a:prstGeom prst="rect">
            <a:avLst/>
          </a:prstGeom>
          <a:noFill/>
        </p:spPr>
        <p:txBody>
          <a:bodyPr wrap="none" rtlCol="0">
            <a:spAutoFit/>
          </a:bodyPr>
          <a:lstStyle/>
          <a:p>
            <a:r>
              <a:rPr lang="en-US" dirty="0" smtClean="0"/>
              <a:t>Purple –septic shock</a:t>
            </a:r>
          </a:p>
          <a:p>
            <a:r>
              <a:rPr lang="en-US" dirty="0" smtClean="0"/>
              <a:t>Blue – not septic shock</a:t>
            </a:r>
          </a:p>
          <a:p>
            <a:r>
              <a:rPr lang="en-US" dirty="0" smtClean="0"/>
              <a:t>Pink – </a:t>
            </a:r>
            <a:r>
              <a:rPr lang="en-US" dirty="0" smtClean="0"/>
              <a:t>uncertain label</a:t>
            </a:r>
          </a:p>
          <a:p>
            <a:r>
              <a:rPr lang="en-US" dirty="0" smtClean="0"/>
              <a:t>Green – IDK </a:t>
            </a:r>
            <a:r>
              <a:rPr lang="en-US" dirty="0" smtClean="0"/>
              <a:t> </a:t>
            </a:r>
            <a:endParaRPr lang="en-US" dirty="0"/>
          </a:p>
        </p:txBody>
      </p:sp>
    </p:spTree>
    <p:extLst>
      <p:ext uri="{BB962C8B-B14F-4D97-AF65-F5344CB8AC3E}">
        <p14:creationId xmlns:p14="http://schemas.microsoft.com/office/powerpoint/2010/main" val="25626616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55655" y="211316"/>
            <a:ext cx="1150600" cy="369332"/>
          </a:xfrm>
          <a:prstGeom prst="rect">
            <a:avLst/>
          </a:prstGeom>
          <a:noFill/>
        </p:spPr>
        <p:txBody>
          <a:bodyPr wrap="none" rtlCol="0">
            <a:spAutoFit/>
          </a:bodyPr>
          <a:lstStyle/>
          <a:p>
            <a:r>
              <a:rPr lang="en-US" dirty="0" smtClean="0"/>
              <a:t>Example 4</a:t>
            </a:r>
            <a:endParaRPr lang="en-US" dirty="0"/>
          </a:p>
        </p:txBody>
      </p:sp>
      <p:pic>
        <p:nvPicPr>
          <p:cNvPr id="7" name="Picture 6" descr="Screen Shot 2013-12-20 at 9.25.18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2789"/>
            <a:ext cx="9144000" cy="5413447"/>
          </a:xfrm>
          <a:prstGeom prst="rect">
            <a:avLst/>
          </a:prstGeom>
        </p:spPr>
      </p:pic>
      <p:sp>
        <p:nvSpPr>
          <p:cNvPr id="8" name="TextBox 7"/>
          <p:cNvSpPr txBox="1"/>
          <p:nvPr/>
        </p:nvSpPr>
        <p:spPr>
          <a:xfrm>
            <a:off x="6812187" y="0"/>
            <a:ext cx="2331813" cy="1200329"/>
          </a:xfrm>
          <a:prstGeom prst="rect">
            <a:avLst/>
          </a:prstGeom>
          <a:noFill/>
        </p:spPr>
        <p:txBody>
          <a:bodyPr wrap="none" rtlCol="0">
            <a:spAutoFit/>
          </a:bodyPr>
          <a:lstStyle/>
          <a:p>
            <a:r>
              <a:rPr lang="en-US" dirty="0" smtClean="0"/>
              <a:t>Purple –septic shock</a:t>
            </a:r>
          </a:p>
          <a:p>
            <a:r>
              <a:rPr lang="en-US" dirty="0" smtClean="0"/>
              <a:t>Blue – not septic shock</a:t>
            </a:r>
          </a:p>
          <a:p>
            <a:r>
              <a:rPr lang="en-US" dirty="0" smtClean="0"/>
              <a:t>Pink – </a:t>
            </a:r>
            <a:r>
              <a:rPr lang="en-US" dirty="0" smtClean="0"/>
              <a:t>uncertain label</a:t>
            </a:r>
          </a:p>
          <a:p>
            <a:r>
              <a:rPr lang="en-US" dirty="0" smtClean="0"/>
              <a:t>Green – IDK </a:t>
            </a:r>
            <a:r>
              <a:rPr lang="en-US" dirty="0" smtClean="0"/>
              <a:t> </a:t>
            </a:r>
            <a:endParaRPr lang="en-US" dirty="0"/>
          </a:p>
        </p:txBody>
      </p:sp>
    </p:spTree>
    <p:extLst>
      <p:ext uri="{BB962C8B-B14F-4D97-AF65-F5344CB8AC3E}">
        <p14:creationId xmlns:p14="http://schemas.microsoft.com/office/powerpoint/2010/main" val="13493581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22963" y="143791"/>
            <a:ext cx="2557110" cy="646331"/>
          </a:xfrm>
          <a:prstGeom prst="rect">
            <a:avLst/>
          </a:prstGeom>
          <a:noFill/>
        </p:spPr>
        <p:txBody>
          <a:bodyPr wrap="none" rtlCol="0">
            <a:spAutoFit/>
          </a:bodyPr>
          <a:lstStyle/>
          <a:p>
            <a:r>
              <a:rPr lang="en-US" sz="3600" dirty="0" smtClean="0"/>
              <a:t>Future Work</a:t>
            </a:r>
            <a:endParaRPr lang="en-US" sz="3600" dirty="0"/>
          </a:p>
        </p:txBody>
      </p:sp>
      <p:sp>
        <p:nvSpPr>
          <p:cNvPr id="3" name="TextBox 2"/>
          <p:cNvSpPr txBox="1"/>
          <p:nvPr/>
        </p:nvSpPr>
        <p:spPr>
          <a:xfrm>
            <a:off x="795409" y="1411045"/>
            <a:ext cx="7312634" cy="2123658"/>
          </a:xfrm>
          <a:prstGeom prst="rect">
            <a:avLst/>
          </a:prstGeom>
          <a:noFill/>
        </p:spPr>
        <p:txBody>
          <a:bodyPr wrap="square" rtlCol="0">
            <a:spAutoFit/>
          </a:bodyPr>
          <a:lstStyle/>
          <a:p>
            <a:r>
              <a:rPr lang="en-US" sz="2400" dirty="0" smtClean="0"/>
              <a:t>Reliable Classifier:</a:t>
            </a:r>
          </a:p>
          <a:p>
            <a:pPr marL="285750" indent="-285750">
              <a:buFont typeface="Arial"/>
              <a:buChar char="•"/>
            </a:pPr>
            <a:r>
              <a:rPr lang="en-US" dirty="0" smtClean="0"/>
              <a:t>Semi-Markov CRF instead of CRF to incorporate knowledge about duration of disease state</a:t>
            </a:r>
          </a:p>
          <a:p>
            <a:pPr marL="285750" indent="-285750">
              <a:buFont typeface="Arial"/>
              <a:buChar char="•"/>
            </a:pPr>
            <a:r>
              <a:rPr lang="en-US" dirty="0" smtClean="0"/>
              <a:t>Learn parameters for CRF weights instead of defining them</a:t>
            </a:r>
          </a:p>
          <a:p>
            <a:pPr marL="285750" indent="-285750">
              <a:buFont typeface="Arial"/>
              <a:buChar char="•"/>
            </a:pPr>
            <a:r>
              <a:rPr lang="en-US" dirty="0" smtClean="0"/>
              <a:t>Learn probability distributions for duration of states</a:t>
            </a:r>
          </a:p>
          <a:p>
            <a:pPr marL="285750" indent="-285750">
              <a:buFont typeface="Arial"/>
              <a:buChar char="•"/>
            </a:pPr>
            <a:r>
              <a:rPr lang="en-US" dirty="0" smtClean="0"/>
              <a:t>Learn cost function subject to clinician-specified constraints</a:t>
            </a:r>
          </a:p>
          <a:p>
            <a:pPr marL="285750" indent="-285750">
              <a:buFont typeface="Arial"/>
              <a:buChar char="•"/>
            </a:pPr>
            <a:r>
              <a:rPr lang="en-US" dirty="0" smtClean="0"/>
              <a:t>Train model parameters for early detection</a:t>
            </a:r>
            <a:endParaRPr lang="en-US" dirty="0"/>
          </a:p>
        </p:txBody>
      </p:sp>
    </p:spTree>
    <p:extLst>
      <p:ext uri="{BB962C8B-B14F-4D97-AF65-F5344CB8AC3E}">
        <p14:creationId xmlns:p14="http://schemas.microsoft.com/office/powerpoint/2010/main" val="3949742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ustomShape 1"/>
          <p:cNvSpPr/>
          <p:nvPr/>
        </p:nvSpPr>
        <p:spPr>
          <a:xfrm>
            <a:off x="63000" y="640080"/>
            <a:ext cx="8989560" cy="5028120"/>
          </a:xfrm>
          <a:prstGeom prst="rect">
            <a:avLst/>
          </a:prstGeom>
        </p:spPr>
        <p:txBody>
          <a:bodyPr lIns="90000" tIns="45000" rIns="90000" bIns="45000"/>
          <a:lstStyle/>
          <a:p>
            <a:pPr>
              <a:lnSpc>
                <a:spcPct val="100000"/>
              </a:lnSpc>
            </a:pPr>
            <a:r>
              <a:rPr lang="en-US">
                <a:solidFill>
                  <a:srgbClr val="000000"/>
                </a:solidFill>
                <a:latin typeface="Calibri"/>
              </a:rPr>
              <a:t>Decision theory:</a:t>
            </a:r>
            <a:endParaRPr/>
          </a:p>
          <a:p>
            <a:pPr>
              <a:lnSpc>
                <a:spcPct val="100000"/>
              </a:lnSpc>
              <a:buFont typeface="Arial"/>
              <a:buChar char="•"/>
            </a:pPr>
            <a:r>
              <a:rPr lang="en-US">
                <a:solidFill>
                  <a:srgbClr val="000000"/>
                </a:solidFill>
                <a:latin typeface="Calibri"/>
              </a:rPr>
              <a:t>Previous work on developing a decision policy for transition point detection over a sequence of observations with a montonically increasing cost (Santaniello et al. 2012)</a:t>
            </a:r>
            <a:endParaRPr/>
          </a:p>
          <a:p>
            <a:pPr>
              <a:lnSpc>
                <a:spcPct val="100000"/>
              </a:lnSpc>
              <a:buFont typeface="Arial"/>
              <a:buChar char="•"/>
            </a:pPr>
            <a:r>
              <a:rPr lang="en-US">
                <a:solidFill>
                  <a:srgbClr val="000000"/>
                </a:solidFill>
                <a:latin typeface="Calibri"/>
              </a:rPr>
              <a:t>Previous work on deriving a decision policy with a reject state corresponding to refusing to predict a class for a single observation (Grall-Maës and Beauseroy 2009, Chow 1970) Propose to derive an :optimal decision policy with a refusal option over a time series for a general and possibly asymmetric cost function</a:t>
            </a:r>
            <a:endParaRPr/>
          </a:p>
          <a:p>
            <a:pPr>
              <a:lnSpc>
                <a:spcPct val="100000"/>
              </a:lnSpc>
            </a:pPr>
            <a:r>
              <a:rPr lang="en-US">
                <a:solidFill>
                  <a:srgbClr val="000000"/>
                </a:solidFill>
                <a:latin typeface="Calibri"/>
              </a:rPr>
              <a:t>Neural Nets:</a:t>
            </a:r>
            <a:endParaRPr/>
          </a:p>
          <a:p>
            <a:pPr>
              <a:lnSpc>
                <a:spcPct val="100000"/>
              </a:lnSpc>
              <a:buFont typeface="Arial"/>
              <a:buChar char="•"/>
            </a:pPr>
            <a:r>
              <a:rPr lang="en-US">
                <a:solidFill>
                  <a:srgbClr val="000000"/>
                </a:solidFill>
                <a:latin typeface="Calibri"/>
              </a:rPr>
              <a:t>(DF Wulsin et al. 2011) applied Deep Belief Networks (DBNs) to the task of anomaly detection in clinical EEG records. The group found that DBNs  were significantly faster than other state of the art methods.</a:t>
            </a:r>
            <a:endParaRPr/>
          </a:p>
          <a:p>
            <a:pPr>
              <a:lnSpc>
                <a:spcPct val="100000"/>
              </a:lnSpc>
              <a:buFont typeface="Arial"/>
              <a:buChar char="•"/>
            </a:pPr>
            <a:r>
              <a:rPr lang="en-US">
                <a:solidFill>
                  <a:srgbClr val="000000"/>
                </a:solidFill>
                <a:latin typeface="Calibri"/>
              </a:rPr>
              <a:t>To obtain adequate performance a variety of techniques need to be considered. In (Hinton et al. 2012) a variety of techniques for smart weight initialization and updating is considered. </a:t>
            </a:r>
            <a:endParaRPr/>
          </a:p>
          <a:p>
            <a:pPr>
              <a:lnSpc>
                <a:spcPct val="100000"/>
              </a:lnSpc>
            </a:pPr>
            <a:endParaRPr/>
          </a:p>
          <a:p>
            <a:pPr>
              <a:lnSpc>
                <a:spcPct val="100000"/>
              </a:lnSpc>
            </a:pPr>
            <a:endParaRPr/>
          </a:p>
        </p:txBody>
      </p:sp>
      <p:sp>
        <p:nvSpPr>
          <p:cNvPr id="75" name="CustomShape 2"/>
          <p:cNvSpPr/>
          <p:nvPr/>
        </p:nvSpPr>
        <p:spPr>
          <a:xfrm>
            <a:off x="-57240" y="151560"/>
            <a:ext cx="9200880" cy="639000"/>
          </a:xfrm>
          <a:prstGeom prst="rect">
            <a:avLst/>
          </a:prstGeom>
        </p:spPr>
        <p:txBody>
          <a:bodyPr lIns="90000" tIns="45000" rIns="90000" bIns="45000"/>
          <a:lstStyle/>
          <a:p>
            <a:pPr algn="ctr">
              <a:lnSpc>
                <a:spcPct val="100000"/>
              </a:lnSpc>
            </a:pPr>
            <a:r>
              <a:rPr lang="en-US" sz="3600">
                <a:solidFill>
                  <a:srgbClr val="000000"/>
                </a:solidFill>
                <a:latin typeface="Calibri"/>
              </a:rPr>
              <a:t>Related Work</a:t>
            </a:r>
            <a:endParaRPr/>
          </a:p>
        </p:txBody>
      </p:sp>
    </p:spTree>
    <p:extLst>
      <p:ext uri="{BB962C8B-B14F-4D97-AF65-F5344CB8AC3E}">
        <p14:creationId xmlns:p14="http://schemas.microsoft.com/office/powerpoint/2010/main" val="551434359"/>
      </p:ext>
    </p:extLst>
  </p:cSld>
  <p:clrMapOvr>
    <a:masterClrMapping/>
  </p:clrMapOvr>
  <p:timing>
    <p:tnLst>
      <p:par>
        <p:cTn xmlns:p14="http://schemas.microsoft.com/office/powerpoint/2010/mai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22963" y="466956"/>
            <a:ext cx="3588317" cy="646331"/>
          </a:xfrm>
          <a:prstGeom prst="rect">
            <a:avLst/>
          </a:prstGeom>
          <a:noFill/>
        </p:spPr>
        <p:txBody>
          <a:bodyPr wrap="none" rtlCol="0">
            <a:spAutoFit/>
          </a:bodyPr>
          <a:lstStyle/>
          <a:p>
            <a:r>
              <a:rPr lang="en-US" sz="3600" dirty="0" smtClean="0"/>
              <a:t>Overall Discussion</a:t>
            </a:r>
            <a:endParaRPr lang="en-US" sz="3600" dirty="0"/>
          </a:p>
        </p:txBody>
      </p:sp>
      <p:sp>
        <p:nvSpPr>
          <p:cNvPr id="3" name="TextBox 2"/>
          <p:cNvSpPr txBox="1"/>
          <p:nvPr/>
        </p:nvSpPr>
        <p:spPr>
          <a:xfrm>
            <a:off x="962188" y="1688060"/>
            <a:ext cx="7312634" cy="4154983"/>
          </a:xfrm>
          <a:prstGeom prst="rect">
            <a:avLst/>
          </a:prstGeom>
          <a:noFill/>
        </p:spPr>
        <p:txBody>
          <a:bodyPr wrap="square" rtlCol="0">
            <a:spAutoFit/>
          </a:bodyPr>
          <a:lstStyle/>
          <a:p>
            <a:r>
              <a:rPr lang="en-US" sz="2400" dirty="0" smtClean="0"/>
              <a:t>Physiological Features</a:t>
            </a:r>
          </a:p>
          <a:p>
            <a:pPr marL="285750" indent="-285750">
              <a:buFont typeface="Arial"/>
              <a:buChar char="•"/>
            </a:pPr>
            <a:r>
              <a:rPr lang="en-US" sz="2400" dirty="0" smtClean="0"/>
              <a:t>Heart rate alone seems insufficient for distinguishing between sepsis states</a:t>
            </a:r>
          </a:p>
          <a:p>
            <a:pPr marL="285750" indent="-285750">
              <a:buFont typeface="Arial"/>
              <a:buChar char="•"/>
            </a:pPr>
            <a:r>
              <a:rPr lang="en-US" sz="2400" dirty="0" smtClean="0"/>
              <a:t>Heart rate is able to distinguish between SIRS and Septic Shock</a:t>
            </a:r>
          </a:p>
          <a:p>
            <a:pPr marL="285750" indent="-285750">
              <a:buFont typeface="Arial"/>
              <a:buChar char="•"/>
            </a:pPr>
            <a:r>
              <a:rPr lang="en-US" sz="2400" dirty="0" smtClean="0"/>
              <a:t>Physiological data has predictive power, but additional representations and possibly additional signals would be beneficial</a:t>
            </a:r>
          </a:p>
          <a:p>
            <a:pPr marL="285750" indent="-285750">
              <a:buFont typeface="Arial"/>
              <a:buChar char="•"/>
            </a:pPr>
            <a:r>
              <a:rPr lang="en-US" sz="2400" dirty="0" smtClean="0"/>
              <a:t>Challenge of working with overlapping labels for classification</a:t>
            </a:r>
          </a:p>
          <a:p>
            <a:pPr marL="285750" indent="-285750">
              <a:buFont typeface="Arial"/>
              <a:buChar char="•"/>
            </a:pPr>
            <a:endParaRPr lang="en-US" sz="2400" dirty="0"/>
          </a:p>
        </p:txBody>
      </p:sp>
    </p:spTree>
    <p:extLst>
      <p:ext uri="{BB962C8B-B14F-4D97-AF65-F5344CB8AC3E}">
        <p14:creationId xmlns:p14="http://schemas.microsoft.com/office/powerpoint/2010/main" val="40135299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08239" y="2087633"/>
            <a:ext cx="7787313" cy="3416320"/>
          </a:xfrm>
          <a:prstGeom prst="rect">
            <a:avLst/>
          </a:prstGeom>
        </p:spPr>
        <p:txBody>
          <a:bodyPr wrap="square">
            <a:spAutoFit/>
          </a:bodyPr>
          <a:lstStyle/>
          <a:p>
            <a:r>
              <a:rPr lang="en-US" sz="2400" dirty="0" smtClean="0"/>
              <a:t>Integration</a:t>
            </a:r>
          </a:p>
          <a:p>
            <a:pPr marL="285750" indent="-285750">
              <a:buFont typeface="Arial"/>
              <a:buChar char="•"/>
            </a:pPr>
            <a:r>
              <a:rPr lang="en-US" sz="2400" dirty="0" smtClean="0"/>
              <a:t>HMM tag sequence can be used as categorical features as input to neural network</a:t>
            </a:r>
          </a:p>
          <a:p>
            <a:pPr marL="285750" indent="-285750">
              <a:buFont typeface="Arial"/>
              <a:buChar char="•"/>
            </a:pPr>
            <a:r>
              <a:rPr lang="en-US" sz="2400" dirty="0" smtClean="0"/>
              <a:t>Probability of observation sequence under each HMM models can be input into the decision policy directly</a:t>
            </a:r>
          </a:p>
          <a:p>
            <a:pPr marL="285750" indent="-285750">
              <a:buFont typeface="Arial"/>
              <a:buChar char="•"/>
            </a:pPr>
            <a:r>
              <a:rPr lang="en-US" sz="2400" dirty="0" smtClean="0"/>
              <a:t>Conditional probabilities from neural network output can be incorporated into decision policy</a:t>
            </a:r>
          </a:p>
          <a:p>
            <a:pPr marL="285750" indent="-285750">
              <a:buFont typeface="Arial"/>
              <a:buChar char="•"/>
            </a:pPr>
            <a:r>
              <a:rPr lang="en-US" sz="2400" dirty="0" smtClean="0"/>
              <a:t>Convert neural network classification into a predictive framework to input into the decision policy</a:t>
            </a:r>
          </a:p>
        </p:txBody>
      </p:sp>
      <p:sp>
        <p:nvSpPr>
          <p:cNvPr id="5" name="TextBox 4"/>
          <p:cNvSpPr txBox="1"/>
          <p:nvPr/>
        </p:nvSpPr>
        <p:spPr>
          <a:xfrm>
            <a:off x="3446687" y="864401"/>
            <a:ext cx="2557110" cy="646331"/>
          </a:xfrm>
          <a:prstGeom prst="rect">
            <a:avLst/>
          </a:prstGeom>
          <a:noFill/>
        </p:spPr>
        <p:txBody>
          <a:bodyPr wrap="none" rtlCol="0">
            <a:spAutoFit/>
          </a:bodyPr>
          <a:lstStyle/>
          <a:p>
            <a:r>
              <a:rPr lang="en-US" sz="3600" dirty="0" smtClean="0"/>
              <a:t>Future Work</a:t>
            </a:r>
            <a:endParaRPr lang="en-US" sz="3600" dirty="0"/>
          </a:p>
        </p:txBody>
      </p:sp>
    </p:spTree>
    <p:extLst>
      <p:ext uri="{BB962C8B-B14F-4D97-AF65-F5344CB8AC3E}">
        <p14:creationId xmlns:p14="http://schemas.microsoft.com/office/powerpoint/2010/main" val="3223794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ustomShape 1"/>
          <p:cNvSpPr/>
          <p:nvPr/>
        </p:nvSpPr>
        <p:spPr>
          <a:xfrm>
            <a:off x="3563640" y="143640"/>
            <a:ext cx="2349720" cy="639000"/>
          </a:xfrm>
          <a:prstGeom prst="rect">
            <a:avLst/>
          </a:prstGeom>
        </p:spPr>
        <p:txBody>
          <a:bodyPr wrap="none" lIns="90000" tIns="45000" rIns="90000" bIns="45000"/>
          <a:lstStyle/>
          <a:p>
            <a:pPr>
              <a:lnSpc>
                <a:spcPct val="100000"/>
              </a:lnSpc>
            </a:pPr>
            <a:r>
              <a:rPr lang="en-US" sz="3600">
                <a:solidFill>
                  <a:srgbClr val="000000"/>
                </a:solidFill>
                <a:latin typeface="Calibri"/>
              </a:rPr>
              <a:t>Approach</a:t>
            </a:r>
            <a:endParaRPr/>
          </a:p>
        </p:txBody>
      </p:sp>
      <p:sp>
        <p:nvSpPr>
          <p:cNvPr id="75" name="CustomShape 2"/>
          <p:cNvSpPr/>
          <p:nvPr/>
        </p:nvSpPr>
        <p:spPr>
          <a:xfrm>
            <a:off x="91440" y="822960"/>
            <a:ext cx="8715600" cy="6673320"/>
          </a:xfrm>
          <a:prstGeom prst="rect">
            <a:avLst/>
          </a:prstGeom>
        </p:spPr>
        <p:txBody>
          <a:bodyPr lIns="90000" tIns="45000" rIns="90000" bIns="45000"/>
          <a:lstStyle/>
          <a:p>
            <a:pPr>
              <a:lnSpc>
                <a:spcPct val="100000"/>
              </a:lnSpc>
            </a:pPr>
            <a:r>
              <a:rPr lang="en-US" sz="2400" dirty="0">
                <a:solidFill>
                  <a:srgbClr val="000000"/>
                </a:solidFill>
                <a:latin typeface="Calibri"/>
              </a:rPr>
              <a:t>Divided into Three Parts: </a:t>
            </a:r>
            <a:endParaRPr dirty="0"/>
          </a:p>
          <a:p>
            <a:pPr>
              <a:lnSpc>
                <a:spcPct val="100000"/>
              </a:lnSpc>
              <a:buFont typeface="Arial"/>
              <a:buChar char="•"/>
            </a:pPr>
            <a:r>
              <a:rPr lang="en-US" sz="2400" u="sng" dirty="0">
                <a:solidFill>
                  <a:srgbClr val="000000"/>
                </a:solidFill>
                <a:latin typeface="Calibri"/>
              </a:rPr>
              <a:t>HMM modeling</a:t>
            </a:r>
            <a:r>
              <a:rPr lang="en-US" sz="2400" dirty="0">
                <a:solidFill>
                  <a:srgbClr val="000000"/>
                </a:solidFill>
                <a:latin typeface="Calibri"/>
              </a:rPr>
              <a:t> to learn features from the physiological data</a:t>
            </a:r>
            <a:endParaRPr dirty="0"/>
          </a:p>
          <a:p>
            <a:pPr>
              <a:lnSpc>
                <a:spcPct val="100000"/>
              </a:lnSpc>
              <a:buFont typeface="Arial"/>
              <a:buChar char="•"/>
            </a:pPr>
            <a:r>
              <a:rPr lang="en-US" sz="2400" dirty="0">
                <a:solidFill>
                  <a:srgbClr val="000000"/>
                </a:solidFill>
                <a:latin typeface="Calibri"/>
              </a:rPr>
              <a:t>a </a:t>
            </a:r>
            <a:r>
              <a:rPr lang="en-US" sz="2400" u="sng" dirty="0">
                <a:solidFill>
                  <a:srgbClr val="000000"/>
                </a:solidFill>
                <a:latin typeface="Calibri"/>
              </a:rPr>
              <a:t>decision policy</a:t>
            </a:r>
            <a:r>
              <a:rPr lang="en-US" sz="2400" dirty="0">
                <a:solidFill>
                  <a:srgbClr val="000000"/>
                </a:solidFill>
                <a:latin typeface="Calibri"/>
              </a:rPr>
              <a:t> to decide what if any state the system should predict</a:t>
            </a:r>
            <a:endParaRPr dirty="0"/>
          </a:p>
          <a:p>
            <a:pPr>
              <a:lnSpc>
                <a:spcPct val="100000"/>
              </a:lnSpc>
              <a:buFont typeface="Arial"/>
              <a:buChar char="•"/>
            </a:pPr>
            <a:r>
              <a:rPr lang="en-US" sz="2400" dirty="0">
                <a:solidFill>
                  <a:srgbClr val="000000"/>
                </a:solidFill>
                <a:latin typeface="Calibri"/>
              </a:rPr>
              <a:t>a </a:t>
            </a:r>
            <a:r>
              <a:rPr lang="en-US" sz="2400" u="sng" dirty="0">
                <a:solidFill>
                  <a:srgbClr val="000000"/>
                </a:solidFill>
                <a:latin typeface="Calibri"/>
              </a:rPr>
              <a:t>neural network</a:t>
            </a:r>
            <a:r>
              <a:rPr lang="en-US" sz="2400" dirty="0">
                <a:solidFill>
                  <a:srgbClr val="000000"/>
                </a:solidFill>
                <a:latin typeface="Calibri"/>
              </a:rPr>
              <a:t> to estimate the posterior probabilities for each state</a:t>
            </a:r>
            <a:endParaRPr dirty="0"/>
          </a:p>
          <a:p>
            <a:pPr>
              <a:lnSpc>
                <a:spcPct val="100000"/>
              </a:lnSpc>
              <a:buFont typeface="Arial"/>
              <a:buChar char="•"/>
            </a:pPr>
            <a:endParaRPr dirty="0"/>
          </a:p>
          <a:p>
            <a:pPr>
              <a:lnSpc>
                <a:spcPct val="100000"/>
              </a:lnSpc>
            </a:pPr>
            <a:r>
              <a:rPr lang="en-US" sz="2400" dirty="0">
                <a:solidFill>
                  <a:srgbClr val="000000"/>
                </a:solidFill>
                <a:latin typeface="Calibri"/>
              </a:rPr>
              <a:t>The Data </a:t>
            </a:r>
            <a:endParaRPr dirty="0"/>
          </a:p>
          <a:p>
            <a:pPr>
              <a:lnSpc>
                <a:spcPct val="100000"/>
              </a:lnSpc>
              <a:buFont typeface="Arial"/>
              <a:buChar char="•"/>
            </a:pPr>
            <a:r>
              <a:rPr lang="en-US" sz="2400" dirty="0">
                <a:solidFill>
                  <a:srgbClr val="000000"/>
                </a:solidFill>
                <a:latin typeface="Calibri"/>
              </a:rPr>
              <a:t>heart rate sampled at 2 Hz derived from the MIMIC II Waveform Database. </a:t>
            </a:r>
            <a:endParaRPr dirty="0"/>
          </a:p>
          <a:p>
            <a:pPr>
              <a:lnSpc>
                <a:spcPct val="100000"/>
              </a:lnSpc>
              <a:buFont typeface="Arial"/>
              <a:buChar char="•"/>
            </a:pPr>
            <a:r>
              <a:rPr lang="en-US" sz="2400" dirty="0">
                <a:solidFill>
                  <a:srgbClr val="000000"/>
                </a:solidFill>
                <a:latin typeface="Calibri"/>
              </a:rPr>
              <a:t>Each record contains heart rate for an ICU patient with SIRS, severe sepsis or septic shock, with at least 12 hours preceding the event.</a:t>
            </a:r>
            <a:endParaRPr dirty="0"/>
          </a:p>
          <a:p>
            <a:pPr>
              <a:lnSpc>
                <a:spcPct val="100000"/>
              </a:lnSpc>
            </a:pPr>
            <a:endParaRPr dirty="0"/>
          </a:p>
          <a:p>
            <a:pPr>
              <a:lnSpc>
                <a:spcPct val="100000"/>
              </a:lnSpc>
            </a:pPr>
            <a:r>
              <a:rPr lang="en-US" sz="2400" dirty="0">
                <a:solidFill>
                  <a:srgbClr val="000000"/>
                </a:solidFill>
                <a:latin typeface="Calibri"/>
              </a:rPr>
              <a:t> </a:t>
            </a:r>
            <a:endParaRPr dirty="0"/>
          </a:p>
          <a:p>
            <a:pPr>
              <a:lnSpc>
                <a:spcPct val="100000"/>
              </a:lnSpc>
              <a:buFont typeface="Arial"/>
              <a:buChar char="•"/>
            </a:pPr>
            <a:endParaRPr dirty="0"/>
          </a:p>
          <a:p>
            <a:pPr>
              <a:lnSpc>
                <a:spcPct val="100000"/>
              </a:lnSpc>
            </a:pPr>
            <a:endParaRPr dirty="0"/>
          </a:p>
        </p:txBody>
      </p:sp>
    </p:spTree>
    <p:extLst>
      <p:ext uri="{BB962C8B-B14F-4D97-AF65-F5344CB8AC3E}">
        <p14:creationId xmlns:p14="http://schemas.microsoft.com/office/powerpoint/2010/main" val="991557083"/>
      </p:ext>
    </p:extLst>
  </p:cSld>
  <p:clrMapOvr>
    <a:masterClrMapping/>
  </p:clrMapOvr>
  <p:timing>
    <p:tnLst>
      <p:par>
        <p:cTn xmlns:p14="http://schemas.microsoft.com/office/powerpoint/2010/mai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1317"/>
          </a:xfrm>
        </p:spPr>
        <p:txBody>
          <a:bodyPr>
            <a:normAutofit fontScale="90000"/>
          </a:bodyPr>
          <a:lstStyle/>
          <a:p>
            <a:r>
              <a:rPr lang="en-US" dirty="0" smtClean="0"/>
              <a:t>Feature Discovery in Septic Shock  </a:t>
            </a:r>
            <a:endParaRPr lang="en-US" dirty="0"/>
          </a:p>
        </p:txBody>
      </p:sp>
      <p:pic>
        <p:nvPicPr>
          <p:cNvPr id="4" name="Content Placeholder 3" descr="Untitled.jpg"/>
          <p:cNvPicPr>
            <a:picLocks noGrp="1" noChangeAspect="1"/>
          </p:cNvPicPr>
          <p:nvPr>
            <p:ph idx="1"/>
          </p:nvPr>
        </p:nvPicPr>
        <p:blipFill>
          <a:blip r:embed="rId2">
            <a:extLst>
              <a:ext uri="{28A0092B-C50C-407E-A947-70E740481C1C}">
                <a14:useLocalDpi xmlns:a14="http://schemas.microsoft.com/office/drawing/2010/main" val="0"/>
              </a:ext>
            </a:extLst>
          </a:blip>
          <a:srcRect t="-4814" b="-4814"/>
          <a:stretch>
            <a:fillRect/>
          </a:stretch>
        </p:blipFill>
        <p:spPr>
          <a:xfrm>
            <a:off x="4439351" y="3052855"/>
            <a:ext cx="4346630" cy="2808588"/>
          </a:xfrm>
        </p:spPr>
      </p:pic>
      <p:sp>
        <p:nvSpPr>
          <p:cNvPr id="5" name="Oval 4"/>
          <p:cNvSpPr/>
          <p:nvPr/>
        </p:nvSpPr>
        <p:spPr>
          <a:xfrm>
            <a:off x="5099423" y="1898499"/>
            <a:ext cx="452547" cy="45254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6" name="Rectangle 5"/>
          <p:cNvSpPr/>
          <p:nvPr/>
        </p:nvSpPr>
        <p:spPr>
          <a:xfrm>
            <a:off x="4719866" y="3180518"/>
            <a:ext cx="1211658" cy="2553262"/>
          </a:xfrm>
          <a:prstGeom prst="rect">
            <a:avLst/>
          </a:prstGeom>
          <a:solidFill>
            <a:schemeClr val="lt1">
              <a:alpha val="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Rectangle 6"/>
          <p:cNvSpPr/>
          <p:nvPr/>
        </p:nvSpPr>
        <p:spPr>
          <a:xfrm>
            <a:off x="6083900" y="3186928"/>
            <a:ext cx="1211658" cy="2553262"/>
          </a:xfrm>
          <a:prstGeom prst="rect">
            <a:avLst/>
          </a:prstGeom>
          <a:solidFill>
            <a:schemeClr val="lt1">
              <a:alpha val="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b="1" dirty="0"/>
          </a:p>
        </p:txBody>
      </p:sp>
      <p:sp>
        <p:nvSpPr>
          <p:cNvPr id="8" name="Rectangle 7"/>
          <p:cNvSpPr/>
          <p:nvPr/>
        </p:nvSpPr>
        <p:spPr>
          <a:xfrm>
            <a:off x="7418738" y="3178739"/>
            <a:ext cx="1211658" cy="2553262"/>
          </a:xfrm>
          <a:prstGeom prst="rect">
            <a:avLst/>
          </a:prstGeom>
          <a:solidFill>
            <a:schemeClr val="lt1">
              <a:alpha val="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b="1" dirty="0"/>
          </a:p>
        </p:txBody>
      </p:sp>
      <p:sp>
        <p:nvSpPr>
          <p:cNvPr id="9" name="Oval 8"/>
          <p:cNvSpPr/>
          <p:nvPr/>
        </p:nvSpPr>
        <p:spPr>
          <a:xfrm>
            <a:off x="4843949" y="2699484"/>
            <a:ext cx="306559" cy="30655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Oval 9"/>
          <p:cNvSpPr/>
          <p:nvPr/>
        </p:nvSpPr>
        <p:spPr>
          <a:xfrm>
            <a:off x="5185243" y="2699484"/>
            <a:ext cx="306559" cy="30655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Oval 10"/>
          <p:cNvSpPr/>
          <p:nvPr/>
        </p:nvSpPr>
        <p:spPr>
          <a:xfrm>
            <a:off x="5522773" y="2700389"/>
            <a:ext cx="306559" cy="30655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2" name="Straight Arrow Connector 11"/>
          <p:cNvCxnSpPr>
            <a:stCxn id="5" idx="4"/>
            <a:endCxn id="9" idx="0"/>
          </p:cNvCxnSpPr>
          <p:nvPr/>
        </p:nvCxnSpPr>
        <p:spPr>
          <a:xfrm flipH="1">
            <a:off x="4997229" y="2351046"/>
            <a:ext cx="328468" cy="3484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5" idx="4"/>
            <a:endCxn id="11" idx="0"/>
          </p:cNvCxnSpPr>
          <p:nvPr/>
        </p:nvCxnSpPr>
        <p:spPr>
          <a:xfrm>
            <a:off x="5325697" y="2351046"/>
            <a:ext cx="350356" cy="3493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5" idx="4"/>
            <a:endCxn id="10" idx="0"/>
          </p:cNvCxnSpPr>
          <p:nvPr/>
        </p:nvCxnSpPr>
        <p:spPr>
          <a:xfrm>
            <a:off x="5325697" y="2351046"/>
            <a:ext cx="12826" cy="3484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5" idx="6"/>
          </p:cNvCxnSpPr>
          <p:nvPr/>
        </p:nvCxnSpPr>
        <p:spPr>
          <a:xfrm>
            <a:off x="5551970" y="2124773"/>
            <a:ext cx="858647"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Oval 15"/>
          <p:cNvSpPr/>
          <p:nvPr/>
        </p:nvSpPr>
        <p:spPr>
          <a:xfrm>
            <a:off x="6434261" y="1904909"/>
            <a:ext cx="452547" cy="45254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a:t>
            </a:r>
            <a:endParaRPr lang="en-US" dirty="0"/>
          </a:p>
        </p:txBody>
      </p:sp>
      <p:sp>
        <p:nvSpPr>
          <p:cNvPr id="17" name="Oval 16"/>
          <p:cNvSpPr/>
          <p:nvPr/>
        </p:nvSpPr>
        <p:spPr>
          <a:xfrm>
            <a:off x="6178787" y="2705894"/>
            <a:ext cx="306559" cy="30655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 name="Oval 17"/>
          <p:cNvSpPr/>
          <p:nvPr/>
        </p:nvSpPr>
        <p:spPr>
          <a:xfrm>
            <a:off x="6520081" y="2705894"/>
            <a:ext cx="306559" cy="30655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 name="Oval 18"/>
          <p:cNvSpPr/>
          <p:nvPr/>
        </p:nvSpPr>
        <p:spPr>
          <a:xfrm>
            <a:off x="6857611" y="2706799"/>
            <a:ext cx="306559" cy="30655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0" name="Straight Arrow Connector 19"/>
          <p:cNvCxnSpPr>
            <a:stCxn id="16" idx="4"/>
            <a:endCxn id="17" idx="0"/>
          </p:cNvCxnSpPr>
          <p:nvPr/>
        </p:nvCxnSpPr>
        <p:spPr>
          <a:xfrm flipH="1">
            <a:off x="6332067" y="2357456"/>
            <a:ext cx="328468" cy="3484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6" idx="4"/>
            <a:endCxn id="19" idx="0"/>
          </p:cNvCxnSpPr>
          <p:nvPr/>
        </p:nvCxnSpPr>
        <p:spPr>
          <a:xfrm>
            <a:off x="6660535" y="2357456"/>
            <a:ext cx="350356" cy="3493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6" idx="4"/>
            <a:endCxn id="18" idx="0"/>
          </p:cNvCxnSpPr>
          <p:nvPr/>
        </p:nvCxnSpPr>
        <p:spPr>
          <a:xfrm>
            <a:off x="6660535" y="2357456"/>
            <a:ext cx="12826" cy="3484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6" idx="6"/>
          </p:cNvCxnSpPr>
          <p:nvPr/>
        </p:nvCxnSpPr>
        <p:spPr>
          <a:xfrm>
            <a:off x="6886808" y="2131183"/>
            <a:ext cx="858647"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4" name="Oval 23"/>
          <p:cNvSpPr/>
          <p:nvPr/>
        </p:nvSpPr>
        <p:spPr>
          <a:xfrm>
            <a:off x="7748131" y="1904909"/>
            <a:ext cx="452547" cy="45254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25" name="Oval 24"/>
          <p:cNvSpPr/>
          <p:nvPr/>
        </p:nvSpPr>
        <p:spPr>
          <a:xfrm>
            <a:off x="7492657" y="2705894"/>
            <a:ext cx="306559" cy="30655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 name="Oval 25"/>
          <p:cNvSpPr/>
          <p:nvPr/>
        </p:nvSpPr>
        <p:spPr>
          <a:xfrm>
            <a:off x="7833951" y="2705894"/>
            <a:ext cx="306559" cy="30655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Oval 26"/>
          <p:cNvSpPr/>
          <p:nvPr/>
        </p:nvSpPr>
        <p:spPr>
          <a:xfrm>
            <a:off x="8171481" y="2706799"/>
            <a:ext cx="306559" cy="30655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8" name="Straight Arrow Connector 27"/>
          <p:cNvCxnSpPr>
            <a:stCxn id="24" idx="4"/>
          </p:cNvCxnSpPr>
          <p:nvPr/>
        </p:nvCxnSpPr>
        <p:spPr>
          <a:xfrm flipH="1">
            <a:off x="7645937" y="2357456"/>
            <a:ext cx="328468" cy="3484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24" idx="4"/>
          </p:cNvCxnSpPr>
          <p:nvPr/>
        </p:nvCxnSpPr>
        <p:spPr>
          <a:xfrm>
            <a:off x="7974405" y="2357456"/>
            <a:ext cx="350356" cy="3493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24" idx="4"/>
          </p:cNvCxnSpPr>
          <p:nvPr/>
        </p:nvCxnSpPr>
        <p:spPr>
          <a:xfrm>
            <a:off x="7974405" y="2357456"/>
            <a:ext cx="12826" cy="3484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24" idx="6"/>
          </p:cNvCxnSpPr>
          <p:nvPr/>
        </p:nvCxnSpPr>
        <p:spPr>
          <a:xfrm>
            <a:off x="8200678" y="2131183"/>
            <a:ext cx="429718" cy="56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2" name="Straight Arrow Connector 31"/>
          <p:cNvCxnSpPr/>
          <p:nvPr/>
        </p:nvCxnSpPr>
        <p:spPr>
          <a:xfrm>
            <a:off x="4719866" y="2131183"/>
            <a:ext cx="350361" cy="56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3" name="TextBox 32"/>
          <p:cNvSpPr txBox="1"/>
          <p:nvPr/>
        </p:nvSpPr>
        <p:spPr>
          <a:xfrm>
            <a:off x="4118563" y="5854198"/>
            <a:ext cx="5007951" cy="246221"/>
          </a:xfrm>
          <a:prstGeom prst="rect">
            <a:avLst/>
          </a:prstGeom>
          <a:noFill/>
        </p:spPr>
        <p:txBody>
          <a:bodyPr wrap="none" rtlCol="0">
            <a:spAutoFit/>
          </a:bodyPr>
          <a:lstStyle/>
          <a:p>
            <a:r>
              <a:rPr lang="en-US" sz="1000" dirty="0" smtClean="0"/>
              <a:t>http://</a:t>
            </a:r>
            <a:r>
              <a:rPr lang="en-US" sz="1000" dirty="0" err="1" smtClean="0"/>
              <a:t>www.spg.tu-darmstadt.de</a:t>
            </a:r>
            <a:r>
              <a:rPr lang="en-US" sz="1000" dirty="0" smtClean="0"/>
              <a:t>/res/researchprojects_1/eyeresearch_1/</a:t>
            </a:r>
            <a:r>
              <a:rPr lang="en-US" sz="1000" dirty="0" err="1" smtClean="0"/>
              <a:t>eyeresearch.de.jsp</a:t>
            </a:r>
            <a:endParaRPr lang="en-US" sz="1000" dirty="0"/>
          </a:p>
        </p:txBody>
      </p:sp>
      <p:sp>
        <p:nvSpPr>
          <p:cNvPr id="38" name="TextBox 37"/>
          <p:cNvSpPr txBox="1"/>
          <p:nvPr/>
        </p:nvSpPr>
        <p:spPr>
          <a:xfrm>
            <a:off x="153948" y="1898499"/>
            <a:ext cx="3964615" cy="3477875"/>
          </a:xfrm>
          <a:prstGeom prst="rect">
            <a:avLst/>
          </a:prstGeom>
          <a:noFill/>
        </p:spPr>
        <p:txBody>
          <a:bodyPr wrap="square" rtlCol="0">
            <a:spAutoFit/>
          </a:bodyPr>
          <a:lstStyle/>
          <a:p>
            <a:r>
              <a:rPr lang="en-US" sz="2800" dirty="0" smtClean="0"/>
              <a:t>Objective:</a:t>
            </a:r>
          </a:p>
          <a:p>
            <a:pPr marL="342900" indent="-342900">
              <a:buFont typeface="Arial"/>
              <a:buChar char="•"/>
            </a:pPr>
            <a:r>
              <a:rPr lang="en-US" sz="2400" dirty="0" smtClean="0"/>
              <a:t>Model patients data using a HMM.</a:t>
            </a:r>
          </a:p>
          <a:p>
            <a:pPr marL="342900" indent="-342900">
              <a:buFont typeface="Arial"/>
              <a:buChar char="•"/>
            </a:pPr>
            <a:r>
              <a:rPr lang="en-US" sz="2400" dirty="0" smtClean="0"/>
              <a:t>learn symptom specific HMM models form patient heart rate data </a:t>
            </a:r>
          </a:p>
          <a:p>
            <a:pPr marL="342900" indent="-342900">
              <a:buFont typeface="Arial"/>
              <a:buChar char="•"/>
            </a:pPr>
            <a:r>
              <a:rPr lang="en-US" sz="2400" dirty="0" smtClean="0"/>
              <a:t>Trained models could also be used to interpret the prognosis of septic shock.</a:t>
            </a:r>
            <a:endParaRPr lang="en-US" sz="2400" dirty="0"/>
          </a:p>
        </p:txBody>
      </p:sp>
    </p:spTree>
    <p:extLst>
      <p:ext uri="{BB962C8B-B14F-4D97-AF65-F5344CB8AC3E}">
        <p14:creationId xmlns:p14="http://schemas.microsoft.com/office/powerpoint/2010/main" val="3926742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Training</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400" dirty="0" smtClean="0"/>
              <a:t>Data:</a:t>
            </a:r>
          </a:p>
          <a:p>
            <a:r>
              <a:rPr lang="en-US" sz="2400" dirty="0" smtClean="0"/>
              <a:t>1 min of heart rate represented by standard deviation.</a:t>
            </a:r>
          </a:p>
          <a:p>
            <a:r>
              <a:rPr lang="en-US" sz="2400" dirty="0" smtClean="0"/>
              <a:t>93 Patients with ‘SIRS’ symptom</a:t>
            </a:r>
          </a:p>
          <a:p>
            <a:r>
              <a:rPr lang="en-US" sz="2400" dirty="0" smtClean="0"/>
              <a:t>140 patients with ‘Severe Sepsis’</a:t>
            </a:r>
          </a:p>
          <a:p>
            <a:r>
              <a:rPr lang="en-US" sz="2400" dirty="0" smtClean="0"/>
              <a:t>100 patients with ‘Septic Shock’</a:t>
            </a:r>
          </a:p>
          <a:p>
            <a:r>
              <a:rPr lang="en-US" sz="2400" dirty="0" smtClean="0"/>
              <a:t>Data samples are not mutually exclusive </a:t>
            </a:r>
            <a:r>
              <a:rPr lang="en-US" sz="2400" dirty="0" err="1" smtClean="0"/>
              <a:t>e.g</a:t>
            </a:r>
            <a:r>
              <a:rPr lang="en-US" sz="2400" dirty="0" smtClean="0"/>
              <a:t> SIRS is always an underlying symptom.</a:t>
            </a:r>
          </a:p>
          <a:p>
            <a:pPr marL="0" indent="0">
              <a:buNone/>
            </a:pPr>
            <a:r>
              <a:rPr lang="en-US" sz="2400" dirty="0" smtClean="0"/>
              <a:t>Model:</a:t>
            </a:r>
          </a:p>
          <a:p>
            <a:r>
              <a:rPr lang="en-US" sz="2400" dirty="0" smtClean="0"/>
              <a:t>State: 10dim Multi </a:t>
            </a:r>
            <a:r>
              <a:rPr lang="en-US" sz="2400" dirty="0" err="1" smtClean="0"/>
              <a:t>Variate</a:t>
            </a:r>
            <a:r>
              <a:rPr lang="en-US" sz="2400" dirty="0" smtClean="0"/>
              <a:t> Gaussian (10 minute window)</a:t>
            </a:r>
          </a:p>
          <a:p>
            <a:r>
              <a:rPr lang="en-US" sz="2400" dirty="0" smtClean="0"/>
              <a:t>State: 10d mean vector, 10x10 covariance matrix</a:t>
            </a:r>
          </a:p>
          <a:p>
            <a:r>
              <a:rPr lang="en-US" sz="2400" dirty="0" smtClean="0"/>
              <a:t>Non – overlapping observations</a:t>
            </a:r>
            <a:endParaRPr lang="en-US" sz="2400" dirty="0"/>
          </a:p>
        </p:txBody>
      </p:sp>
    </p:spTree>
    <p:extLst>
      <p:ext uri="{BB962C8B-B14F-4D97-AF65-F5344CB8AC3E}">
        <p14:creationId xmlns:p14="http://schemas.microsoft.com/office/powerpoint/2010/main" val="517739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61909"/>
          </a:xfrm>
        </p:spPr>
        <p:txBody>
          <a:bodyPr>
            <a:normAutofit fontScale="90000"/>
          </a:bodyPr>
          <a:lstStyle/>
          <a:p>
            <a:r>
              <a:rPr lang="en-US" dirty="0" smtClean="0"/>
              <a:t>Model Training</a:t>
            </a:r>
            <a:endParaRPr lang="en-US" dirty="0"/>
          </a:p>
        </p:txBody>
      </p:sp>
      <p:sp>
        <p:nvSpPr>
          <p:cNvPr id="3" name="Content Placeholder 2"/>
          <p:cNvSpPr>
            <a:spLocks noGrp="1"/>
          </p:cNvSpPr>
          <p:nvPr>
            <p:ph idx="1"/>
          </p:nvPr>
        </p:nvSpPr>
        <p:spPr>
          <a:xfrm>
            <a:off x="457200" y="1138742"/>
            <a:ext cx="8229600" cy="4987421"/>
          </a:xfrm>
        </p:spPr>
        <p:txBody>
          <a:bodyPr>
            <a:normAutofit/>
          </a:bodyPr>
          <a:lstStyle/>
          <a:p>
            <a:r>
              <a:rPr lang="en-US" sz="2400" dirty="0" smtClean="0"/>
              <a:t>Model Initialized with the following transition structure. </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smtClean="0"/>
          </a:p>
          <a:p>
            <a:r>
              <a:rPr lang="en-US" sz="2400" dirty="0" smtClean="0"/>
              <a:t>Initial estimates of states computed from data.</a:t>
            </a:r>
            <a:endParaRPr lang="en-US" sz="2400" dirty="0"/>
          </a:p>
        </p:txBody>
      </p:sp>
      <p:pic>
        <p:nvPicPr>
          <p:cNvPr id="4" name="Picture 3" descr="stat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707" y="1902140"/>
            <a:ext cx="4715245" cy="3552457"/>
          </a:xfrm>
          <a:prstGeom prst="rect">
            <a:avLst/>
          </a:prstGeom>
        </p:spPr>
      </p:pic>
      <p:sp>
        <p:nvSpPr>
          <p:cNvPr id="5" name="TextBox 4"/>
          <p:cNvSpPr txBox="1"/>
          <p:nvPr/>
        </p:nvSpPr>
        <p:spPr>
          <a:xfrm>
            <a:off x="5780920" y="1902140"/>
            <a:ext cx="2788273" cy="3416320"/>
          </a:xfrm>
          <a:prstGeom prst="rect">
            <a:avLst/>
          </a:prstGeom>
          <a:noFill/>
        </p:spPr>
        <p:txBody>
          <a:bodyPr wrap="square" rtlCol="0">
            <a:spAutoFit/>
          </a:bodyPr>
          <a:lstStyle/>
          <a:p>
            <a:r>
              <a:rPr lang="en-US" dirty="0" smtClean="0"/>
              <a:t>Pre States: Initial 10 min window of heart rate from patients. Perturbed into multiple states.</a:t>
            </a:r>
          </a:p>
          <a:p>
            <a:endParaRPr lang="en-US" dirty="0"/>
          </a:p>
          <a:p>
            <a:r>
              <a:rPr lang="en-US" dirty="0" smtClean="0"/>
              <a:t>Onset State: 10 min window before symptom was observed</a:t>
            </a:r>
          </a:p>
          <a:p>
            <a:endParaRPr lang="en-US" dirty="0"/>
          </a:p>
          <a:p>
            <a:r>
              <a:rPr lang="en-US" dirty="0" smtClean="0"/>
              <a:t>Post State: 10 min window centered at the moment of symptom being reported. </a:t>
            </a:r>
            <a:endParaRPr lang="en-US" dirty="0"/>
          </a:p>
        </p:txBody>
      </p:sp>
    </p:spTree>
    <p:extLst>
      <p:ext uri="{BB962C8B-B14F-4D97-AF65-F5344CB8AC3E}">
        <p14:creationId xmlns:p14="http://schemas.microsoft.com/office/powerpoint/2010/main" val="1161414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Model Training</a:t>
            </a:r>
            <a:endParaRPr lang="en-US" dirty="0"/>
          </a:p>
        </p:txBody>
      </p:sp>
      <p:pic>
        <p:nvPicPr>
          <p:cNvPr id="11" name="Content Placeholder 10" descr="sirs-6-states-2-iterations.png"/>
          <p:cNvPicPr>
            <a:picLocks noGrp="1" noChangeAspect="1"/>
          </p:cNvPicPr>
          <p:nvPr>
            <p:ph sz="half" idx="2"/>
          </p:nvPr>
        </p:nvPicPr>
        <p:blipFill>
          <a:blip r:embed="rId2">
            <a:extLst>
              <a:ext uri="{28A0092B-C50C-407E-A947-70E740481C1C}">
                <a14:useLocalDpi xmlns:a14="http://schemas.microsoft.com/office/drawing/2010/main" val="0"/>
              </a:ext>
            </a:extLst>
          </a:blip>
          <a:srcRect t="-15200" b="-15200"/>
          <a:stretch>
            <a:fillRect/>
          </a:stretch>
        </p:blipFill>
        <p:spPr/>
      </p:pic>
      <p:pic>
        <p:nvPicPr>
          <p:cNvPr id="12" name="Content Placeholder 11" descr="sirs-6-states-20-iterations.png"/>
          <p:cNvPicPr>
            <a:picLocks noGrp="1" noChangeAspect="1"/>
          </p:cNvPicPr>
          <p:nvPr>
            <p:ph sz="quarter" idx="4"/>
          </p:nvPr>
        </p:nvPicPr>
        <p:blipFill>
          <a:blip r:embed="rId3">
            <a:extLst>
              <a:ext uri="{28A0092B-C50C-407E-A947-70E740481C1C}">
                <a14:useLocalDpi xmlns:a14="http://schemas.microsoft.com/office/drawing/2010/main" val="0"/>
              </a:ext>
            </a:extLst>
          </a:blip>
          <a:srcRect t="-15174" b="-15174"/>
          <a:stretch>
            <a:fillRect/>
          </a:stretch>
        </p:blipFill>
        <p:spPr/>
      </p:pic>
      <p:sp>
        <p:nvSpPr>
          <p:cNvPr id="15" name="Content Placeholder 2"/>
          <p:cNvSpPr txBox="1">
            <a:spLocks/>
          </p:cNvSpPr>
          <p:nvPr/>
        </p:nvSpPr>
        <p:spPr>
          <a:xfrm>
            <a:off x="457200" y="1474519"/>
            <a:ext cx="8229600" cy="4987421"/>
          </a:xfrm>
          <a:prstGeom prst="rect">
            <a:avLst/>
          </a:prstGeom>
        </p:spPr>
        <p:txBody>
          <a:bodyPr vert="horz" lIns="91440" tIns="45720" rIns="91440" bIns="45720" rtlCol="0" anchor="b">
            <a:normAutofit fontScale="92500"/>
          </a:bodyPr>
          <a:lstStyle>
            <a:lvl1pPr marL="0" indent="0" algn="l" defTabSz="457200" rtl="0" eaLnBrk="1" latinLnBrk="0" hangingPunct="1">
              <a:spcBef>
                <a:spcPct val="20000"/>
              </a:spcBef>
              <a:buFont typeface="Arial"/>
              <a:buNone/>
              <a:defRPr sz="2400" b="1"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2000" b="1"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1800" b="1"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1600" b="1"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1600" b="1"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1600" b="1"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1600" b="1"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1600" b="1"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1600" b="1" kern="1200">
                <a:solidFill>
                  <a:schemeClr val="tx1"/>
                </a:solidFill>
                <a:latin typeface="+mn-lt"/>
                <a:ea typeface="+mn-ea"/>
                <a:cs typeface="+mn-cs"/>
              </a:defRPr>
            </a:lvl9pPr>
          </a:lstStyle>
          <a:p>
            <a:pPr marL="342900" indent="-342900">
              <a:buFont typeface="Arial"/>
              <a:buChar char="•"/>
            </a:pPr>
            <a:r>
              <a:rPr lang="en-US" b="0" dirty="0" smtClean="0"/>
              <a:t>Mean vectors of states Initially (left) and after 20 Iterations (right)</a:t>
            </a:r>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pPr marL="342900" indent="-342900">
              <a:buFont typeface="Arial"/>
              <a:buChar char="•"/>
            </a:pPr>
            <a:r>
              <a:rPr lang="en-US" b="0" dirty="0" smtClean="0"/>
              <a:t>The trained states represent ‘motifs’ in the data.</a:t>
            </a:r>
            <a:endParaRPr lang="en-US" b="0" dirty="0"/>
          </a:p>
          <a:p>
            <a:pPr marL="342900" indent="-342900">
              <a:buFont typeface="Arial"/>
              <a:buChar char="•"/>
            </a:pPr>
            <a:r>
              <a:rPr lang="en-US" b="0" dirty="0" smtClean="0"/>
              <a:t>More iterations = more deviation from initial transition structure</a:t>
            </a:r>
          </a:p>
        </p:txBody>
      </p:sp>
    </p:spTree>
    <p:extLst>
      <p:ext uri="{BB962C8B-B14F-4D97-AF65-F5344CB8AC3E}">
        <p14:creationId xmlns:p14="http://schemas.microsoft.com/office/powerpoint/2010/main" val="269097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Evaluation</a:t>
            </a:r>
            <a:endParaRPr lang="en-US" dirty="0"/>
          </a:p>
        </p:txBody>
      </p:sp>
      <p:sp>
        <p:nvSpPr>
          <p:cNvPr id="8" name="Content Placeholder 7"/>
          <p:cNvSpPr>
            <a:spLocks noGrp="1"/>
          </p:cNvSpPr>
          <p:nvPr>
            <p:ph idx="1"/>
          </p:nvPr>
        </p:nvSpPr>
        <p:spPr/>
        <p:txBody>
          <a:bodyPr>
            <a:normAutofit fontScale="92500" lnSpcReduction="20000"/>
          </a:bodyPr>
          <a:lstStyle/>
          <a:p>
            <a:r>
              <a:rPr lang="en-US" dirty="0" smtClean="0"/>
              <a:t>What can we say about the modeling performance?</a:t>
            </a:r>
          </a:p>
          <a:p>
            <a:r>
              <a:rPr lang="en-US" dirty="0" smtClean="0"/>
              <a:t>Unseen patient data was used to evaluate the models.</a:t>
            </a:r>
          </a:p>
          <a:p>
            <a:r>
              <a:rPr lang="en-US" dirty="0" smtClean="0"/>
              <a:t>The probability of unseen patient data under each model was computed. </a:t>
            </a:r>
          </a:p>
          <a:p>
            <a:r>
              <a:rPr lang="en-US" dirty="0" smtClean="0"/>
              <a:t>Log-probability of observation sequence given a model marginalizing all possible hidden states.</a:t>
            </a:r>
          </a:p>
          <a:p>
            <a:r>
              <a:rPr lang="en-US" dirty="0" smtClean="0"/>
              <a:t>The highest probability model is assigned as the predicted outcome for the patient.</a:t>
            </a:r>
            <a:endParaRPr lang="en-US" dirty="0"/>
          </a:p>
        </p:txBody>
      </p:sp>
    </p:spTree>
    <p:extLst>
      <p:ext uri="{BB962C8B-B14F-4D97-AF65-F5344CB8AC3E}">
        <p14:creationId xmlns:p14="http://schemas.microsoft.com/office/powerpoint/2010/main" val="58695148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2365</TotalTime>
  <Words>1706</Words>
  <Application>Microsoft Macintosh PowerPoint</Application>
  <PresentationFormat>On-screen Show (4:3)</PresentationFormat>
  <Paragraphs>262</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PowerPoint Presentation</vt:lpstr>
      <vt:lpstr>PowerPoint Presentation</vt:lpstr>
      <vt:lpstr>PowerPoint Presentation</vt:lpstr>
      <vt:lpstr>PowerPoint Presentation</vt:lpstr>
      <vt:lpstr>Feature Discovery in Septic Shock  </vt:lpstr>
      <vt:lpstr>Model Training</vt:lpstr>
      <vt:lpstr>Model Training</vt:lpstr>
      <vt:lpstr>Model Training</vt:lpstr>
      <vt:lpstr>Evaluation</vt:lpstr>
      <vt:lpstr>Evaluation by Prediction</vt:lpstr>
      <vt:lpstr>Discussion &amp; Future 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Chicago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Katie Henry</dc:creator>
  <cp:lastModifiedBy>Katie Henry</cp:lastModifiedBy>
  <cp:revision>20</cp:revision>
  <dcterms:created xsi:type="dcterms:W3CDTF">2013-12-18T03:21:57Z</dcterms:created>
  <dcterms:modified xsi:type="dcterms:W3CDTF">2013-12-20T19:21:04Z</dcterms:modified>
</cp:coreProperties>
</file>