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18"/>
  </p:notesMasterIdLst>
  <p:handoutMasterIdLst>
    <p:handoutMasterId r:id="rId19"/>
  </p:handoutMasterIdLst>
  <p:sldIdLst>
    <p:sldId id="262" r:id="rId5"/>
    <p:sldId id="259" r:id="rId6"/>
    <p:sldId id="268" r:id="rId7"/>
    <p:sldId id="269" r:id="rId8"/>
    <p:sldId id="273" r:id="rId9"/>
    <p:sldId id="270" r:id="rId10"/>
    <p:sldId id="271" r:id="rId11"/>
    <p:sldId id="272" r:id="rId12"/>
    <p:sldId id="275" r:id="rId13"/>
    <p:sldId id="276" r:id="rId14"/>
    <p:sldId id="277" r:id="rId15"/>
    <p:sldId id="27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7"/>
  </p:normalViewPr>
  <p:slideViewPr>
    <p:cSldViewPr snapToGrid="0" snapToObjects="1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37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8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59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1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3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46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9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1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0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79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3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scratch.mit.edu/projects/26859854/fullscree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.youtube.com/watch?v=fn3KWM1kuAw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2199" b="2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214" y="1621655"/>
            <a:ext cx="8676222" cy="3200400"/>
          </a:xfrm>
        </p:spPr>
        <p:txBody>
          <a:bodyPr>
            <a:normAutofit/>
          </a:bodyPr>
          <a:lstStyle/>
          <a:p>
            <a:r>
              <a:rPr lang="ru-RU" sz="9600" b="1" dirty="0"/>
              <a:t>НЕЙРОННЫЕ</a:t>
            </a:r>
            <a:r>
              <a:rPr lang="en-US" sz="10700" b="1" dirty="0"/>
              <a:t> </a:t>
            </a:r>
            <a:br>
              <a:rPr lang="en-US" sz="12900" b="1" dirty="0"/>
            </a:br>
            <a:r>
              <a:rPr lang="ru-RU" sz="9600" dirty="0">
                <a:solidFill>
                  <a:schemeClr val="tx1"/>
                </a:solidFill>
              </a:rPr>
              <a:t>СЕТИ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C7B3D-0869-4B56-B0CF-B2CBADE96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387392" y="2543852"/>
            <a:ext cx="4210236" cy="193670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57BD4F-868A-4244-92A8-19C22756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548" y="2115105"/>
            <a:ext cx="6271591" cy="262778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У каждого нейрона есть веса на входе - </a:t>
            </a: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ru-RU" dirty="0"/>
              <a:t>…</a:t>
            </a:r>
          </a:p>
          <a:p>
            <a:pPr>
              <a:lnSpc>
                <a:spcPct val="90000"/>
              </a:lnSpc>
            </a:pPr>
            <a:r>
              <a:rPr lang="ru-RU" dirty="0"/>
              <a:t>Чтобы сеть решала задачу, ее нужно обучить </a:t>
            </a:r>
          </a:p>
          <a:p>
            <a:pPr>
              <a:lnSpc>
                <a:spcPct val="90000"/>
              </a:lnSpc>
            </a:pPr>
            <a:r>
              <a:rPr lang="ru-RU" dirty="0"/>
              <a:t>Обучить сеть – значит подобрать веса для всех нейронов</a:t>
            </a:r>
          </a:p>
          <a:p>
            <a:pPr>
              <a:lnSpc>
                <a:spcPct val="90000"/>
              </a:lnSpc>
            </a:pPr>
            <a:r>
              <a:rPr lang="ru-RU" dirty="0"/>
              <a:t>Сколько связей между нейронами в сети – столько и весов</a:t>
            </a:r>
          </a:p>
          <a:p>
            <a:pPr marL="0" indent="0">
              <a:lnSpc>
                <a:spcPct val="9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87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57BD4F-868A-4244-92A8-19C22756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548" y="550417"/>
            <a:ext cx="6271591" cy="5827064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Чтобы научить сеть – нужен обучающий набор картинок</a:t>
            </a:r>
          </a:p>
          <a:p>
            <a:pPr>
              <a:lnSpc>
                <a:spcPct val="90000"/>
              </a:lnSpc>
            </a:pPr>
            <a:r>
              <a:rPr lang="ru-RU" dirty="0"/>
              <a:t>Это картинки, для которых известен правильный ответ</a:t>
            </a:r>
          </a:p>
          <a:p>
            <a:pPr>
              <a:lnSpc>
                <a:spcPct val="90000"/>
              </a:lnSpc>
            </a:pPr>
            <a:r>
              <a:rPr lang="ru-RU" dirty="0"/>
              <a:t>Чем больше обучающий набор – тем лучше</a:t>
            </a:r>
          </a:p>
          <a:p>
            <a:pPr>
              <a:lnSpc>
                <a:spcPct val="90000"/>
              </a:lnSpc>
            </a:pPr>
            <a:r>
              <a:rPr lang="ru-RU" dirty="0"/>
              <a:t>Сначала даем всем нейронам какие-то случайно выбранные веса</a:t>
            </a:r>
          </a:p>
          <a:p>
            <a:pPr>
              <a:lnSpc>
                <a:spcPct val="90000"/>
              </a:lnSpc>
            </a:pPr>
            <a:r>
              <a:rPr lang="ru-RU" dirty="0"/>
              <a:t>Потом даем сети обучающий набор картинок</a:t>
            </a:r>
          </a:p>
          <a:p>
            <a:pPr>
              <a:lnSpc>
                <a:spcPct val="90000"/>
              </a:lnSpc>
            </a:pPr>
            <a:r>
              <a:rPr lang="ru-RU" dirty="0"/>
              <a:t>Смотрим, сколько ошибок получилось</a:t>
            </a:r>
          </a:p>
          <a:p>
            <a:pPr>
              <a:lnSpc>
                <a:spcPct val="90000"/>
              </a:lnSpc>
            </a:pPr>
            <a:r>
              <a:rPr lang="ru-RU" dirty="0"/>
              <a:t>Меняем веса</a:t>
            </a:r>
          </a:p>
          <a:p>
            <a:pPr>
              <a:lnSpc>
                <a:spcPct val="90000"/>
              </a:lnSpc>
            </a:pPr>
            <a:r>
              <a:rPr lang="ru-RU" dirty="0"/>
              <a:t>Опять даем обучающий набор и считаем количество ошибок</a:t>
            </a:r>
          </a:p>
          <a:p>
            <a:pPr>
              <a:lnSpc>
                <a:spcPct val="90000"/>
              </a:lnSpc>
            </a:pPr>
            <a:r>
              <a:rPr lang="ru-RU" dirty="0"/>
              <a:t>Если ошибок стало меньше – хорошо</a:t>
            </a:r>
          </a:p>
          <a:p>
            <a:pPr>
              <a:lnSpc>
                <a:spcPct val="90000"/>
              </a:lnSpc>
            </a:pPr>
            <a:r>
              <a:rPr lang="ru-RU" dirty="0"/>
              <a:t>Повторяем до тех пор, пока ошибок не стало совсем мало</a:t>
            </a:r>
          </a:p>
          <a:p>
            <a:pPr>
              <a:lnSpc>
                <a:spcPct val="90000"/>
              </a:lnSpc>
            </a:pPr>
            <a:r>
              <a:rPr lang="ru-RU" dirty="0"/>
              <a:t>Теперь веса правильные и сеть готова к работе</a:t>
            </a:r>
          </a:p>
          <a:p>
            <a:pPr marL="0" indent="0">
              <a:lnSpc>
                <a:spcPct val="90000"/>
              </a:lnSpc>
              <a:buNone/>
            </a:pP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E2BB3-AF0B-401F-8484-F804DF4AD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20" y="276933"/>
            <a:ext cx="1909801" cy="1842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601D4A-C335-4111-9E84-7570F8666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701" y="215097"/>
            <a:ext cx="1909801" cy="1900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8834E4-111C-468C-9A76-17B72BD30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9" y="2314010"/>
            <a:ext cx="1886152" cy="1842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7D5EB8-C51E-4631-B052-3ACA07CB1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7921" y="2234532"/>
            <a:ext cx="1765549" cy="1724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B17DF0-F72D-4CE1-B793-88D312F6CD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899" y="4477448"/>
            <a:ext cx="1909802" cy="19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7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57BD4F-868A-4244-92A8-19C22756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862" y="411691"/>
            <a:ext cx="2799722" cy="56538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dirty="0">
                <a:hlinkClick r:id="rId4"/>
              </a:rPr>
              <a:t>Танцующие роботы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ru-RU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71281-4339-40D4-802A-A87B18A46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74" y="1012584"/>
            <a:ext cx="5555335" cy="3497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AC86C-3358-4B22-BAA4-3CF57F633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032" y="1525707"/>
            <a:ext cx="5828728" cy="43661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2FFF77-3E6A-44E6-B963-FC5B8C3F7E64}"/>
              </a:ext>
            </a:extLst>
          </p:cNvPr>
          <p:cNvSpPr/>
          <p:nvPr/>
        </p:nvSpPr>
        <p:spPr>
          <a:xfrm>
            <a:off x="6492883" y="6098495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kern="0" dirty="0">
                <a:solidFill>
                  <a:sysClr val="windowText" lastClr="000000"/>
                </a:solidFill>
                <a:hlinkClick r:id="rId7"/>
              </a:rPr>
              <a:t>Нейросеть распознает цифры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625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13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052" y="1737362"/>
            <a:ext cx="8676222" cy="3200400"/>
          </a:xfrm>
        </p:spPr>
        <p:txBody>
          <a:bodyPr>
            <a:noAutofit/>
          </a:bodyPr>
          <a:lstStyle/>
          <a:p>
            <a:pPr algn="l"/>
            <a:r>
              <a:rPr lang="ru-RU" sz="11700" b="1" dirty="0"/>
              <a:t>Спасибо</a:t>
            </a:r>
            <a:r>
              <a:rPr lang="en-US" sz="11700" b="1" dirty="0"/>
              <a:t> </a:t>
            </a:r>
            <a:br>
              <a:rPr lang="en-US" sz="11700" b="1" dirty="0"/>
            </a:br>
            <a:r>
              <a:rPr lang="ru-RU" sz="8000" dirty="0">
                <a:solidFill>
                  <a:schemeClr val="tx1"/>
                </a:solidFill>
              </a:rPr>
              <a:t>За внимание!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57BD4F-868A-4244-92A8-19C22756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863390"/>
            <a:ext cx="5943600" cy="52187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700" dirty="0"/>
              <a:t>Человеческий мозг состоит из огромного количества нервных клеток – нейронов. Их примерно 86 миллиардов!</a:t>
            </a:r>
          </a:p>
          <a:p>
            <a:pPr>
              <a:lnSpc>
                <a:spcPct val="90000"/>
              </a:lnSpc>
            </a:pPr>
            <a:r>
              <a:rPr lang="ru-RU" sz="1700" dirty="0"/>
              <a:t>Нейроны получают сигналы от органов чувств по всему телу, обрабатывают их и передают мышцам и другим органам через нервные волокна, пронизывающие все тело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ru-RU" sz="1700" dirty="0"/>
              <a:t>Например, когда человек касается иголки и чувствует боль, сигнал от рецепторов боли в коже передается в мозг, а оттуда в мышцы, вызывающие движение руки – и рука отдергивается</a:t>
            </a:r>
          </a:p>
          <a:p>
            <a:pPr>
              <a:lnSpc>
                <a:spcPct val="90000"/>
              </a:lnSpc>
            </a:pPr>
            <a:endParaRPr lang="ru-RU" sz="1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C7B3D-0869-4B56-B0CF-B2CBADE966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3" r="-1" b="8977"/>
          <a:stretch/>
        </p:blipFill>
        <p:spPr>
          <a:xfrm>
            <a:off x="7552042" y="863390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1493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5F28DF4-08D5-4BC4-84A1-C0DCA66F4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57BD4F-868A-4244-92A8-19C22756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202" y="1820862"/>
            <a:ext cx="5122606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6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Нейрон может получать электрические сигналы от других нейронов, накапливать их и передавать их дальше, если получил достаточно</a:t>
            </a:r>
          </a:p>
          <a:p>
            <a:pPr>
              <a:lnSpc>
                <a:spcPct val="90000"/>
              </a:lnSpc>
            </a:pPr>
            <a:r>
              <a:rPr lang="ru-RU" sz="16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Каждый нейрон состоит из тела и множества отростков – дендритов – через которые он связывается с другими нейронами</a:t>
            </a:r>
          </a:p>
          <a:p>
            <a:pPr>
              <a:lnSpc>
                <a:spcPct val="90000"/>
              </a:lnSpc>
            </a:pPr>
            <a:r>
              <a:rPr lang="ru-RU" sz="16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Дендриты – это «входы» в нейрон, через них он получает электричество</a:t>
            </a:r>
          </a:p>
          <a:p>
            <a:pPr>
              <a:lnSpc>
                <a:spcPct val="90000"/>
              </a:lnSpc>
            </a:pPr>
            <a:r>
              <a:rPr lang="ru-RU" sz="16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Для того, чтобы передать полученный сигнал дальше, существует специальный отросток – аксон. Это «выход» из нейрона</a:t>
            </a:r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89AE0452-FADF-4CC9-8A9B-B5393D49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924" y="620720"/>
            <a:ext cx="5441895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C7B3D-0869-4B56-B0CF-B2CBADE9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148186" y="1709935"/>
            <a:ext cx="4451371" cy="30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25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57BD4F-868A-4244-92A8-19C22756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73" y="1660841"/>
            <a:ext cx="3643674" cy="3216276"/>
          </a:xfrm>
        </p:spPr>
        <p:txBody>
          <a:bodyPr anchor="t">
            <a:normAutofit/>
          </a:bodyPr>
          <a:lstStyle/>
          <a:p>
            <a:r>
              <a:rPr lang="ru-RU" sz="1800" dirty="0"/>
              <a:t>Каждый нейрон в мозге связан с тысячами или даже десятками тысяч других нейронов</a:t>
            </a:r>
          </a:p>
          <a:p>
            <a:r>
              <a:rPr lang="ru-RU" sz="1800" dirty="0"/>
              <a:t>Мозг представляет собой огромную, очень сложную сеть из соединенных друг с другом нейронов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C7B3D-0869-4B56-B0CF-B2CBADE966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16" b="-1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8116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57BD4F-868A-4244-92A8-19C22756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1660841"/>
            <a:ext cx="5122606" cy="3216276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Искусственные нейронные сети имитируют работу мозга</a:t>
            </a:r>
          </a:p>
          <a:p>
            <a:pPr>
              <a:lnSpc>
                <a:spcPct val="90000"/>
              </a:lnSpc>
            </a:pPr>
            <a:r>
              <a:rPr lang="ru-RU" dirty="0"/>
              <a:t>Пока еще не могут думать, как люди, и делать все, что может мозг человека,</a:t>
            </a:r>
            <a:r>
              <a:rPr lang="en-US" dirty="0"/>
              <a:t> </a:t>
            </a:r>
            <a:r>
              <a:rPr lang="ru-RU" dirty="0"/>
              <a:t>зато хорошо решают отдельные задачи</a:t>
            </a:r>
          </a:p>
          <a:p>
            <a:pPr>
              <a:lnSpc>
                <a:spcPct val="90000"/>
              </a:lnSpc>
            </a:pPr>
            <a:r>
              <a:rPr lang="ru-RU" dirty="0"/>
              <a:t>Могут узнавать предметы на картинках – котиков, цифры, буквы, номера автомобилей, лица людей</a:t>
            </a:r>
          </a:p>
          <a:p>
            <a:pPr>
              <a:lnSpc>
                <a:spcPct val="90000"/>
              </a:lnSpc>
            </a:pPr>
            <a:r>
              <a:rPr lang="ru-RU" dirty="0"/>
              <a:t>Могут распознавать речь</a:t>
            </a:r>
          </a:p>
          <a:p>
            <a:pPr>
              <a:lnSpc>
                <a:spcPct val="90000"/>
              </a:lnSpc>
            </a:pPr>
            <a:r>
              <a:rPr lang="ru-RU" dirty="0"/>
              <a:t>Управлять движением роботов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C7B3D-0869-4B56-B0CF-B2CBADE96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643192" y="1442684"/>
            <a:ext cx="5451627" cy="365259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5978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57BD4F-868A-4244-92A8-19C22756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73" y="1660841"/>
            <a:ext cx="3643674" cy="3216276"/>
          </a:xfrm>
        </p:spPr>
        <p:txBody>
          <a:bodyPr anchor="t">
            <a:normAutofit/>
          </a:bodyPr>
          <a:lstStyle/>
          <a:p>
            <a:r>
              <a:rPr lang="ru-RU" sz="1800" dirty="0"/>
              <a:t>Схема работы нейрона</a:t>
            </a:r>
          </a:p>
          <a:p>
            <a:r>
              <a:rPr lang="ru-RU" sz="1800" dirty="0"/>
              <a:t>Входы от других нейронов – с разными «весами»</a:t>
            </a:r>
          </a:p>
          <a:p>
            <a:r>
              <a:rPr lang="ru-RU" sz="1800" dirty="0"/>
              <a:t>Сложение сигналов от всех нейронов</a:t>
            </a:r>
          </a:p>
          <a:p>
            <a:r>
              <a:rPr lang="ru-RU" sz="1800" dirty="0"/>
              <a:t>Активация, то есть сравнение суммы пришедших сигналов с порогом</a:t>
            </a:r>
          </a:p>
          <a:p>
            <a:r>
              <a:rPr lang="ru-RU" sz="1800" dirty="0"/>
              <a:t>Выход к другим нейронам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C7B3D-0869-4B56-B0CF-B2CBADE966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30994" y="1117512"/>
            <a:ext cx="6916633" cy="430293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9183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C7B3D-0869-4B56-B0CF-B2CBADE96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387392" y="2543852"/>
            <a:ext cx="4210236" cy="193670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57BD4F-868A-4244-92A8-19C22756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8" y="1775535"/>
            <a:ext cx="6271591" cy="364872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4</a:t>
            </a:r>
            <a:r>
              <a:rPr lang="en-US" dirty="0"/>
              <a:t> – </a:t>
            </a:r>
            <a:r>
              <a:rPr lang="ru-RU" dirty="0"/>
              <a:t>входные сигналы от других нейронов</a:t>
            </a:r>
          </a:p>
          <a:p>
            <a:pPr>
              <a:lnSpc>
                <a:spcPct val="90000"/>
              </a:lnSpc>
            </a:pP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W</a:t>
            </a:r>
            <a:r>
              <a:rPr lang="en-US" baseline="-25000" dirty="0"/>
              <a:t>4 </a:t>
            </a:r>
            <a:r>
              <a:rPr lang="en-US" dirty="0"/>
              <a:t>–</a:t>
            </a:r>
            <a:r>
              <a:rPr lang="ru-RU" dirty="0"/>
              <a:t> веса входных нейронов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ru-RU" dirty="0"/>
              <a:t>Сложение:  </a:t>
            </a:r>
            <a:r>
              <a:rPr lang="en-US" dirty="0"/>
              <a:t>S = X</a:t>
            </a:r>
            <a:r>
              <a:rPr lang="en-US" baseline="-25000" dirty="0"/>
              <a:t>1</a:t>
            </a:r>
            <a:r>
              <a:rPr lang="en-US" dirty="0"/>
              <a:t>* W</a:t>
            </a:r>
            <a:r>
              <a:rPr lang="en-US" baseline="-25000" dirty="0"/>
              <a:t>1 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/>
              <a:t> * W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* W</a:t>
            </a:r>
            <a:r>
              <a:rPr lang="en-US" baseline="-25000" dirty="0"/>
              <a:t>3</a:t>
            </a:r>
            <a:r>
              <a:rPr lang="en-US" dirty="0"/>
              <a:t> + X</a:t>
            </a:r>
            <a:r>
              <a:rPr lang="en-US" baseline="-25000" dirty="0"/>
              <a:t>4</a:t>
            </a:r>
            <a:r>
              <a:rPr lang="en-US" dirty="0"/>
              <a:t> * W</a:t>
            </a:r>
            <a:r>
              <a:rPr lang="en-US" baseline="-25000" dirty="0"/>
              <a:t>4</a:t>
            </a:r>
            <a:endParaRPr lang="ru-RU" baseline="-25000" dirty="0"/>
          </a:p>
          <a:p>
            <a:pPr>
              <a:lnSpc>
                <a:spcPct val="90000"/>
              </a:lnSpc>
            </a:pPr>
            <a:r>
              <a:rPr lang="ru-RU" dirty="0"/>
              <a:t>Сравнение с порогом – пусть </a:t>
            </a:r>
            <a:r>
              <a:rPr lang="en-US" dirty="0"/>
              <a:t>P – </a:t>
            </a:r>
            <a:r>
              <a:rPr lang="ru-RU" dirty="0"/>
              <a:t>порог. Если сумма </a:t>
            </a:r>
            <a:r>
              <a:rPr lang="en-US" dirty="0"/>
              <a:t>S </a:t>
            </a:r>
            <a:r>
              <a:rPr lang="ru-RU" dirty="0"/>
              <a:t>больше порога </a:t>
            </a:r>
            <a:r>
              <a:rPr lang="en-US" dirty="0"/>
              <a:t>P </a:t>
            </a:r>
            <a:r>
              <a:rPr lang="ru-RU" dirty="0"/>
              <a:t>– выход равен 1 (есть сигнал). Если меньше – выход равен 0 (нет сигнала)</a:t>
            </a:r>
          </a:p>
          <a:p>
            <a:pPr marL="0" indent="0">
              <a:lnSpc>
                <a:spcPct val="9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39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57BD4F-868A-4244-92A8-19C22756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202" y="1570517"/>
            <a:ext cx="5122606" cy="315847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700" dirty="0"/>
              <a:t>Искусственная нейронная сеть – множество нейронов, разбитых на несколько слоев</a:t>
            </a:r>
          </a:p>
          <a:p>
            <a:pPr>
              <a:lnSpc>
                <a:spcPct val="90000"/>
              </a:lnSpc>
            </a:pPr>
            <a:r>
              <a:rPr lang="ru-RU" sz="1700" dirty="0"/>
              <a:t>Может решать задачу, например, узнавания чего-нибудь на картинке (цифр, котиков, лица человека, номера автомобиля и так далее)</a:t>
            </a:r>
          </a:p>
          <a:p>
            <a:pPr>
              <a:lnSpc>
                <a:spcPct val="90000"/>
              </a:lnSpc>
            </a:pPr>
            <a:r>
              <a:rPr lang="ru-RU" sz="1700" dirty="0"/>
              <a:t>Первый слой – вход. На него поступает, например, картинка с котиком</a:t>
            </a:r>
          </a:p>
          <a:p>
            <a:pPr>
              <a:lnSpc>
                <a:spcPct val="90000"/>
              </a:lnSpc>
            </a:pPr>
            <a:r>
              <a:rPr lang="ru-RU" sz="1700" dirty="0"/>
              <a:t>Один или несколько скрытых слоев передают сигналы друг другу</a:t>
            </a:r>
          </a:p>
          <a:p>
            <a:pPr>
              <a:lnSpc>
                <a:spcPct val="90000"/>
              </a:lnSpc>
            </a:pPr>
            <a:r>
              <a:rPr lang="ru-RU" sz="1700" dirty="0"/>
              <a:t>Последний слой – выдает ответ сети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1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C7B3D-0869-4B56-B0CF-B2CBADE96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375920" y="1422399"/>
            <a:ext cx="5718899" cy="345471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6693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57BD4F-868A-4244-92A8-19C22756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832" y="836473"/>
            <a:ext cx="8707954" cy="483635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700" dirty="0"/>
              <a:t>Искусственная нейронная сеть работает с числами</a:t>
            </a:r>
          </a:p>
          <a:p>
            <a:pPr>
              <a:lnSpc>
                <a:spcPct val="90000"/>
              </a:lnSpc>
            </a:pPr>
            <a:r>
              <a:rPr lang="ru-RU" sz="1700" dirty="0"/>
              <a:t>Это компьютерная программа, которая делает вычисления по правилам из предыдущего слайда – получает числа на вход каждого нейрона, считает сумму и порог, получает выход, отправляет другим нейронам</a:t>
            </a:r>
          </a:p>
          <a:p>
            <a:pPr>
              <a:lnSpc>
                <a:spcPct val="90000"/>
              </a:lnSpc>
            </a:pPr>
            <a:r>
              <a:rPr lang="ru-RU" sz="1700" dirty="0"/>
              <a:t>Как превратить картинку в числа?</a:t>
            </a:r>
          </a:p>
          <a:p>
            <a:pPr>
              <a:lnSpc>
                <a:spcPct val="90000"/>
              </a:lnSpc>
            </a:pPr>
            <a:r>
              <a:rPr lang="ru-RU" sz="1700" dirty="0"/>
              <a:t>Разбиваем картинку на квадратики, яркость каждого квадратика – это число</a:t>
            </a:r>
          </a:p>
          <a:p>
            <a:pPr>
              <a:lnSpc>
                <a:spcPct val="90000"/>
              </a:lnSpc>
            </a:pPr>
            <a:r>
              <a:rPr lang="ru-RU" sz="1700" dirty="0"/>
              <a:t>Для цветной картинки – три числа (яркость красного, синего и зеленого)</a:t>
            </a:r>
          </a:p>
          <a:p>
            <a:pPr>
              <a:lnSpc>
                <a:spcPct val="90000"/>
              </a:lnSpc>
            </a:pPr>
            <a:r>
              <a:rPr lang="ru-RU" sz="1700" dirty="0"/>
              <a:t>Сколько квадратиков – столько и нейронов на входном слое сети</a:t>
            </a:r>
          </a:p>
          <a:p>
            <a:pPr>
              <a:lnSpc>
                <a:spcPct val="90000"/>
              </a:lnSpc>
            </a:pPr>
            <a:r>
              <a:rPr lang="ru-RU" sz="1700" dirty="0"/>
              <a:t>На выходе – сколько вариантов ответа, столько и нейронов в последнем слое</a:t>
            </a:r>
          </a:p>
          <a:p>
            <a:pPr>
              <a:lnSpc>
                <a:spcPct val="90000"/>
              </a:lnSpc>
            </a:pPr>
            <a:r>
              <a:rPr lang="ru-RU" sz="1700" dirty="0"/>
              <a:t>Для распознавания цифр – 10 выходов. На каком выходе самый большой сигнал, такая цифра и получилась</a:t>
            </a:r>
          </a:p>
          <a:p>
            <a:pPr>
              <a:lnSpc>
                <a:spcPct val="90000"/>
              </a:lnSpc>
            </a:pPr>
            <a:r>
              <a:rPr lang="ru-RU" sz="1700" dirty="0"/>
              <a:t>Если мы хотим, чтобы сеть отличала кошечек от собачек – сколько нужно выходов?</a:t>
            </a:r>
          </a:p>
          <a:p>
            <a:pPr>
              <a:lnSpc>
                <a:spcPct val="90000"/>
              </a:lnSpc>
            </a:pPr>
            <a:r>
              <a:rPr lang="ru-RU" sz="1700" dirty="0"/>
              <a:t>А если хотим узнать, есть ли на картинке кошечка?</a:t>
            </a:r>
          </a:p>
          <a:p>
            <a:pPr>
              <a:lnSpc>
                <a:spcPct val="90000"/>
              </a:lnSpc>
            </a:pPr>
            <a:endParaRPr lang="ru-RU" sz="1700" dirty="0"/>
          </a:p>
          <a:p>
            <a:pPr>
              <a:lnSpc>
                <a:spcPct val="90000"/>
              </a:lnSpc>
            </a:pPr>
            <a:endParaRPr lang="ru-RU" sz="1700" dirty="0"/>
          </a:p>
          <a:p>
            <a:pPr marL="0" indent="0">
              <a:lnSpc>
                <a:spcPct val="90000"/>
              </a:lnSpc>
              <a:buNone/>
            </a:pPr>
            <a:endParaRPr lang="ru-RU" sz="1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C7B3D-0869-4B56-B0CF-B2CBADE966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3192" y="1422399"/>
            <a:ext cx="1768434" cy="345471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00020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675</Words>
  <Application>Microsoft Office PowerPoint</Application>
  <PresentationFormat>Widescreen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Mesh</vt:lpstr>
      <vt:lpstr>НЕЙРОННЫЕ  СЕТИ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НЕЙРОННЫЕ  СЕТИ</dc:title>
  <dc:creator>Dmitry Ustinin</dc:creator>
  <cp:lastModifiedBy>Dmitry Ustinin</cp:lastModifiedBy>
  <cp:revision>7</cp:revision>
  <dcterms:created xsi:type="dcterms:W3CDTF">2021-03-04T18:52:33Z</dcterms:created>
  <dcterms:modified xsi:type="dcterms:W3CDTF">2021-03-04T20:08:55Z</dcterms:modified>
</cp:coreProperties>
</file>