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6" r:id="rId11"/>
    <p:sldId id="267" r:id="rId12"/>
    <p:sldId id="269" r:id="rId13"/>
    <p:sldId id="275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36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D9A4D4-9AC1-4B5F-917C-43F48622413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5753C02-64FC-44D0-9072-7B7284D78C7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Présentation des missions</a:t>
          </a:r>
          <a:endParaRPr lang="en-US"/>
        </a:p>
      </dgm:t>
    </dgm:pt>
    <dgm:pt modelId="{11B01EC3-2385-4851-AF11-7B0FE007301A}" type="parTrans" cxnId="{EA7CC11D-A71C-434E-BABD-4231800B3868}">
      <dgm:prSet/>
      <dgm:spPr/>
      <dgm:t>
        <a:bodyPr/>
        <a:lstStyle/>
        <a:p>
          <a:endParaRPr lang="en-US"/>
        </a:p>
      </dgm:t>
    </dgm:pt>
    <dgm:pt modelId="{CDA7ED5A-243E-4C61-B09B-A3593E3B95FB}" type="sibTrans" cxnId="{EA7CC11D-A71C-434E-BABD-4231800B38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AF4A10-84A9-4982-8F91-A09AD8FBCC6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Nettoyage et préparation des données</a:t>
          </a:r>
          <a:endParaRPr lang="en-US"/>
        </a:p>
      </dgm:t>
    </dgm:pt>
    <dgm:pt modelId="{584B55BF-7B84-4DBB-B773-65416D45A5AC}" type="parTrans" cxnId="{1CBBCE1E-4A93-4D91-835C-51D114A38625}">
      <dgm:prSet/>
      <dgm:spPr/>
      <dgm:t>
        <a:bodyPr/>
        <a:lstStyle/>
        <a:p>
          <a:endParaRPr lang="en-US"/>
        </a:p>
      </dgm:t>
    </dgm:pt>
    <dgm:pt modelId="{5237FA3E-5D2C-427C-B090-C1170629761D}" type="sibTrans" cxnId="{1CBBCE1E-4A93-4D91-835C-51D114A386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37DEF7-C7C5-4CBA-99B7-187E51547A0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Transformation des données</a:t>
          </a:r>
          <a:endParaRPr lang="en-US"/>
        </a:p>
      </dgm:t>
    </dgm:pt>
    <dgm:pt modelId="{AD0DBD0E-DFD6-472C-ACDA-EA06C895E764}" type="parTrans" cxnId="{5522F34A-C62E-4FAF-9733-C7C63C2E1C31}">
      <dgm:prSet/>
      <dgm:spPr/>
      <dgm:t>
        <a:bodyPr/>
        <a:lstStyle/>
        <a:p>
          <a:endParaRPr lang="en-US"/>
        </a:p>
      </dgm:t>
    </dgm:pt>
    <dgm:pt modelId="{A8014983-DDD9-4375-80C6-9E45BF19C39C}" type="sibTrans" cxnId="{5522F34A-C62E-4FAF-9733-C7C63C2E1C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991EF9-DF1D-4B22-9BC0-FA0DC98C356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Analyses des bâtiments</a:t>
          </a:r>
          <a:endParaRPr lang="en-US"/>
        </a:p>
      </dgm:t>
    </dgm:pt>
    <dgm:pt modelId="{F9D4359D-E71B-4EFC-98B4-3314E686D108}" type="parTrans" cxnId="{1F3644FF-1316-4EC7-9EFD-4BA22D1AAE76}">
      <dgm:prSet/>
      <dgm:spPr/>
      <dgm:t>
        <a:bodyPr/>
        <a:lstStyle/>
        <a:p>
          <a:endParaRPr lang="en-US"/>
        </a:p>
      </dgm:t>
    </dgm:pt>
    <dgm:pt modelId="{C1C6E96C-772F-494D-885C-8788A71729FD}" type="sibTrans" cxnId="{1F3644FF-1316-4EC7-9EFD-4BA22D1AAE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CF4BDB-8E0B-4AA5-AFEF-D8E6578F0D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Évaluation des modèles</a:t>
          </a:r>
          <a:endParaRPr lang="en-US" dirty="0"/>
        </a:p>
      </dgm:t>
    </dgm:pt>
    <dgm:pt modelId="{8A2057DE-8DA3-454B-821E-E1C65FA57494}" type="parTrans" cxnId="{CC2ECDCF-B48D-49EA-BB4F-6B23D69DB085}">
      <dgm:prSet/>
      <dgm:spPr/>
      <dgm:t>
        <a:bodyPr/>
        <a:lstStyle/>
        <a:p>
          <a:endParaRPr lang="en-US"/>
        </a:p>
      </dgm:t>
    </dgm:pt>
    <dgm:pt modelId="{A9424517-9269-4C3C-BA0C-9E19D6AC3E45}" type="sibTrans" cxnId="{CC2ECDCF-B48D-49EA-BB4F-6B23D69DB0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58D6F4-B0E2-4816-A919-A50C100F141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Importance de « </a:t>
          </a:r>
          <a:r>
            <a:rPr lang="fr-FR" dirty="0" err="1"/>
            <a:t>ENERGYSTARScore</a:t>
          </a:r>
          <a:r>
            <a:rPr lang="fr-FR" dirty="0"/>
            <a:t> »</a:t>
          </a:r>
          <a:endParaRPr lang="en-US" dirty="0"/>
        </a:p>
      </dgm:t>
    </dgm:pt>
    <dgm:pt modelId="{6843E107-EF2F-498E-9577-0A04814727D2}" type="parTrans" cxnId="{AC85C3A8-FEE1-40C9-BBD4-361387E3B5A9}">
      <dgm:prSet/>
      <dgm:spPr/>
      <dgm:t>
        <a:bodyPr/>
        <a:lstStyle/>
        <a:p>
          <a:endParaRPr lang="en-US"/>
        </a:p>
      </dgm:t>
    </dgm:pt>
    <dgm:pt modelId="{26B3380B-A72E-454A-BA04-1D1CAD89CC49}" type="sibTrans" cxnId="{AC85C3A8-FEE1-40C9-BBD4-361387E3B5A9}">
      <dgm:prSet/>
      <dgm:spPr/>
      <dgm:t>
        <a:bodyPr/>
        <a:lstStyle/>
        <a:p>
          <a:endParaRPr lang="en-US"/>
        </a:p>
      </dgm:t>
    </dgm:pt>
    <dgm:pt modelId="{D8833E6F-0875-4570-A9AF-37F93DD77B70}" type="pres">
      <dgm:prSet presAssocID="{7CD9A4D4-9AC1-4B5F-917C-43F48622413B}" presName="root" presStyleCnt="0">
        <dgm:presLayoutVars>
          <dgm:dir/>
          <dgm:resizeHandles val="exact"/>
        </dgm:presLayoutVars>
      </dgm:prSet>
      <dgm:spPr/>
    </dgm:pt>
    <dgm:pt modelId="{FCD6DEEA-F879-4BD7-AD5A-1A6D976604C1}" type="pres">
      <dgm:prSet presAssocID="{7CD9A4D4-9AC1-4B5F-917C-43F48622413B}" presName="container" presStyleCnt="0">
        <dgm:presLayoutVars>
          <dgm:dir/>
          <dgm:resizeHandles val="exact"/>
        </dgm:presLayoutVars>
      </dgm:prSet>
      <dgm:spPr/>
    </dgm:pt>
    <dgm:pt modelId="{DE24796B-5BBD-4B60-9404-7E7CDA01D65C}" type="pres">
      <dgm:prSet presAssocID="{E5753C02-64FC-44D0-9072-7B7284D78C7E}" presName="compNode" presStyleCnt="0"/>
      <dgm:spPr/>
    </dgm:pt>
    <dgm:pt modelId="{D9B8124C-6F85-42E9-8FFB-63A90876148F}" type="pres">
      <dgm:prSet presAssocID="{E5753C02-64FC-44D0-9072-7B7284D78C7E}" presName="iconBgRect" presStyleLbl="bgShp" presStyleIdx="0" presStyleCnt="6"/>
      <dgm:spPr/>
    </dgm:pt>
    <dgm:pt modelId="{74F4C4B4-29B1-455D-8855-DFE291BF3314}" type="pres">
      <dgm:prSet presAssocID="{E5753C02-64FC-44D0-9072-7B7284D78C7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42E0057A-2017-4295-A7A8-05938462C45F}" type="pres">
      <dgm:prSet presAssocID="{E5753C02-64FC-44D0-9072-7B7284D78C7E}" presName="spaceRect" presStyleCnt="0"/>
      <dgm:spPr/>
    </dgm:pt>
    <dgm:pt modelId="{593953D7-0C43-47F1-B798-80109461A061}" type="pres">
      <dgm:prSet presAssocID="{E5753C02-64FC-44D0-9072-7B7284D78C7E}" presName="textRect" presStyleLbl="revTx" presStyleIdx="0" presStyleCnt="6">
        <dgm:presLayoutVars>
          <dgm:chMax val="1"/>
          <dgm:chPref val="1"/>
        </dgm:presLayoutVars>
      </dgm:prSet>
      <dgm:spPr/>
    </dgm:pt>
    <dgm:pt modelId="{58937DF5-D26D-4943-9412-136896ACB48A}" type="pres">
      <dgm:prSet presAssocID="{CDA7ED5A-243E-4C61-B09B-A3593E3B95FB}" presName="sibTrans" presStyleLbl="sibTrans2D1" presStyleIdx="0" presStyleCnt="0"/>
      <dgm:spPr/>
    </dgm:pt>
    <dgm:pt modelId="{AB3F057A-6C75-4830-B2A8-5C97DA46CCE5}" type="pres">
      <dgm:prSet presAssocID="{51AF4A10-84A9-4982-8F91-A09AD8FBCC6D}" presName="compNode" presStyleCnt="0"/>
      <dgm:spPr/>
    </dgm:pt>
    <dgm:pt modelId="{F89E057F-B819-4F3A-9F02-70A2FEDD1740}" type="pres">
      <dgm:prSet presAssocID="{51AF4A10-84A9-4982-8F91-A09AD8FBCC6D}" presName="iconBgRect" presStyleLbl="bgShp" presStyleIdx="1" presStyleCnt="6"/>
      <dgm:spPr/>
    </dgm:pt>
    <dgm:pt modelId="{5E1D308F-8990-43F8-8CB3-4B43A2AE8F25}" type="pres">
      <dgm:prSet presAssocID="{51AF4A10-84A9-4982-8F91-A09AD8FBCC6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8BB9A170-F80A-4AFD-9140-1C613DC714FF}" type="pres">
      <dgm:prSet presAssocID="{51AF4A10-84A9-4982-8F91-A09AD8FBCC6D}" presName="spaceRect" presStyleCnt="0"/>
      <dgm:spPr/>
    </dgm:pt>
    <dgm:pt modelId="{5C6FBCAE-1839-4D6C-825B-6DD8B0EB09F6}" type="pres">
      <dgm:prSet presAssocID="{51AF4A10-84A9-4982-8F91-A09AD8FBCC6D}" presName="textRect" presStyleLbl="revTx" presStyleIdx="1" presStyleCnt="6">
        <dgm:presLayoutVars>
          <dgm:chMax val="1"/>
          <dgm:chPref val="1"/>
        </dgm:presLayoutVars>
      </dgm:prSet>
      <dgm:spPr/>
    </dgm:pt>
    <dgm:pt modelId="{3CBC4702-F113-4C30-850E-9F600BB74329}" type="pres">
      <dgm:prSet presAssocID="{5237FA3E-5D2C-427C-B090-C1170629761D}" presName="sibTrans" presStyleLbl="sibTrans2D1" presStyleIdx="0" presStyleCnt="0"/>
      <dgm:spPr/>
    </dgm:pt>
    <dgm:pt modelId="{1F7D9CE8-F22C-442B-B805-687318BE513A}" type="pres">
      <dgm:prSet presAssocID="{6837DEF7-C7C5-4CBA-99B7-187E51547A06}" presName="compNode" presStyleCnt="0"/>
      <dgm:spPr/>
    </dgm:pt>
    <dgm:pt modelId="{FF865F50-DBEB-4077-9B13-F28741A53B41}" type="pres">
      <dgm:prSet presAssocID="{6837DEF7-C7C5-4CBA-99B7-187E51547A06}" presName="iconBgRect" presStyleLbl="bgShp" presStyleIdx="2" presStyleCnt="6"/>
      <dgm:spPr/>
    </dgm:pt>
    <dgm:pt modelId="{0583A437-A95A-45DC-B898-82CB67AC8F4A}" type="pres">
      <dgm:prSet presAssocID="{6837DEF7-C7C5-4CBA-99B7-187E51547A0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530DCA6B-7FA6-4F00-8D34-BDE36F36A1A9}" type="pres">
      <dgm:prSet presAssocID="{6837DEF7-C7C5-4CBA-99B7-187E51547A06}" presName="spaceRect" presStyleCnt="0"/>
      <dgm:spPr/>
    </dgm:pt>
    <dgm:pt modelId="{3AB75E6E-F4ED-487E-A910-372AE1DF4C20}" type="pres">
      <dgm:prSet presAssocID="{6837DEF7-C7C5-4CBA-99B7-187E51547A06}" presName="textRect" presStyleLbl="revTx" presStyleIdx="2" presStyleCnt="6">
        <dgm:presLayoutVars>
          <dgm:chMax val="1"/>
          <dgm:chPref val="1"/>
        </dgm:presLayoutVars>
      </dgm:prSet>
      <dgm:spPr/>
    </dgm:pt>
    <dgm:pt modelId="{60757466-1359-443F-AE01-F6E2B9878CA5}" type="pres">
      <dgm:prSet presAssocID="{A8014983-DDD9-4375-80C6-9E45BF19C39C}" presName="sibTrans" presStyleLbl="sibTrans2D1" presStyleIdx="0" presStyleCnt="0"/>
      <dgm:spPr/>
    </dgm:pt>
    <dgm:pt modelId="{502E8AF2-630D-4611-9978-59564ADF7D48}" type="pres">
      <dgm:prSet presAssocID="{11991EF9-DF1D-4B22-9BC0-FA0DC98C356C}" presName="compNode" presStyleCnt="0"/>
      <dgm:spPr/>
    </dgm:pt>
    <dgm:pt modelId="{8B01E4E9-A3D0-407C-A06A-F1CCA1C208B5}" type="pres">
      <dgm:prSet presAssocID="{11991EF9-DF1D-4B22-9BC0-FA0DC98C356C}" presName="iconBgRect" presStyleLbl="bgShp" presStyleIdx="3" presStyleCnt="6"/>
      <dgm:spPr/>
    </dgm:pt>
    <dgm:pt modelId="{7AFF4594-E830-4015-904F-ADC6555D263A}" type="pres">
      <dgm:prSet presAssocID="{11991EF9-DF1D-4B22-9BC0-FA0DC98C356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lle"/>
        </a:ext>
      </dgm:extLst>
    </dgm:pt>
    <dgm:pt modelId="{CFC7D7FB-C53E-4177-94BE-ABC6DFEF676A}" type="pres">
      <dgm:prSet presAssocID="{11991EF9-DF1D-4B22-9BC0-FA0DC98C356C}" presName="spaceRect" presStyleCnt="0"/>
      <dgm:spPr/>
    </dgm:pt>
    <dgm:pt modelId="{05337C0B-1A9F-4973-B56F-788AE0E7C31F}" type="pres">
      <dgm:prSet presAssocID="{11991EF9-DF1D-4B22-9BC0-FA0DC98C356C}" presName="textRect" presStyleLbl="revTx" presStyleIdx="3" presStyleCnt="6">
        <dgm:presLayoutVars>
          <dgm:chMax val="1"/>
          <dgm:chPref val="1"/>
        </dgm:presLayoutVars>
      </dgm:prSet>
      <dgm:spPr/>
    </dgm:pt>
    <dgm:pt modelId="{74E6B8F4-D54E-402C-A53C-1A92D50C9653}" type="pres">
      <dgm:prSet presAssocID="{C1C6E96C-772F-494D-885C-8788A71729FD}" presName="sibTrans" presStyleLbl="sibTrans2D1" presStyleIdx="0" presStyleCnt="0"/>
      <dgm:spPr/>
    </dgm:pt>
    <dgm:pt modelId="{4E4D97BA-7462-47CC-B2BF-61E6ABBC6EAD}" type="pres">
      <dgm:prSet presAssocID="{FFCF4BDB-8E0B-4AA5-AFEF-D8E6578F0D29}" presName="compNode" presStyleCnt="0"/>
      <dgm:spPr/>
    </dgm:pt>
    <dgm:pt modelId="{DF103564-B608-4DC2-9AE7-A9167E90CC1A}" type="pres">
      <dgm:prSet presAssocID="{FFCF4BDB-8E0B-4AA5-AFEF-D8E6578F0D29}" presName="iconBgRect" presStyleLbl="bgShp" presStyleIdx="4" presStyleCnt="6"/>
      <dgm:spPr/>
    </dgm:pt>
    <dgm:pt modelId="{42A1B588-D8CD-4B7A-B99F-D5DAC9605A9E}" type="pres">
      <dgm:prSet presAssocID="{FFCF4BDB-8E0B-4AA5-AFEF-D8E6578F0D2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7669F17E-CD9F-4F46-965A-75E0FCA65F7A}" type="pres">
      <dgm:prSet presAssocID="{FFCF4BDB-8E0B-4AA5-AFEF-D8E6578F0D29}" presName="spaceRect" presStyleCnt="0"/>
      <dgm:spPr/>
    </dgm:pt>
    <dgm:pt modelId="{0CDAF0CE-9922-4122-A7BE-1A7493F498D8}" type="pres">
      <dgm:prSet presAssocID="{FFCF4BDB-8E0B-4AA5-AFEF-D8E6578F0D29}" presName="textRect" presStyleLbl="revTx" presStyleIdx="4" presStyleCnt="6">
        <dgm:presLayoutVars>
          <dgm:chMax val="1"/>
          <dgm:chPref val="1"/>
        </dgm:presLayoutVars>
      </dgm:prSet>
      <dgm:spPr/>
    </dgm:pt>
    <dgm:pt modelId="{DC756B0B-91C9-4B05-A91F-365660D61FD9}" type="pres">
      <dgm:prSet presAssocID="{A9424517-9269-4C3C-BA0C-9E19D6AC3E45}" presName="sibTrans" presStyleLbl="sibTrans2D1" presStyleIdx="0" presStyleCnt="0"/>
      <dgm:spPr/>
    </dgm:pt>
    <dgm:pt modelId="{036C9D3D-CF19-4E04-A006-DB8FBD3D93FE}" type="pres">
      <dgm:prSet presAssocID="{AD58D6F4-B0E2-4816-A919-A50C100F141E}" presName="compNode" presStyleCnt="0"/>
      <dgm:spPr/>
    </dgm:pt>
    <dgm:pt modelId="{F634A86B-FC70-4C1A-987B-DF2E102BAE7A}" type="pres">
      <dgm:prSet presAssocID="{AD58D6F4-B0E2-4816-A919-A50C100F141E}" presName="iconBgRect" presStyleLbl="bgShp" presStyleIdx="5" presStyleCnt="6"/>
      <dgm:spPr/>
    </dgm:pt>
    <dgm:pt modelId="{F11DE518-3474-40AB-AB28-B95AD286DDF6}" type="pres">
      <dgm:prSet presAssocID="{AD58D6F4-B0E2-4816-A919-A50C100F141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2E4CC95B-370F-45D3-9248-CE80450AA53E}" type="pres">
      <dgm:prSet presAssocID="{AD58D6F4-B0E2-4816-A919-A50C100F141E}" presName="spaceRect" presStyleCnt="0"/>
      <dgm:spPr/>
    </dgm:pt>
    <dgm:pt modelId="{EB0C0995-9E28-4213-B83B-9761BBC598A1}" type="pres">
      <dgm:prSet presAssocID="{AD58D6F4-B0E2-4816-A919-A50C100F141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D070C1B-DB5E-42F3-AFBC-55BA00BD1F82}" type="presOf" srcId="{AD58D6F4-B0E2-4816-A919-A50C100F141E}" destId="{EB0C0995-9E28-4213-B83B-9761BBC598A1}" srcOrd="0" destOrd="0" presId="urn:microsoft.com/office/officeart/2018/2/layout/IconCircleList"/>
    <dgm:cxn modelId="{EA7CC11D-A71C-434E-BABD-4231800B3868}" srcId="{7CD9A4D4-9AC1-4B5F-917C-43F48622413B}" destId="{E5753C02-64FC-44D0-9072-7B7284D78C7E}" srcOrd="0" destOrd="0" parTransId="{11B01EC3-2385-4851-AF11-7B0FE007301A}" sibTransId="{CDA7ED5A-243E-4C61-B09B-A3593E3B95FB}"/>
    <dgm:cxn modelId="{8B43D41D-0CDF-492F-BFA8-C99834BDCD41}" type="presOf" srcId="{7CD9A4D4-9AC1-4B5F-917C-43F48622413B}" destId="{D8833E6F-0875-4570-A9AF-37F93DD77B70}" srcOrd="0" destOrd="0" presId="urn:microsoft.com/office/officeart/2018/2/layout/IconCircleList"/>
    <dgm:cxn modelId="{1CBBCE1E-4A93-4D91-835C-51D114A38625}" srcId="{7CD9A4D4-9AC1-4B5F-917C-43F48622413B}" destId="{51AF4A10-84A9-4982-8F91-A09AD8FBCC6D}" srcOrd="1" destOrd="0" parTransId="{584B55BF-7B84-4DBB-B773-65416D45A5AC}" sibTransId="{5237FA3E-5D2C-427C-B090-C1170629761D}"/>
    <dgm:cxn modelId="{17DC063A-D5D1-4368-AEC8-AAF95940F07C}" type="presOf" srcId="{5237FA3E-5D2C-427C-B090-C1170629761D}" destId="{3CBC4702-F113-4C30-850E-9F600BB74329}" srcOrd="0" destOrd="0" presId="urn:microsoft.com/office/officeart/2018/2/layout/IconCircleList"/>
    <dgm:cxn modelId="{CC641566-48A8-4BBE-840C-E0C6497BE042}" type="presOf" srcId="{C1C6E96C-772F-494D-885C-8788A71729FD}" destId="{74E6B8F4-D54E-402C-A53C-1A92D50C9653}" srcOrd="0" destOrd="0" presId="urn:microsoft.com/office/officeart/2018/2/layout/IconCircleList"/>
    <dgm:cxn modelId="{FA633868-0C24-459C-AD72-93BB7DE2DD01}" type="presOf" srcId="{11991EF9-DF1D-4B22-9BC0-FA0DC98C356C}" destId="{05337C0B-1A9F-4973-B56F-788AE0E7C31F}" srcOrd="0" destOrd="0" presId="urn:microsoft.com/office/officeart/2018/2/layout/IconCircleList"/>
    <dgm:cxn modelId="{5522F34A-C62E-4FAF-9733-C7C63C2E1C31}" srcId="{7CD9A4D4-9AC1-4B5F-917C-43F48622413B}" destId="{6837DEF7-C7C5-4CBA-99B7-187E51547A06}" srcOrd="2" destOrd="0" parTransId="{AD0DBD0E-DFD6-472C-ACDA-EA06C895E764}" sibTransId="{A8014983-DDD9-4375-80C6-9E45BF19C39C}"/>
    <dgm:cxn modelId="{685DEB58-732D-429F-A791-5881FF35A44E}" type="presOf" srcId="{FFCF4BDB-8E0B-4AA5-AFEF-D8E6578F0D29}" destId="{0CDAF0CE-9922-4122-A7BE-1A7493F498D8}" srcOrd="0" destOrd="0" presId="urn:microsoft.com/office/officeart/2018/2/layout/IconCircleList"/>
    <dgm:cxn modelId="{882DEB9C-0197-4545-AADD-CC0908F44454}" type="presOf" srcId="{E5753C02-64FC-44D0-9072-7B7284D78C7E}" destId="{593953D7-0C43-47F1-B798-80109461A061}" srcOrd="0" destOrd="0" presId="urn:microsoft.com/office/officeart/2018/2/layout/IconCircleList"/>
    <dgm:cxn modelId="{09472AA3-6CCA-4CF9-A72C-17D7F1A7B543}" type="presOf" srcId="{6837DEF7-C7C5-4CBA-99B7-187E51547A06}" destId="{3AB75E6E-F4ED-487E-A910-372AE1DF4C20}" srcOrd="0" destOrd="0" presId="urn:microsoft.com/office/officeart/2018/2/layout/IconCircleList"/>
    <dgm:cxn modelId="{AC85C3A8-FEE1-40C9-BBD4-361387E3B5A9}" srcId="{7CD9A4D4-9AC1-4B5F-917C-43F48622413B}" destId="{AD58D6F4-B0E2-4816-A919-A50C100F141E}" srcOrd="5" destOrd="0" parTransId="{6843E107-EF2F-498E-9577-0A04814727D2}" sibTransId="{26B3380B-A72E-454A-BA04-1D1CAD89CC49}"/>
    <dgm:cxn modelId="{B25510B2-82C1-4E2B-8AB5-EA64CCD686BF}" type="presOf" srcId="{CDA7ED5A-243E-4C61-B09B-A3593E3B95FB}" destId="{58937DF5-D26D-4943-9412-136896ACB48A}" srcOrd="0" destOrd="0" presId="urn:microsoft.com/office/officeart/2018/2/layout/IconCircleList"/>
    <dgm:cxn modelId="{7CAB07C1-343F-4478-86AE-4D43A0B11C6D}" type="presOf" srcId="{51AF4A10-84A9-4982-8F91-A09AD8FBCC6D}" destId="{5C6FBCAE-1839-4D6C-825B-6DD8B0EB09F6}" srcOrd="0" destOrd="0" presId="urn:microsoft.com/office/officeart/2018/2/layout/IconCircleList"/>
    <dgm:cxn modelId="{D3524CC1-2506-4EAB-BCED-3D1F94712435}" type="presOf" srcId="{A9424517-9269-4C3C-BA0C-9E19D6AC3E45}" destId="{DC756B0B-91C9-4B05-A91F-365660D61FD9}" srcOrd="0" destOrd="0" presId="urn:microsoft.com/office/officeart/2018/2/layout/IconCircleList"/>
    <dgm:cxn modelId="{CC2ECDCF-B48D-49EA-BB4F-6B23D69DB085}" srcId="{7CD9A4D4-9AC1-4B5F-917C-43F48622413B}" destId="{FFCF4BDB-8E0B-4AA5-AFEF-D8E6578F0D29}" srcOrd="4" destOrd="0" parTransId="{8A2057DE-8DA3-454B-821E-E1C65FA57494}" sibTransId="{A9424517-9269-4C3C-BA0C-9E19D6AC3E45}"/>
    <dgm:cxn modelId="{13D81CF5-6BA2-4ACA-B099-B30B75EA4D4B}" type="presOf" srcId="{A8014983-DDD9-4375-80C6-9E45BF19C39C}" destId="{60757466-1359-443F-AE01-F6E2B9878CA5}" srcOrd="0" destOrd="0" presId="urn:microsoft.com/office/officeart/2018/2/layout/IconCircleList"/>
    <dgm:cxn modelId="{1F3644FF-1316-4EC7-9EFD-4BA22D1AAE76}" srcId="{7CD9A4D4-9AC1-4B5F-917C-43F48622413B}" destId="{11991EF9-DF1D-4B22-9BC0-FA0DC98C356C}" srcOrd="3" destOrd="0" parTransId="{F9D4359D-E71B-4EFC-98B4-3314E686D108}" sibTransId="{C1C6E96C-772F-494D-885C-8788A71729FD}"/>
    <dgm:cxn modelId="{06F34914-BE9A-488E-A1D7-541E695B6B07}" type="presParOf" srcId="{D8833E6F-0875-4570-A9AF-37F93DD77B70}" destId="{FCD6DEEA-F879-4BD7-AD5A-1A6D976604C1}" srcOrd="0" destOrd="0" presId="urn:microsoft.com/office/officeart/2018/2/layout/IconCircleList"/>
    <dgm:cxn modelId="{EAF1CBAD-43A3-4E48-853F-27C85604E94F}" type="presParOf" srcId="{FCD6DEEA-F879-4BD7-AD5A-1A6D976604C1}" destId="{DE24796B-5BBD-4B60-9404-7E7CDA01D65C}" srcOrd="0" destOrd="0" presId="urn:microsoft.com/office/officeart/2018/2/layout/IconCircleList"/>
    <dgm:cxn modelId="{B703323E-9FCD-4CF6-8DCC-906726EFC852}" type="presParOf" srcId="{DE24796B-5BBD-4B60-9404-7E7CDA01D65C}" destId="{D9B8124C-6F85-42E9-8FFB-63A90876148F}" srcOrd="0" destOrd="0" presId="urn:microsoft.com/office/officeart/2018/2/layout/IconCircleList"/>
    <dgm:cxn modelId="{22CD86DB-B11A-40A0-B132-74E7838CB473}" type="presParOf" srcId="{DE24796B-5BBD-4B60-9404-7E7CDA01D65C}" destId="{74F4C4B4-29B1-455D-8855-DFE291BF3314}" srcOrd="1" destOrd="0" presId="urn:microsoft.com/office/officeart/2018/2/layout/IconCircleList"/>
    <dgm:cxn modelId="{402C926A-1805-4274-B128-C01B012C54ED}" type="presParOf" srcId="{DE24796B-5BBD-4B60-9404-7E7CDA01D65C}" destId="{42E0057A-2017-4295-A7A8-05938462C45F}" srcOrd="2" destOrd="0" presId="urn:microsoft.com/office/officeart/2018/2/layout/IconCircleList"/>
    <dgm:cxn modelId="{CDD9220A-3DA1-4B66-B584-6428FECF80A2}" type="presParOf" srcId="{DE24796B-5BBD-4B60-9404-7E7CDA01D65C}" destId="{593953D7-0C43-47F1-B798-80109461A061}" srcOrd="3" destOrd="0" presId="urn:microsoft.com/office/officeart/2018/2/layout/IconCircleList"/>
    <dgm:cxn modelId="{03204112-E3F7-405C-91F4-C09792097CC1}" type="presParOf" srcId="{FCD6DEEA-F879-4BD7-AD5A-1A6D976604C1}" destId="{58937DF5-D26D-4943-9412-136896ACB48A}" srcOrd="1" destOrd="0" presId="urn:microsoft.com/office/officeart/2018/2/layout/IconCircleList"/>
    <dgm:cxn modelId="{C962020B-884C-4962-BD74-11CC49429008}" type="presParOf" srcId="{FCD6DEEA-F879-4BD7-AD5A-1A6D976604C1}" destId="{AB3F057A-6C75-4830-B2A8-5C97DA46CCE5}" srcOrd="2" destOrd="0" presId="urn:microsoft.com/office/officeart/2018/2/layout/IconCircleList"/>
    <dgm:cxn modelId="{C8F537C0-54D3-4FE2-9066-CAAFEED6E4E9}" type="presParOf" srcId="{AB3F057A-6C75-4830-B2A8-5C97DA46CCE5}" destId="{F89E057F-B819-4F3A-9F02-70A2FEDD1740}" srcOrd="0" destOrd="0" presId="urn:microsoft.com/office/officeart/2018/2/layout/IconCircleList"/>
    <dgm:cxn modelId="{C05D13DA-5767-48C1-A130-C538D2F90B8E}" type="presParOf" srcId="{AB3F057A-6C75-4830-B2A8-5C97DA46CCE5}" destId="{5E1D308F-8990-43F8-8CB3-4B43A2AE8F25}" srcOrd="1" destOrd="0" presId="urn:microsoft.com/office/officeart/2018/2/layout/IconCircleList"/>
    <dgm:cxn modelId="{5DAC06EE-11FD-4EC4-96B3-72F778D11086}" type="presParOf" srcId="{AB3F057A-6C75-4830-B2A8-5C97DA46CCE5}" destId="{8BB9A170-F80A-4AFD-9140-1C613DC714FF}" srcOrd="2" destOrd="0" presId="urn:microsoft.com/office/officeart/2018/2/layout/IconCircleList"/>
    <dgm:cxn modelId="{643134A2-74CD-4217-ABA1-91631640DE3F}" type="presParOf" srcId="{AB3F057A-6C75-4830-B2A8-5C97DA46CCE5}" destId="{5C6FBCAE-1839-4D6C-825B-6DD8B0EB09F6}" srcOrd="3" destOrd="0" presId="urn:microsoft.com/office/officeart/2018/2/layout/IconCircleList"/>
    <dgm:cxn modelId="{D1390DEA-55BC-4BE3-8DFD-9AC2B84B3A3C}" type="presParOf" srcId="{FCD6DEEA-F879-4BD7-AD5A-1A6D976604C1}" destId="{3CBC4702-F113-4C30-850E-9F600BB74329}" srcOrd="3" destOrd="0" presId="urn:microsoft.com/office/officeart/2018/2/layout/IconCircleList"/>
    <dgm:cxn modelId="{BCC7AA32-BCB6-492F-8CF0-F69E8746BDAB}" type="presParOf" srcId="{FCD6DEEA-F879-4BD7-AD5A-1A6D976604C1}" destId="{1F7D9CE8-F22C-442B-B805-687318BE513A}" srcOrd="4" destOrd="0" presId="urn:microsoft.com/office/officeart/2018/2/layout/IconCircleList"/>
    <dgm:cxn modelId="{0EE5063F-B827-49BF-B10B-351893CE5C0D}" type="presParOf" srcId="{1F7D9CE8-F22C-442B-B805-687318BE513A}" destId="{FF865F50-DBEB-4077-9B13-F28741A53B41}" srcOrd="0" destOrd="0" presId="urn:microsoft.com/office/officeart/2018/2/layout/IconCircleList"/>
    <dgm:cxn modelId="{981956DC-0A2E-48E5-B86F-C8170E4D29A2}" type="presParOf" srcId="{1F7D9CE8-F22C-442B-B805-687318BE513A}" destId="{0583A437-A95A-45DC-B898-82CB67AC8F4A}" srcOrd="1" destOrd="0" presId="urn:microsoft.com/office/officeart/2018/2/layout/IconCircleList"/>
    <dgm:cxn modelId="{1E17A11D-04F1-4BDF-9B50-81D148736606}" type="presParOf" srcId="{1F7D9CE8-F22C-442B-B805-687318BE513A}" destId="{530DCA6B-7FA6-4F00-8D34-BDE36F36A1A9}" srcOrd="2" destOrd="0" presId="urn:microsoft.com/office/officeart/2018/2/layout/IconCircleList"/>
    <dgm:cxn modelId="{493901D6-FACF-405C-88D3-F0C475A21450}" type="presParOf" srcId="{1F7D9CE8-F22C-442B-B805-687318BE513A}" destId="{3AB75E6E-F4ED-487E-A910-372AE1DF4C20}" srcOrd="3" destOrd="0" presId="urn:microsoft.com/office/officeart/2018/2/layout/IconCircleList"/>
    <dgm:cxn modelId="{5524E983-19AF-482B-B87E-D5535ABBA6B5}" type="presParOf" srcId="{FCD6DEEA-F879-4BD7-AD5A-1A6D976604C1}" destId="{60757466-1359-443F-AE01-F6E2B9878CA5}" srcOrd="5" destOrd="0" presId="urn:microsoft.com/office/officeart/2018/2/layout/IconCircleList"/>
    <dgm:cxn modelId="{575D1E8F-5965-4F18-B7F1-E674232A19F1}" type="presParOf" srcId="{FCD6DEEA-F879-4BD7-AD5A-1A6D976604C1}" destId="{502E8AF2-630D-4611-9978-59564ADF7D48}" srcOrd="6" destOrd="0" presId="urn:microsoft.com/office/officeart/2018/2/layout/IconCircleList"/>
    <dgm:cxn modelId="{054A377F-47D4-4FCB-89C5-0B624EBEEC12}" type="presParOf" srcId="{502E8AF2-630D-4611-9978-59564ADF7D48}" destId="{8B01E4E9-A3D0-407C-A06A-F1CCA1C208B5}" srcOrd="0" destOrd="0" presId="urn:microsoft.com/office/officeart/2018/2/layout/IconCircleList"/>
    <dgm:cxn modelId="{23778BA7-8844-4680-B9E5-2B29DA0BF1D8}" type="presParOf" srcId="{502E8AF2-630D-4611-9978-59564ADF7D48}" destId="{7AFF4594-E830-4015-904F-ADC6555D263A}" srcOrd="1" destOrd="0" presId="urn:microsoft.com/office/officeart/2018/2/layout/IconCircleList"/>
    <dgm:cxn modelId="{C34685CF-D37B-4AC1-9788-C56CFAA1E83E}" type="presParOf" srcId="{502E8AF2-630D-4611-9978-59564ADF7D48}" destId="{CFC7D7FB-C53E-4177-94BE-ABC6DFEF676A}" srcOrd="2" destOrd="0" presId="urn:microsoft.com/office/officeart/2018/2/layout/IconCircleList"/>
    <dgm:cxn modelId="{D2D131C4-A9E9-4C36-99F1-44E8A06D0F79}" type="presParOf" srcId="{502E8AF2-630D-4611-9978-59564ADF7D48}" destId="{05337C0B-1A9F-4973-B56F-788AE0E7C31F}" srcOrd="3" destOrd="0" presId="urn:microsoft.com/office/officeart/2018/2/layout/IconCircleList"/>
    <dgm:cxn modelId="{30970CFD-026C-4133-875C-E3A856177439}" type="presParOf" srcId="{FCD6DEEA-F879-4BD7-AD5A-1A6D976604C1}" destId="{74E6B8F4-D54E-402C-A53C-1A92D50C9653}" srcOrd="7" destOrd="0" presId="urn:microsoft.com/office/officeart/2018/2/layout/IconCircleList"/>
    <dgm:cxn modelId="{1D98A349-35DA-4CB1-8DBE-58945C6250FD}" type="presParOf" srcId="{FCD6DEEA-F879-4BD7-AD5A-1A6D976604C1}" destId="{4E4D97BA-7462-47CC-B2BF-61E6ABBC6EAD}" srcOrd="8" destOrd="0" presId="urn:microsoft.com/office/officeart/2018/2/layout/IconCircleList"/>
    <dgm:cxn modelId="{76517404-F740-4ADF-B4A8-F1ABE1B2ADD6}" type="presParOf" srcId="{4E4D97BA-7462-47CC-B2BF-61E6ABBC6EAD}" destId="{DF103564-B608-4DC2-9AE7-A9167E90CC1A}" srcOrd="0" destOrd="0" presId="urn:microsoft.com/office/officeart/2018/2/layout/IconCircleList"/>
    <dgm:cxn modelId="{8649C144-CA7D-4078-A45A-0A81895EE2B1}" type="presParOf" srcId="{4E4D97BA-7462-47CC-B2BF-61E6ABBC6EAD}" destId="{42A1B588-D8CD-4B7A-B99F-D5DAC9605A9E}" srcOrd="1" destOrd="0" presId="urn:microsoft.com/office/officeart/2018/2/layout/IconCircleList"/>
    <dgm:cxn modelId="{1559D792-227E-4C16-975F-11157AA2639F}" type="presParOf" srcId="{4E4D97BA-7462-47CC-B2BF-61E6ABBC6EAD}" destId="{7669F17E-CD9F-4F46-965A-75E0FCA65F7A}" srcOrd="2" destOrd="0" presId="urn:microsoft.com/office/officeart/2018/2/layout/IconCircleList"/>
    <dgm:cxn modelId="{67DFD6D8-166D-4C22-95DB-3298F597DC87}" type="presParOf" srcId="{4E4D97BA-7462-47CC-B2BF-61E6ABBC6EAD}" destId="{0CDAF0CE-9922-4122-A7BE-1A7493F498D8}" srcOrd="3" destOrd="0" presId="urn:microsoft.com/office/officeart/2018/2/layout/IconCircleList"/>
    <dgm:cxn modelId="{D97B36BA-4502-4FAB-B8F1-4C67A982AE85}" type="presParOf" srcId="{FCD6DEEA-F879-4BD7-AD5A-1A6D976604C1}" destId="{DC756B0B-91C9-4B05-A91F-365660D61FD9}" srcOrd="9" destOrd="0" presId="urn:microsoft.com/office/officeart/2018/2/layout/IconCircleList"/>
    <dgm:cxn modelId="{05DBBEFB-E0D6-4923-86D5-E0E546713C85}" type="presParOf" srcId="{FCD6DEEA-F879-4BD7-AD5A-1A6D976604C1}" destId="{036C9D3D-CF19-4E04-A006-DB8FBD3D93FE}" srcOrd="10" destOrd="0" presId="urn:microsoft.com/office/officeart/2018/2/layout/IconCircleList"/>
    <dgm:cxn modelId="{26BA291D-BD0A-49CF-AC37-9A7E8DA397B8}" type="presParOf" srcId="{036C9D3D-CF19-4E04-A006-DB8FBD3D93FE}" destId="{F634A86B-FC70-4C1A-987B-DF2E102BAE7A}" srcOrd="0" destOrd="0" presId="urn:microsoft.com/office/officeart/2018/2/layout/IconCircleList"/>
    <dgm:cxn modelId="{DF49D513-7ADE-4E6D-95DC-41AF56A6473F}" type="presParOf" srcId="{036C9D3D-CF19-4E04-A006-DB8FBD3D93FE}" destId="{F11DE518-3474-40AB-AB28-B95AD286DDF6}" srcOrd="1" destOrd="0" presId="urn:microsoft.com/office/officeart/2018/2/layout/IconCircleList"/>
    <dgm:cxn modelId="{645EA98E-F754-41FE-BD3B-F183EBA9043B}" type="presParOf" srcId="{036C9D3D-CF19-4E04-A006-DB8FBD3D93FE}" destId="{2E4CC95B-370F-45D3-9248-CE80450AA53E}" srcOrd="2" destOrd="0" presId="urn:microsoft.com/office/officeart/2018/2/layout/IconCircleList"/>
    <dgm:cxn modelId="{FE12B20B-1A8D-4BE9-BD11-7FEF6EA8F0FC}" type="presParOf" srcId="{036C9D3D-CF19-4E04-A006-DB8FBD3D93FE}" destId="{EB0C0995-9E28-4213-B83B-9761BBC598A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8124C-6F85-42E9-8FFB-63A90876148F}">
      <dsp:nvSpPr>
        <dsp:cNvPr id="0" name=""/>
        <dsp:cNvSpPr/>
      </dsp:nvSpPr>
      <dsp:spPr>
        <a:xfrm>
          <a:off x="173481" y="592202"/>
          <a:ext cx="907913" cy="9079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4C4B4-29B1-455D-8855-DFE291BF3314}">
      <dsp:nvSpPr>
        <dsp:cNvPr id="0" name=""/>
        <dsp:cNvSpPr/>
      </dsp:nvSpPr>
      <dsp:spPr>
        <a:xfrm>
          <a:off x="364143" y="782864"/>
          <a:ext cx="526590" cy="5265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953D7-0C43-47F1-B798-80109461A061}">
      <dsp:nvSpPr>
        <dsp:cNvPr id="0" name=""/>
        <dsp:cNvSpPr/>
      </dsp:nvSpPr>
      <dsp:spPr>
        <a:xfrm>
          <a:off x="1275948" y="592202"/>
          <a:ext cx="2140082" cy="907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Présentation des missions</a:t>
          </a:r>
          <a:endParaRPr lang="en-US" sz="1600" kern="1200"/>
        </a:p>
      </dsp:txBody>
      <dsp:txXfrm>
        <a:off x="1275948" y="592202"/>
        <a:ext cx="2140082" cy="907913"/>
      </dsp:txXfrm>
    </dsp:sp>
    <dsp:sp modelId="{F89E057F-B819-4F3A-9F02-70A2FEDD1740}">
      <dsp:nvSpPr>
        <dsp:cNvPr id="0" name=""/>
        <dsp:cNvSpPr/>
      </dsp:nvSpPr>
      <dsp:spPr>
        <a:xfrm>
          <a:off x="3788924" y="592202"/>
          <a:ext cx="907913" cy="9079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D308F-8990-43F8-8CB3-4B43A2AE8F25}">
      <dsp:nvSpPr>
        <dsp:cNvPr id="0" name=""/>
        <dsp:cNvSpPr/>
      </dsp:nvSpPr>
      <dsp:spPr>
        <a:xfrm>
          <a:off x="3979586" y="782864"/>
          <a:ext cx="526590" cy="5265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FBCAE-1839-4D6C-825B-6DD8B0EB09F6}">
      <dsp:nvSpPr>
        <dsp:cNvPr id="0" name=""/>
        <dsp:cNvSpPr/>
      </dsp:nvSpPr>
      <dsp:spPr>
        <a:xfrm>
          <a:off x="4891391" y="592202"/>
          <a:ext cx="2140082" cy="907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Nettoyage et préparation des données</a:t>
          </a:r>
          <a:endParaRPr lang="en-US" sz="1600" kern="1200"/>
        </a:p>
      </dsp:txBody>
      <dsp:txXfrm>
        <a:off x="4891391" y="592202"/>
        <a:ext cx="2140082" cy="907913"/>
      </dsp:txXfrm>
    </dsp:sp>
    <dsp:sp modelId="{FF865F50-DBEB-4077-9B13-F28741A53B41}">
      <dsp:nvSpPr>
        <dsp:cNvPr id="0" name=""/>
        <dsp:cNvSpPr/>
      </dsp:nvSpPr>
      <dsp:spPr>
        <a:xfrm>
          <a:off x="7404367" y="592202"/>
          <a:ext cx="907913" cy="9079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3A437-A95A-45DC-B898-82CB67AC8F4A}">
      <dsp:nvSpPr>
        <dsp:cNvPr id="0" name=""/>
        <dsp:cNvSpPr/>
      </dsp:nvSpPr>
      <dsp:spPr>
        <a:xfrm>
          <a:off x="7595029" y="782864"/>
          <a:ext cx="526590" cy="5265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75E6E-F4ED-487E-A910-372AE1DF4C20}">
      <dsp:nvSpPr>
        <dsp:cNvPr id="0" name=""/>
        <dsp:cNvSpPr/>
      </dsp:nvSpPr>
      <dsp:spPr>
        <a:xfrm>
          <a:off x="8506834" y="592202"/>
          <a:ext cx="2140082" cy="907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Transformation des données</a:t>
          </a:r>
          <a:endParaRPr lang="en-US" sz="1600" kern="1200"/>
        </a:p>
      </dsp:txBody>
      <dsp:txXfrm>
        <a:off x="8506834" y="592202"/>
        <a:ext cx="2140082" cy="907913"/>
      </dsp:txXfrm>
    </dsp:sp>
    <dsp:sp modelId="{8B01E4E9-A3D0-407C-A06A-F1CCA1C208B5}">
      <dsp:nvSpPr>
        <dsp:cNvPr id="0" name=""/>
        <dsp:cNvSpPr/>
      </dsp:nvSpPr>
      <dsp:spPr>
        <a:xfrm>
          <a:off x="173481" y="2114621"/>
          <a:ext cx="907913" cy="90791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F4594-E830-4015-904F-ADC6555D263A}">
      <dsp:nvSpPr>
        <dsp:cNvPr id="0" name=""/>
        <dsp:cNvSpPr/>
      </dsp:nvSpPr>
      <dsp:spPr>
        <a:xfrm>
          <a:off x="364143" y="2305283"/>
          <a:ext cx="526590" cy="5265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37C0B-1A9F-4973-B56F-788AE0E7C31F}">
      <dsp:nvSpPr>
        <dsp:cNvPr id="0" name=""/>
        <dsp:cNvSpPr/>
      </dsp:nvSpPr>
      <dsp:spPr>
        <a:xfrm>
          <a:off x="1275948" y="2114621"/>
          <a:ext cx="2140082" cy="907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Analyses des bâtiments</a:t>
          </a:r>
          <a:endParaRPr lang="en-US" sz="1600" kern="1200"/>
        </a:p>
      </dsp:txBody>
      <dsp:txXfrm>
        <a:off x="1275948" y="2114621"/>
        <a:ext cx="2140082" cy="907913"/>
      </dsp:txXfrm>
    </dsp:sp>
    <dsp:sp modelId="{DF103564-B608-4DC2-9AE7-A9167E90CC1A}">
      <dsp:nvSpPr>
        <dsp:cNvPr id="0" name=""/>
        <dsp:cNvSpPr/>
      </dsp:nvSpPr>
      <dsp:spPr>
        <a:xfrm>
          <a:off x="3788924" y="2114621"/>
          <a:ext cx="907913" cy="90791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1B588-D8CD-4B7A-B99F-D5DAC9605A9E}">
      <dsp:nvSpPr>
        <dsp:cNvPr id="0" name=""/>
        <dsp:cNvSpPr/>
      </dsp:nvSpPr>
      <dsp:spPr>
        <a:xfrm>
          <a:off x="3979586" y="2305283"/>
          <a:ext cx="526590" cy="5265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AF0CE-9922-4122-A7BE-1A7493F498D8}">
      <dsp:nvSpPr>
        <dsp:cNvPr id="0" name=""/>
        <dsp:cNvSpPr/>
      </dsp:nvSpPr>
      <dsp:spPr>
        <a:xfrm>
          <a:off x="4891391" y="2114621"/>
          <a:ext cx="2140082" cy="907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Évaluation des modèles</a:t>
          </a:r>
          <a:endParaRPr lang="en-US" sz="1600" kern="1200" dirty="0"/>
        </a:p>
      </dsp:txBody>
      <dsp:txXfrm>
        <a:off x="4891391" y="2114621"/>
        <a:ext cx="2140082" cy="907913"/>
      </dsp:txXfrm>
    </dsp:sp>
    <dsp:sp modelId="{F634A86B-FC70-4C1A-987B-DF2E102BAE7A}">
      <dsp:nvSpPr>
        <dsp:cNvPr id="0" name=""/>
        <dsp:cNvSpPr/>
      </dsp:nvSpPr>
      <dsp:spPr>
        <a:xfrm>
          <a:off x="7404367" y="2114621"/>
          <a:ext cx="907913" cy="9079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DE518-3474-40AB-AB28-B95AD286DDF6}">
      <dsp:nvSpPr>
        <dsp:cNvPr id="0" name=""/>
        <dsp:cNvSpPr/>
      </dsp:nvSpPr>
      <dsp:spPr>
        <a:xfrm>
          <a:off x="7595029" y="2305283"/>
          <a:ext cx="526590" cy="5265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C0995-9E28-4213-B83B-9761BBC598A1}">
      <dsp:nvSpPr>
        <dsp:cNvPr id="0" name=""/>
        <dsp:cNvSpPr/>
      </dsp:nvSpPr>
      <dsp:spPr>
        <a:xfrm>
          <a:off x="8506834" y="2114621"/>
          <a:ext cx="2140082" cy="907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Importance de « </a:t>
          </a:r>
          <a:r>
            <a:rPr lang="fr-FR" sz="1600" kern="1200" dirty="0" err="1"/>
            <a:t>ENERGYSTARScore</a:t>
          </a:r>
          <a:r>
            <a:rPr lang="fr-FR" sz="1600" kern="1200" dirty="0"/>
            <a:t> »</a:t>
          </a:r>
          <a:endParaRPr lang="en-US" sz="1600" kern="1200" dirty="0"/>
        </a:p>
      </dsp:txBody>
      <dsp:txXfrm>
        <a:off x="8506834" y="2114621"/>
        <a:ext cx="2140082" cy="907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6900-1221-422A-BAA3-6C6749BCABA1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4D82A-4204-4FA0-ACFA-B219F57DC7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7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4D82A-4204-4FA0-ACFA-B219F57DC77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58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4D82A-4204-4FA0-ACFA-B219F57DC77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1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4D82A-4204-4FA0-ACFA-B219F57DC77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27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07D7-B8F0-4CE2-9280-60047C51CB13}" type="datetime1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1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8D44-0C19-4487-9817-3EF5A5E9EEEC}" type="datetime1">
              <a:rPr lang="fr-FR" smtClean="0"/>
              <a:t>13/09/2024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08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8BC2-431C-4B30-8054-E743E845B266}" type="datetime1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89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7115-155C-4A8E-8935-00BFCD70E6D9}" type="datetime1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702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FF74-B112-41F8-8B92-8256EA97C8E2}" type="datetime1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09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497-26E2-40E9-A853-13E0BD628F84}" type="datetime1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722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257B-E3F8-4E07-B32E-E65060CD5C2C}" type="datetime1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148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B4A5-7DDD-467D-90E6-ABBDB19C635F}" type="datetime1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215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70A6-0CFD-40BC-974A-A69D2A3653CB}" type="datetime1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55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F04D-8103-4E69-944C-2AD7C99FD3B4}" type="datetime1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1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BE27-ECB8-486D-8032-0DD9FD78C858}" type="datetime1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11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5EE-AB42-4F39-9410-06EE826E0DFC}" type="datetime1">
              <a:rPr lang="fr-FR" smtClean="0"/>
              <a:t>13/09/2024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73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2B95-E6EB-4890-BD6A-9FCCE62371FF}" type="datetime1">
              <a:rPr lang="fr-FR" smtClean="0"/>
              <a:t>13/09/2024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6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272F-4C03-403A-BD76-223B905C4807}" type="datetime1">
              <a:rPr lang="fr-FR" smtClean="0"/>
              <a:t>13/09/2024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01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A79E-2559-4788-A5A7-5D8474C6940B}" type="datetime1">
              <a:rPr lang="fr-FR" smtClean="0"/>
              <a:t>13/09/2024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71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2A57-E0D3-4D72-9C8B-53B2027922DF}" type="datetime1">
              <a:rPr lang="fr-FR" smtClean="0"/>
              <a:t>13/09/2024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61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6553-8530-413C-85D5-5C3F3758F43A}" type="datetime1">
              <a:rPr lang="fr-FR" smtClean="0"/>
              <a:t>13/09/2024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56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2E41C9-EEE8-45B0-9BA5-5DF66FD8E6DD}" type="datetime1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326379-BEA4-4B66-B8C9-7C4DA22D3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863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4FF9A-8B41-E32C-490E-F37E22324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Anticipation de besoins énergétique en 2050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629EF4-719A-6A16-5FEC-DC1C78EAF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Pour le compte de la ville de Seattle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2B9DE4-5FA2-3875-DC19-7E2E54D2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67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2C0BB-48D8-B887-9898-50C2629E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59903"/>
            <a:ext cx="8534400" cy="1507067"/>
          </a:xfrm>
        </p:spPr>
        <p:txBody>
          <a:bodyPr>
            <a:normAutofit/>
          </a:bodyPr>
          <a:lstStyle/>
          <a:p>
            <a:r>
              <a:rPr lang="fr-FR" sz="3200" dirty="0"/>
              <a:t>Analyses DES BÂTIMENTS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83320-3AC0-5767-D20C-49A1CE3F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803" y="689654"/>
            <a:ext cx="5796703" cy="36152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On retrouve une majorité de bâtiments construits après la seconde guerre mondiale</a:t>
            </a:r>
          </a:p>
          <a:p>
            <a:r>
              <a:rPr lang="fr-FR" dirty="0">
                <a:solidFill>
                  <a:schemeClr val="tx1"/>
                </a:solidFill>
              </a:rPr>
              <a:t>Le creux dans l’intervalle « 70-80 » s’explique aussi par celle-ci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02C78E-FA73-B863-22B1-F007A989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C6CB32-652A-AF80-3ACC-FD678E47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876140"/>
            <a:ext cx="5379704" cy="32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2C0BB-48D8-B887-9898-50C2629E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59903"/>
            <a:ext cx="9126538" cy="1507067"/>
          </a:xfrm>
        </p:spPr>
        <p:txBody>
          <a:bodyPr>
            <a:normAutofit/>
          </a:bodyPr>
          <a:lstStyle/>
          <a:p>
            <a:r>
              <a:rPr lang="fr-FR" sz="3200" dirty="0"/>
              <a:t>Analyses DES BÂTIMENTS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83320-3AC0-5767-D20C-49A1CE3F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553511"/>
            <a:ext cx="8979913" cy="1212783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Pour la localisation, on y retrouve une majorité au centre de Seattle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02C78E-FA73-B863-22B1-F007A989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C6CB32-652A-AF80-3ACC-FD678E47A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7875" y="272008"/>
            <a:ext cx="7131502" cy="428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2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2C0BB-48D8-B887-9898-50C2629E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59903"/>
            <a:ext cx="9126538" cy="1507067"/>
          </a:xfrm>
        </p:spPr>
        <p:txBody>
          <a:bodyPr>
            <a:normAutofit/>
          </a:bodyPr>
          <a:lstStyle/>
          <a:p>
            <a:r>
              <a:rPr lang="fr-FR" sz="3200" dirty="0"/>
              <a:t>évaluation DES modèles - résultats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02C78E-FA73-B863-22B1-F007A989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C6CB32-652A-AF80-3ACC-FD678E47A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212" y="1564339"/>
            <a:ext cx="5075813" cy="32126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C702AA-D4F8-D167-8625-252FDBD3E5D9}"/>
              </a:ext>
            </a:extLst>
          </p:cNvPr>
          <p:cNvSpPr/>
          <p:nvPr/>
        </p:nvSpPr>
        <p:spPr>
          <a:xfrm>
            <a:off x="4262725" y="3988743"/>
            <a:ext cx="1497300" cy="78828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9F4FBDC-BBB3-D1B5-E471-FD441E7CA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632" y="1564339"/>
            <a:ext cx="5075813" cy="32126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D76FF57-1D71-9682-0E28-299138E1C006}"/>
              </a:ext>
            </a:extLst>
          </p:cNvPr>
          <p:cNvSpPr/>
          <p:nvPr/>
        </p:nvSpPr>
        <p:spPr>
          <a:xfrm>
            <a:off x="10008145" y="3988743"/>
            <a:ext cx="1497300" cy="78828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2390525-88DD-2C47-DB41-1BFD4630E063}"/>
              </a:ext>
            </a:extLst>
          </p:cNvPr>
          <p:cNvSpPr txBox="1"/>
          <p:nvPr/>
        </p:nvSpPr>
        <p:spPr>
          <a:xfrm>
            <a:off x="1325849" y="1003571"/>
            <a:ext cx="379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Consommation totale d’énergie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0C18CE2-52FA-F7E7-E7D1-8CD213356A46}"/>
              </a:ext>
            </a:extLst>
          </p:cNvPr>
          <p:cNvSpPr txBox="1"/>
          <p:nvPr/>
        </p:nvSpPr>
        <p:spPr>
          <a:xfrm>
            <a:off x="7790406" y="1003571"/>
            <a:ext cx="235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Émissions de CO2</a:t>
            </a:r>
          </a:p>
        </p:txBody>
      </p:sp>
    </p:spTree>
    <p:extLst>
      <p:ext uri="{BB962C8B-B14F-4D97-AF65-F5344CB8AC3E}">
        <p14:creationId xmlns:p14="http://schemas.microsoft.com/office/powerpoint/2010/main" val="246920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2C0BB-48D8-B887-9898-50C2629E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59903"/>
            <a:ext cx="9126538" cy="1507067"/>
          </a:xfrm>
        </p:spPr>
        <p:txBody>
          <a:bodyPr>
            <a:normAutofit/>
          </a:bodyPr>
          <a:lstStyle/>
          <a:p>
            <a:r>
              <a:rPr lang="fr-FR" sz="3200" dirty="0"/>
              <a:t>évaluation DES modèles - résidus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02C78E-FA73-B863-22B1-F007A989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C6CB32-652A-AF80-3ACC-FD678E47A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412" y="1517480"/>
            <a:ext cx="5526338" cy="349784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9F4FBDC-BBB3-D1B5-E471-FD441E7CA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6184" y="1517479"/>
            <a:ext cx="5526338" cy="3497847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2390525-88DD-2C47-DB41-1BFD4630E063}"/>
              </a:ext>
            </a:extLst>
          </p:cNvPr>
          <p:cNvSpPr txBox="1"/>
          <p:nvPr/>
        </p:nvSpPr>
        <p:spPr>
          <a:xfrm>
            <a:off x="1249649" y="1003571"/>
            <a:ext cx="379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Consommation totale d’énergie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0C18CE2-52FA-F7E7-E7D1-8CD213356A46}"/>
              </a:ext>
            </a:extLst>
          </p:cNvPr>
          <p:cNvSpPr txBox="1"/>
          <p:nvPr/>
        </p:nvSpPr>
        <p:spPr>
          <a:xfrm>
            <a:off x="8101771" y="1003571"/>
            <a:ext cx="235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Émissions de CO2</a:t>
            </a:r>
          </a:p>
        </p:txBody>
      </p:sp>
    </p:spTree>
    <p:extLst>
      <p:ext uri="{BB962C8B-B14F-4D97-AF65-F5344CB8AC3E}">
        <p14:creationId xmlns:p14="http://schemas.microsoft.com/office/powerpoint/2010/main" val="394701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2C0BB-48D8-B887-9898-50C2629E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59903"/>
            <a:ext cx="9126538" cy="1507067"/>
          </a:xfrm>
        </p:spPr>
        <p:txBody>
          <a:bodyPr>
            <a:normAutofit/>
          </a:bodyPr>
          <a:lstStyle/>
          <a:p>
            <a:r>
              <a:rPr lang="fr-FR" sz="3200" dirty="0"/>
              <a:t>évaluation DES modèles - features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02C78E-FA73-B863-22B1-F007A989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956A9D0-9F1E-31D8-3B67-94C97A53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075515"/>
            <a:ext cx="3659188" cy="44215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3196A72-A30C-C7EE-499E-3BB0C2ABA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12" y="1075515"/>
            <a:ext cx="3659188" cy="442151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6C2AB6A-DA09-662A-C39D-03C9DC9B9700}"/>
              </a:ext>
            </a:extLst>
          </p:cNvPr>
          <p:cNvSpPr txBox="1"/>
          <p:nvPr/>
        </p:nvSpPr>
        <p:spPr>
          <a:xfrm>
            <a:off x="627062" y="632095"/>
            <a:ext cx="392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Consommation totale d’énergie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CB70789-F441-A715-7A9C-696792973D89}"/>
              </a:ext>
            </a:extLst>
          </p:cNvPr>
          <p:cNvSpPr txBox="1"/>
          <p:nvPr/>
        </p:nvSpPr>
        <p:spPr>
          <a:xfrm>
            <a:off x="5984874" y="632095"/>
            <a:ext cx="235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Émissions de CO2</a:t>
            </a:r>
          </a:p>
        </p:txBody>
      </p:sp>
    </p:spTree>
    <p:extLst>
      <p:ext uri="{BB962C8B-B14F-4D97-AF65-F5344CB8AC3E}">
        <p14:creationId xmlns:p14="http://schemas.microsoft.com/office/powerpoint/2010/main" val="222673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2C0BB-48D8-B887-9898-50C2629E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159903"/>
            <a:ext cx="10355263" cy="1507067"/>
          </a:xfrm>
        </p:spPr>
        <p:txBody>
          <a:bodyPr>
            <a:normAutofit/>
          </a:bodyPr>
          <a:lstStyle/>
          <a:p>
            <a:r>
              <a:rPr lang="fr-FR" sz="3200" dirty="0"/>
              <a:t>IMPORTANCE DE L’ENERGYSTARSCORE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02C78E-FA73-B863-22B1-F007A989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>
                <a:solidFill>
                  <a:schemeClr val="tx1"/>
                </a:solidFill>
              </a:rPr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C6CB32-652A-AF80-3ACC-FD678E47A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212" y="1107139"/>
            <a:ext cx="5075813" cy="32126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C702AA-D4F8-D167-8625-252FDBD3E5D9}"/>
              </a:ext>
            </a:extLst>
          </p:cNvPr>
          <p:cNvSpPr/>
          <p:nvPr/>
        </p:nvSpPr>
        <p:spPr>
          <a:xfrm>
            <a:off x="4262725" y="3507117"/>
            <a:ext cx="1497300" cy="81271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9F4FBDC-BBB3-D1B5-E471-FD441E7CA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9630" y="1107139"/>
            <a:ext cx="5075814" cy="32126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D76FF57-1D71-9682-0E28-299138E1C006}"/>
              </a:ext>
            </a:extLst>
          </p:cNvPr>
          <p:cNvSpPr/>
          <p:nvPr/>
        </p:nvSpPr>
        <p:spPr>
          <a:xfrm>
            <a:off x="10008144" y="3507117"/>
            <a:ext cx="1497300" cy="80341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2390525-88DD-2C47-DB41-1BFD4630E063}"/>
              </a:ext>
            </a:extLst>
          </p:cNvPr>
          <p:cNvSpPr txBox="1"/>
          <p:nvPr/>
        </p:nvSpPr>
        <p:spPr>
          <a:xfrm>
            <a:off x="1325849" y="546371"/>
            <a:ext cx="379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Consommation totale d’énergie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0C18CE2-52FA-F7E7-E7D1-8CD213356A46}"/>
              </a:ext>
            </a:extLst>
          </p:cNvPr>
          <p:cNvSpPr txBox="1"/>
          <p:nvPr/>
        </p:nvSpPr>
        <p:spPr>
          <a:xfrm>
            <a:off x="7790406" y="546371"/>
            <a:ext cx="235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Émissions de CO2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CDAABFD-1B8B-05CF-466E-C9E016F73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4468792"/>
            <a:ext cx="10507663" cy="1129772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La variable a pu être testé sur un jeu de données réduit</a:t>
            </a:r>
          </a:p>
          <a:p>
            <a:r>
              <a:rPr lang="fr-FR" dirty="0">
                <a:solidFill>
                  <a:schemeClr val="tx1"/>
                </a:solidFill>
              </a:rPr>
              <a:t>Les résultats sont donc sur un total de 1006 observations</a:t>
            </a:r>
          </a:p>
        </p:txBody>
      </p:sp>
    </p:spTree>
    <p:extLst>
      <p:ext uri="{BB962C8B-B14F-4D97-AF65-F5344CB8AC3E}">
        <p14:creationId xmlns:p14="http://schemas.microsoft.com/office/powerpoint/2010/main" val="17268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2C0BB-48D8-B887-9898-50C2629E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59903"/>
            <a:ext cx="11012488" cy="1507067"/>
          </a:xfrm>
        </p:spPr>
        <p:txBody>
          <a:bodyPr>
            <a:normAutofit/>
          </a:bodyPr>
          <a:lstStyle/>
          <a:p>
            <a:r>
              <a:rPr lang="fr-FR" sz="3200" dirty="0"/>
              <a:t>IMPORTANCE DE L’ENERGYSTARSCORE - features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02C78E-FA73-B863-22B1-F007A989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956A9D0-9F1E-31D8-3B67-94C97A537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758" y="1075515"/>
            <a:ext cx="3560096" cy="44215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3196A72-A30C-C7EE-499E-3BB0C2ABA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3490" y="1075515"/>
            <a:ext cx="3597031" cy="442151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6C2AB6A-DA09-662A-C39D-03C9DC9B9700}"/>
              </a:ext>
            </a:extLst>
          </p:cNvPr>
          <p:cNvSpPr txBox="1"/>
          <p:nvPr/>
        </p:nvSpPr>
        <p:spPr>
          <a:xfrm>
            <a:off x="627062" y="632095"/>
            <a:ext cx="392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Consommation totale d’énergie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CB70789-F441-A715-7A9C-696792973D89}"/>
              </a:ext>
            </a:extLst>
          </p:cNvPr>
          <p:cNvSpPr txBox="1"/>
          <p:nvPr/>
        </p:nvSpPr>
        <p:spPr>
          <a:xfrm>
            <a:off x="5984874" y="632095"/>
            <a:ext cx="235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Émissions de CO2</a:t>
            </a:r>
          </a:p>
        </p:txBody>
      </p:sp>
    </p:spTree>
    <p:extLst>
      <p:ext uri="{BB962C8B-B14F-4D97-AF65-F5344CB8AC3E}">
        <p14:creationId xmlns:p14="http://schemas.microsoft.com/office/powerpoint/2010/main" val="157343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78BD3-E64E-6460-DB23-1480B354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59903"/>
            <a:ext cx="8534400" cy="1507067"/>
          </a:xfrm>
        </p:spPr>
        <p:txBody>
          <a:bodyPr>
            <a:normAutofit/>
          </a:bodyPr>
          <a:lstStyle/>
          <a:p>
            <a:r>
              <a:rPr lang="fr-FR" sz="3200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DAABFD-1B8B-05CF-466E-C9E016F73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83" y="867305"/>
            <a:ext cx="10821234" cy="36152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Les modèles les plus performants ont pu prédire des performances satisfaisantes</a:t>
            </a:r>
          </a:p>
          <a:p>
            <a:r>
              <a:rPr lang="fr-FR" dirty="0">
                <a:solidFill>
                  <a:schemeClr val="tx1"/>
                </a:solidFill>
              </a:rPr>
              <a:t>L’analyse des résidus montre une bonne répartition des erreurs</a:t>
            </a:r>
          </a:p>
          <a:p>
            <a:r>
              <a:rPr lang="fr-FR" dirty="0">
                <a:solidFill>
                  <a:schemeClr val="tx1"/>
                </a:solidFill>
              </a:rPr>
              <a:t>L’importance des caractéristiques a révélé des variables clés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19D70E-5076-8F8C-22E6-BC42E0F2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6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0ADD9-9CDE-60ED-0DAB-DB4171A2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59903"/>
            <a:ext cx="8534400" cy="1507067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FB2840-1F31-A096-0445-46D5F4D2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326379-BEA4-4B66-B8C9-7C4DA22D3F23}" type="slidenum">
              <a:rPr lang="fr-F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84EFA6AB-FD94-0560-7D32-D76E11AE1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526621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81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 descr="Une image contenant ciel, plein air, coucher de soleil, horizon&#10;&#10;Description générée automatiquement">
            <a:extLst>
              <a:ext uri="{FF2B5EF4-FFF2-40B4-BE49-F238E27FC236}">
                <a16:creationId xmlns:a16="http://schemas.microsoft.com/office/drawing/2014/main" id="{F044ED14-3E62-A2E2-53CA-3EC1DD2CD5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" r="841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D14E403-0580-6614-63E4-64C933BF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94" y="5159903"/>
            <a:ext cx="8534400" cy="1507067"/>
          </a:xfrm>
        </p:spPr>
        <p:txBody>
          <a:bodyPr>
            <a:normAutofit/>
          </a:bodyPr>
          <a:lstStyle/>
          <a:p>
            <a:r>
              <a:rPr lang="fr-FR" sz="3200" dirty="0"/>
              <a:t>Présentation des missions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9A34F1-EE40-4D96-5D01-D3F4CD23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23975"/>
            <a:ext cx="9678988" cy="36152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Focalisation sur les bâtiments non destinés à l’habitation</a:t>
            </a:r>
          </a:p>
          <a:p>
            <a:r>
              <a:rPr lang="fr-FR" dirty="0">
                <a:solidFill>
                  <a:schemeClr val="tx1"/>
                </a:solidFill>
              </a:rPr>
              <a:t>Prédictions d’émissions de CO2 et de la consommation totale d’énergie</a:t>
            </a:r>
          </a:p>
          <a:p>
            <a:r>
              <a:rPr lang="fr-FR" dirty="0">
                <a:solidFill>
                  <a:schemeClr val="tx1"/>
                </a:solidFill>
              </a:rPr>
              <a:t>Importance de l’ENERGY STAR Score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5E0B2D-73C9-937B-5AEE-72B7F258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326379-BEA4-4B66-B8C9-7C4DA22D3F23}" type="slidenum">
              <a:rPr lang="fr-FR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3</a:t>
            </a:fld>
            <a:endParaRPr lang="fr-FR">
              <a:solidFill>
                <a:srgbClr val="FFFFFF">
                  <a:alpha val="80000"/>
                </a:srgb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B32265-D526-44B2-B82E-8977DFEFB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453D36-EF7F-403B-A9E0-553E1F0B3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7E8D9E-8474-4515-9EEB-0B46BE8EF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6A1812-CCD3-429E-AAAE-CC335A33F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B9509C-1B73-4063-8E69-E9024ACED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BEF3D9-6561-4BA4-AD81-AC90EF33F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610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B8FFBB-0A2D-4D4C-B94B-320ABB349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 descr="Graphiques et parcelles superposées sur un écran numérique bleu">
            <a:extLst>
              <a:ext uri="{FF2B5EF4-FFF2-40B4-BE49-F238E27FC236}">
                <a16:creationId xmlns:a16="http://schemas.microsoft.com/office/drawing/2014/main" id="{F989481E-145E-D24D-E45C-FAE7BBACBB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6893" b="181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3230D93-B575-990E-6E02-D892D4C5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159903"/>
            <a:ext cx="9155113" cy="1507067"/>
          </a:xfrm>
        </p:spPr>
        <p:txBody>
          <a:bodyPr>
            <a:normAutofit/>
          </a:bodyPr>
          <a:lstStyle/>
          <a:p>
            <a:r>
              <a:rPr lang="fr-FR" sz="3200" dirty="0"/>
              <a:t>NETTOYAGE ET 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B4150B-09CE-DEFE-DB86-C7C7EE930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390" y="105834"/>
            <a:ext cx="8534400" cy="36152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Au départ, le jeu de données possède 3376 lignes et 45 variables</a:t>
            </a:r>
          </a:p>
          <a:p>
            <a:r>
              <a:rPr lang="fr-FR" dirty="0">
                <a:solidFill>
                  <a:schemeClr val="tx1"/>
                </a:solidFill>
              </a:rPr>
              <a:t>Les bâtiments vont des années 1927 à 2015 inclus</a:t>
            </a:r>
          </a:p>
          <a:p>
            <a:r>
              <a:rPr lang="fr-FR" dirty="0">
                <a:solidFill>
                  <a:schemeClr val="tx1"/>
                </a:solidFill>
              </a:rPr>
              <a:t>Vérification de possibles valeurs manquantes</a:t>
            </a:r>
          </a:p>
          <a:p>
            <a:r>
              <a:rPr lang="fr-FR" dirty="0">
                <a:solidFill>
                  <a:schemeClr val="tx1"/>
                </a:solidFill>
              </a:rPr>
              <a:t>Vérification de l’importance de chaque variable</a:t>
            </a:r>
          </a:p>
          <a:p>
            <a:r>
              <a:rPr lang="fr-FR" dirty="0">
                <a:solidFill>
                  <a:schemeClr val="tx1"/>
                </a:solidFill>
              </a:rPr>
              <a:t>Suppression de variables inutiles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2EF5F8-15DA-13D0-4A02-6DF86744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326379-BEA4-4B66-B8C9-7C4DA22D3F23}" type="slidenum">
              <a:rPr lang="fr-FR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C92BD4-3684-4A4A-84FF-704DCA7A3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A388E6-4C14-4B9E-A26C-CCA504DAB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E122466-428E-43AB-9AB9-02C82A390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49A3CE-D685-4BD6-9E32-FECB9B95F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C33F82-A690-4D10-9DF8-7B2B300F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37F367-774B-4B76-82C0-09AA8E2D9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D9058970-864B-CDBD-56E6-5367C8869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100" y="2700496"/>
            <a:ext cx="1828945" cy="2735104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B465D825-62E3-C7D0-34F7-8C8E8E3D1376}"/>
              </a:ext>
            </a:extLst>
          </p:cNvPr>
          <p:cNvSpPr/>
          <p:nvPr/>
        </p:nvSpPr>
        <p:spPr>
          <a:xfrm>
            <a:off x="5562600" y="3452759"/>
            <a:ext cx="1066800" cy="1028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DF89FA0-F8CA-1859-E7DB-DCCDB7DA6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668" y="2939178"/>
            <a:ext cx="1838582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3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78BD3-E64E-6460-DB23-1480B354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59903"/>
            <a:ext cx="8534400" cy="1507067"/>
          </a:xfrm>
        </p:spPr>
        <p:txBody>
          <a:bodyPr>
            <a:normAutofit/>
          </a:bodyPr>
          <a:lstStyle/>
          <a:p>
            <a:r>
              <a:rPr lang="fr-FR" sz="3200" dirty="0"/>
              <a:t>TRANSFORMATION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DAABFD-1B8B-05CF-466E-C9E016F73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5780"/>
            <a:ext cx="9278938" cy="36152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Transformation de la variable « </a:t>
            </a:r>
            <a:r>
              <a:rPr lang="fr-FR" dirty="0" err="1">
                <a:solidFill>
                  <a:schemeClr val="tx1"/>
                </a:solidFill>
              </a:rPr>
              <a:t>DataYear</a:t>
            </a:r>
            <a:r>
              <a:rPr lang="fr-FR" dirty="0">
                <a:solidFill>
                  <a:schemeClr val="tx1"/>
                </a:solidFill>
              </a:rPr>
              <a:t> »</a:t>
            </a:r>
          </a:p>
          <a:p>
            <a:r>
              <a:rPr lang="fr-FR" dirty="0">
                <a:solidFill>
                  <a:schemeClr val="tx1"/>
                </a:solidFill>
              </a:rPr>
              <a:t>Création d’une variable regroupant les bâtiments par tranches d’âge</a:t>
            </a:r>
          </a:p>
          <a:p>
            <a:r>
              <a:rPr lang="fr-FR" dirty="0">
                <a:solidFill>
                  <a:schemeClr val="tx1"/>
                </a:solidFill>
              </a:rPr>
              <a:t>Les bâtiments sont regroupés par tranches de 10 années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Exemple : 10-20 ans d’existence, 20-30 ans d’existence….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19D70E-5076-8F8C-22E6-BC42E0F2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19302F7-69F6-2241-DEA8-E02525474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858655"/>
            <a:ext cx="3762900" cy="2400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E2842D-5C5B-703F-F1ED-327A1C2A1D69}"/>
              </a:ext>
            </a:extLst>
          </p:cNvPr>
          <p:cNvSpPr/>
          <p:nvPr/>
        </p:nvSpPr>
        <p:spPr>
          <a:xfrm>
            <a:off x="3359150" y="2857501"/>
            <a:ext cx="1087962" cy="240030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97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78BD3-E64E-6460-DB23-1480B354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59903"/>
            <a:ext cx="8534400" cy="1507067"/>
          </a:xfrm>
        </p:spPr>
        <p:txBody>
          <a:bodyPr>
            <a:normAutofit/>
          </a:bodyPr>
          <a:lstStyle/>
          <a:p>
            <a:r>
              <a:rPr lang="fr-FR" sz="3200" dirty="0"/>
              <a:t>TRANSFORMATION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DAABFD-1B8B-05CF-466E-C9E016F73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95780"/>
            <a:ext cx="10507663" cy="36152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Transformation des variables qui ont la forme </a:t>
            </a:r>
            <a:r>
              <a:rPr lang="fr-FR" dirty="0" err="1">
                <a:solidFill>
                  <a:schemeClr val="tx1"/>
                </a:solidFill>
              </a:rPr>
              <a:t>PropertyUseType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Cela permet une meilleure classification des bâtiments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19D70E-5076-8F8C-22E6-BC42E0F2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493046-A412-947F-8B76-782946AF5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429" y="2605619"/>
            <a:ext cx="9397142" cy="24585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758304-2BB4-7B32-4BF9-214C7FDD9BF1}"/>
              </a:ext>
            </a:extLst>
          </p:cNvPr>
          <p:cNvSpPr/>
          <p:nvPr/>
        </p:nvSpPr>
        <p:spPr>
          <a:xfrm>
            <a:off x="1397430" y="2605619"/>
            <a:ext cx="9397141" cy="39387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13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78BD3-E64E-6460-DB23-1480B354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59903"/>
            <a:ext cx="8534400" cy="1507067"/>
          </a:xfrm>
        </p:spPr>
        <p:txBody>
          <a:bodyPr>
            <a:normAutofit/>
          </a:bodyPr>
          <a:lstStyle/>
          <a:p>
            <a:r>
              <a:rPr lang="fr-FR" sz="3200" dirty="0"/>
              <a:t>TRANSFORMATION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DAABFD-1B8B-05CF-466E-C9E016F73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95780"/>
            <a:ext cx="10821234" cy="36152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Pour une application de modèles, il est nécessaire d’encoder ces variables</a:t>
            </a:r>
          </a:p>
          <a:p>
            <a:r>
              <a:rPr lang="fr-FR" dirty="0">
                <a:solidFill>
                  <a:schemeClr val="tx1"/>
                </a:solidFill>
              </a:rPr>
              <a:t>Une fois l’encodage effectué, sa valeur est remplacée par sa consommation en %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19D70E-5076-8F8C-22E6-BC42E0F2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 descr="Une image contenant capture d’écran, texte, Police&#10;&#10;Description générée automatiquement">
            <a:extLst>
              <a:ext uri="{FF2B5EF4-FFF2-40B4-BE49-F238E27FC236}">
                <a16:creationId xmlns:a16="http://schemas.microsoft.com/office/drawing/2014/main" id="{E21F20B6-A03F-1B0D-33E9-CFF14F700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14" y="2702675"/>
            <a:ext cx="9547571" cy="1452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363847-5B78-2A29-52C1-E850A2A28482}"/>
              </a:ext>
            </a:extLst>
          </p:cNvPr>
          <p:cNvSpPr/>
          <p:nvPr/>
        </p:nvSpPr>
        <p:spPr>
          <a:xfrm>
            <a:off x="1322214" y="2702675"/>
            <a:ext cx="9547571" cy="45848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78BD3-E64E-6460-DB23-1480B354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59903"/>
            <a:ext cx="8534400" cy="1507067"/>
          </a:xfrm>
        </p:spPr>
        <p:txBody>
          <a:bodyPr>
            <a:normAutofit/>
          </a:bodyPr>
          <a:lstStyle/>
          <a:p>
            <a:r>
              <a:rPr lang="fr-FR" sz="3200" dirty="0"/>
              <a:t>TRANSFORMATION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DAABFD-1B8B-05CF-466E-C9E016F73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-8995"/>
            <a:ext cx="10507663" cy="36152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Pour éviter des fuites de données, il faut transformer les consommations globales</a:t>
            </a:r>
          </a:p>
          <a:p>
            <a:r>
              <a:rPr lang="fr-FR" dirty="0">
                <a:solidFill>
                  <a:schemeClr val="tx1"/>
                </a:solidFill>
              </a:rPr>
              <a:t>Pour cela, on convertit ces consommations en % par rapport à leurs utilisations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19D70E-5076-8F8C-22E6-BC42E0F2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6379-BEA4-4B66-B8C9-7C4DA22D3F23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9D42F4-3BD5-E978-B4EF-6639C72B4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6" y="2757809"/>
            <a:ext cx="9970708" cy="12230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DAFCBE9-4E06-5B47-D3D9-7518C10BFDBE}"/>
              </a:ext>
            </a:extLst>
          </p:cNvPr>
          <p:cNvSpPr/>
          <p:nvPr/>
        </p:nvSpPr>
        <p:spPr>
          <a:xfrm>
            <a:off x="1000126" y="2765446"/>
            <a:ext cx="9970708" cy="57379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83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78BD3-E64E-6460-DB23-1480B354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59903"/>
            <a:ext cx="8534400" cy="1507067"/>
          </a:xfrm>
        </p:spPr>
        <p:txBody>
          <a:bodyPr>
            <a:normAutofit/>
          </a:bodyPr>
          <a:lstStyle/>
          <a:p>
            <a:r>
              <a:rPr lang="fr-FR" sz="3200" dirty="0"/>
              <a:t>TRANSFORMATION DE DONNÉES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7F9-77C8-E407-3360-7FD9DC5A5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75902"/>
            <a:ext cx="3573463" cy="494120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DAABFD-1B8B-05CF-466E-C9E016F73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521" y="1058562"/>
            <a:ext cx="7504354" cy="357588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Ces différentes transformations ont permis plusieurs étapes importantes 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De nouvelles variables numériques adaptées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au machine </a:t>
            </a:r>
            <a:r>
              <a:rPr lang="fr-FR" dirty="0" err="1">
                <a:solidFill>
                  <a:schemeClr val="tx1"/>
                </a:solidFill>
              </a:rPr>
              <a:t>learning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Regroupement de bâtiments sous de nouveaux thèmes pour réduire le jeu de données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Transformation des variables cible en logarithmique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Jeu de données réduit à 1542 lignes et 29 variables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19D70E-5076-8F8C-22E6-BC42E0F2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326379-BEA4-4B66-B8C9-7C4DA22D3F23}" type="slidenum">
              <a:rPr lang="fr-FR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483863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Secteur</Template>
  <TotalTime>559</TotalTime>
  <Words>436</Words>
  <Application>Microsoft Office PowerPoint</Application>
  <PresentationFormat>Grand écran</PresentationFormat>
  <Paragraphs>85</Paragraphs>
  <Slides>17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Aptos</vt:lpstr>
      <vt:lpstr>Century Gothic</vt:lpstr>
      <vt:lpstr>Wingdings 3</vt:lpstr>
      <vt:lpstr>Secteur</vt:lpstr>
      <vt:lpstr>Anticipation de besoins énergétique en 2050</vt:lpstr>
      <vt:lpstr>SOMMAIRE</vt:lpstr>
      <vt:lpstr>Présentation des missions</vt:lpstr>
      <vt:lpstr>NETTOYAGE ET PRÉPARATION DES DONNÉES</vt:lpstr>
      <vt:lpstr>TRANSFORMATION DE DONNÉES</vt:lpstr>
      <vt:lpstr>TRANSFORMATION DE DONNÉES</vt:lpstr>
      <vt:lpstr>TRANSFORMATION DE DONNÉES</vt:lpstr>
      <vt:lpstr>TRANSFORMATION DE DONNÉES</vt:lpstr>
      <vt:lpstr>TRANSFORMATION DE DONNÉES</vt:lpstr>
      <vt:lpstr>Analyses DES BÂTIMENTS</vt:lpstr>
      <vt:lpstr>Analyses DES BÂTIMENTS</vt:lpstr>
      <vt:lpstr>évaluation DES modèles - résultats</vt:lpstr>
      <vt:lpstr>évaluation DES modèles - résidus</vt:lpstr>
      <vt:lpstr>évaluation DES modèles - features</vt:lpstr>
      <vt:lpstr>IMPORTANCE DE L’ENERGYSTARSCORE</vt:lpstr>
      <vt:lpstr>IMPORTANCE DE L’ENERGYSTARSCORE - features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Walid Didoune</dc:creator>
  <cp:lastModifiedBy>Walid Didoune</cp:lastModifiedBy>
  <cp:revision>13</cp:revision>
  <dcterms:created xsi:type="dcterms:W3CDTF">2024-09-05T13:26:01Z</dcterms:created>
  <dcterms:modified xsi:type="dcterms:W3CDTF">2024-09-13T07:54:44Z</dcterms:modified>
</cp:coreProperties>
</file>