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24" r:id="rId5"/>
    <p:sldId id="315" r:id="rId6"/>
    <p:sldId id="325" r:id="rId7"/>
    <p:sldId id="294" r:id="rId8"/>
    <p:sldId id="327" r:id="rId9"/>
    <p:sldId id="328" r:id="rId10"/>
    <p:sldId id="329" r:id="rId11"/>
    <p:sldId id="326" r:id="rId12"/>
    <p:sldId id="330" r:id="rId13"/>
    <p:sldId id="331" r:id="rId14"/>
    <p:sldId id="335" r:id="rId15"/>
    <p:sldId id="312" r:id="rId16"/>
    <p:sldId id="333"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E4EB5-2A89-C9CD-537E-4A3C7C59F0B5}" v="37" dt="2024-04-18T21:40:05.337"/>
    <p1510:client id="{2F527162-1CEB-7291-8357-55AF5925ECA4}" v="61" dt="2024-04-18T21:18:27.933"/>
    <p1510:client id="{CA4B63EC-2C0C-4C45-9E55-D406B3611F97}" v="37" dt="2024-04-17T06:21:21.050"/>
    <p1510:client id="{EE16E337-53E8-182D-87F4-5C1361D6887F}" v="46" dt="2024-04-18T21:54:13.51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5229" autoAdjust="0"/>
  </p:normalViewPr>
  <p:slideViewPr>
    <p:cSldViewPr snapToGrid="0">
      <p:cViewPr varScale="1">
        <p:scale>
          <a:sx n="66" d="100"/>
          <a:sy n="66" d="100"/>
        </p:scale>
        <p:origin x="1092" y="6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55" d="100"/>
          <a:sy n="55" d="100"/>
        </p:scale>
        <p:origin x="305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4/18/2024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a:cs typeface="Times New Roman"/>
              </a:rPr>
              <a:t>Our next predictive model is the random forest. This random forest model is used to predict employee attrition based on the same</a:t>
            </a:r>
            <a:r>
              <a:rPr lang="en-US" dirty="0">
                <a:solidFill>
                  <a:srgbClr val="000000"/>
                </a:solidFill>
                <a:latin typeface="Times New Roman"/>
                <a:cs typeface="Times New Roman"/>
              </a:rPr>
              <a:t> features we chose for our logistic regression model, which are: age, job role, job satisfaction, work-life balance, and monthly income.</a:t>
            </a:r>
            <a:endParaRPr lang="en-US" dirty="0">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152891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a:cs typeface="Times New Roman"/>
              </a:rPr>
              <a:t>We trained our Random Forest model using historical data from the employee attributes: Age, Job Role, Job Satisfaction, Work-Life Balance, and Monthly Income. These features were carefully selected based on their potential impact on attrition.</a:t>
            </a:r>
            <a:endParaRPr lang="en-US"/>
          </a:p>
          <a:p>
            <a:endParaRPr lang="en-US" dirty="0">
              <a:latin typeface="Times New Roman"/>
              <a:cs typeface="Times New Roman"/>
            </a:endParaRPr>
          </a:p>
          <a:p>
            <a:r>
              <a:rPr lang="en-US" dirty="0">
                <a:latin typeface="Times New Roman"/>
                <a:cs typeface="Times New Roman"/>
              </a:rPr>
              <a:t>After rigorous training and evaluation, our model achieved an impressive accuracy score of 96.94% indicating its proficiency in predicting employee attrition.</a:t>
            </a:r>
          </a:p>
          <a:p>
            <a:endParaRPr lang="en-US" dirty="0">
              <a:latin typeface="Times New Roman"/>
              <a:cs typeface="Times New Roman"/>
            </a:endParaRPr>
          </a:p>
          <a:p>
            <a:r>
              <a:rPr lang="en-US" dirty="0">
                <a:latin typeface="Times New Roman"/>
                <a:cs typeface="Times New Roman"/>
              </a:rPr>
              <a:t>One of the key insights provided by our Random Forest model is feature importance. This visualization displays the relative significance of each feature in predicting attrition.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dirty="0"/>
          </a:p>
        </p:txBody>
      </p:sp>
    </p:spTree>
    <p:extLst>
      <p:ext uri="{BB962C8B-B14F-4D97-AF65-F5344CB8AC3E}">
        <p14:creationId xmlns:p14="http://schemas.microsoft.com/office/powerpoint/2010/main" val="3735728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Based on our data analysis and predictive modeling we’ve arrived at a few key conclusions about what potentially contributes to attrition. </a:t>
            </a:r>
          </a:p>
          <a:p>
            <a:endParaRPr lang="en-US" dirty="0">
              <a:latin typeface="Times New Roman"/>
              <a:cs typeface="Times New Roman"/>
            </a:endParaRPr>
          </a:p>
          <a:p>
            <a:r>
              <a:rPr lang="en-US" dirty="0">
                <a:latin typeface="Times New Roman" panose="02020603050405020304" pitchFamily="18" charset="0"/>
                <a:cs typeface="Times New Roman" panose="02020603050405020304" pitchFamily="18" charset="0"/>
              </a:rPr>
              <a:t>Youthful Departure: Our analysis reveals a significant trend: younger employees are more likely to leave the company. This discovery reveals the importance of tailoring any future retention strategies to address the needs and expectations of this demographic.</a:t>
            </a:r>
          </a:p>
          <a:p>
            <a:endParaRPr lang="en-US" dirty="0">
              <a:latin typeface="Times New Roman"/>
              <a:cs typeface="Times New Roman"/>
            </a:endParaRPr>
          </a:p>
          <a:p>
            <a:r>
              <a:rPr lang="en-US" dirty="0">
                <a:latin typeface="Times New Roman" panose="02020603050405020304" pitchFamily="18" charset="0"/>
                <a:cs typeface="Times New Roman" panose="02020603050405020304" pitchFamily="18" charset="0"/>
              </a:rPr>
              <a:t>Satisfaction: Low job satisfaction and work-life balance ratings are also strongly linked to higher attrition rates. Investing in initiatives to enhance workplace satisfaction and promote work-life balance is a key to retaining our valued talent</a:t>
            </a:r>
          </a:p>
          <a:p>
            <a:endParaRPr lang="en-US" dirty="0">
              <a:latin typeface="Times New Roman"/>
              <a:cs typeface="Times New Roman"/>
            </a:endParaRPr>
          </a:p>
          <a:p>
            <a:r>
              <a:rPr lang="en-US" dirty="0">
                <a:latin typeface="Times New Roman"/>
                <a:cs typeface="Times New Roman"/>
              </a:rPr>
              <a:t>Role Realignment: Certain job roles, such as Laboratory Technicians, Sales Representatives, and Human Resources employees, exhibit higher attrition rates. This means there should be a need for targeted interventions and support systems tailored to the unique challenges of these roles.</a:t>
            </a:r>
          </a:p>
          <a:p>
            <a:endParaRPr lang="en-US" dirty="0">
              <a:latin typeface="Times New Roman"/>
              <a:cs typeface="Times New Roman"/>
            </a:endParaRPr>
          </a:p>
          <a:p>
            <a:r>
              <a:rPr lang="en-US" dirty="0">
                <a:latin typeface="Times New Roman"/>
                <a:cs typeface="Times New Roman"/>
              </a:rPr>
              <a:t>Income: Employees leaving the company tend to have lower average monthly incomes. This calls for a review of our compensation structures to ensure they remain competitive and aligned with employee expectations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Drawing from the conclusions of our data analysis, we’ve derived specific opportunities for action to increase employee retention rates and lower the attrition rate. </a:t>
            </a:r>
          </a:p>
          <a:p>
            <a:endParaRPr lang="en-US" dirty="0">
              <a:latin typeface="Times New Roman"/>
              <a:cs typeface="Times New Roman"/>
            </a:endParaRPr>
          </a:p>
          <a:p>
            <a:r>
              <a:rPr lang="en-US" dirty="0">
                <a:latin typeface="Times New Roman" panose="02020603050405020304" pitchFamily="18" charset="0"/>
                <a:cs typeface="Times New Roman" panose="02020603050405020304" pitchFamily="18" charset="0"/>
              </a:rPr>
              <a:t>Targeted Retention Programs: Developing targeted retention programs for younger employees, including mentorship, career development, and recognition initiatives, can help build engagement and loyalty among this demographic.</a:t>
            </a:r>
          </a:p>
          <a:p>
            <a:endParaRPr lang="en-US" dirty="0">
              <a:latin typeface="Times New Roman"/>
              <a:cs typeface="Times New Roman"/>
            </a:endParaRPr>
          </a:p>
          <a:p>
            <a:r>
              <a:rPr lang="en-US" dirty="0">
                <a:latin typeface="Times New Roman"/>
                <a:cs typeface="Times New Roman"/>
              </a:rPr>
              <a:t>Enhanced Employee Experience: Prioritizing initiatives to enhance job satisfaction and work-life balance, such as flexible work arrangements and wellness programs, can create a positive and fulfilling employee experience which could have a direct impact on employees wanting to stay with the company.</a:t>
            </a:r>
          </a:p>
          <a:p>
            <a:endParaRPr lang="en-US" dirty="0">
              <a:latin typeface="Times New Roman"/>
              <a:cs typeface="Times New Roman"/>
            </a:endParaRPr>
          </a:p>
          <a:p>
            <a:r>
              <a:rPr lang="en-US" dirty="0">
                <a:latin typeface="Times New Roman"/>
                <a:cs typeface="Times New Roman"/>
              </a:rPr>
              <a:t>Role-Specific Intervention: Implementing role-specific interventions, such as job redesign and skill enhancement programs, will address challenges faced by employees in high-attrition roles, this could contribute to a more supportive work environment and deter attrition among these roles.</a:t>
            </a:r>
          </a:p>
          <a:p>
            <a:endParaRPr lang="en-US" dirty="0">
              <a:latin typeface="Times New Roman"/>
              <a:cs typeface="Times New Roman"/>
            </a:endParaRPr>
          </a:p>
          <a:p>
            <a:r>
              <a:rPr lang="en-US" dirty="0">
                <a:latin typeface="Times New Roman"/>
                <a:cs typeface="Times New Roman"/>
              </a:rPr>
              <a:t>Compensation Review: A comprehensive review of our compensation structures, coupled with merit-based incentives and career progression pathways, can help attract and retain top talent in a competitive market.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dirty="0"/>
          </a:p>
        </p:txBody>
      </p:sp>
    </p:spTree>
    <p:extLst>
      <p:ext uri="{BB962C8B-B14F-4D97-AF65-F5344CB8AC3E}">
        <p14:creationId xmlns:p14="http://schemas.microsoft.com/office/powerpoint/2010/main" val="398590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Thank you for your attention throughout the presentation. At this stage, I welcome any questions or clarifications you may have regarding the insights, opportunities, or methodology discussed. Our goal is to make sure that there is a thorough understanding of the findings and to address any inquiries you may have about our approach or the implications for our organization.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dirty="0"/>
          </a:p>
        </p:txBody>
      </p:sp>
    </p:spTree>
    <p:extLst>
      <p:ext uri="{BB962C8B-B14F-4D97-AF65-F5344CB8AC3E}">
        <p14:creationId xmlns:p14="http://schemas.microsoft.com/office/powerpoint/2010/main" val="4165839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Today, we’ll be reviewing the findings from our predictive analysis of employee attrition. Our goal was to uncover factors influencing attrition rates and propose actionable strategies to improve employee retention.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89084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In order to kick off our data analysis efforts, we conducted exploratory data analysis or (EDA) to produce a baseline metric to better understand the problem we are attempting to solve as well as explore our data set to investigate potential causes for employee attrition.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41595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Let's start by examining the baseline attrition rate we produced from our exploratory data analysis. As you can see from the chart, approximately 16.12% of employees have left the company, while the remaining 83.88% have stayed.</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341027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Through exploratory data analysis, it was observed that there was a significant age difference between employees who left and those who stayed. On average, leavers were younger, with a mean age of about 33.61 years and a median age of 32 years. In contrast, stayers had a higher mean age of approximately 37.56 years, with a median age of 36 years.</a:t>
            </a:r>
          </a:p>
          <a:p>
            <a:endParaRPr lang="en-US" dirty="0">
              <a:latin typeface="Times New Roman"/>
              <a:cs typeface="Times New Roman"/>
            </a:endParaRPr>
          </a:p>
          <a:p>
            <a:r>
              <a:rPr lang="en-US" dirty="0">
                <a:latin typeface="Times New Roman" panose="02020603050405020304" pitchFamily="18" charset="0"/>
                <a:cs typeface="Times New Roman" panose="02020603050405020304" pitchFamily="18" charset="0"/>
              </a:rPr>
              <a:t>We also observed that there were some interesting disparities when it came to job roles; certain roles, such as Laboratory Technicians, Sales Representatives, and Human Resources employees, showed notably higher attrition rates compared to other roles.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3681530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We also discovered a strong correlation between lower job satisfaction and work-life balance ratings (specifically, ratings of 1 and 2) and higher attrition rates.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3963018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And finally, income was another significant factor. Employees who left the company had lower average monthly incomes, with a mean of about $4,787, whereas those who stayed had a mean income of around $6,833</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3333591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Given the factors we determined were likely to have an affect on employee attrition through our EDA, we engineered these variables as features in our predictive models, specifically: Age, Job Role, Job Satisfaction, Work-Life Balance, and Monthly Income. The first predictive model we will be looking at is our logistic regression model.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3794920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imes New Roman"/>
                <a:cs typeface="Times New Roman"/>
              </a:rPr>
              <a:t>In our logistic regression model, the focus was predicting employee attrition based on our selected factors (Age, Job Role, Job Satisfaction, Work-Life Balance, and Monthly Income). The logistic regression model was trained using historical data, which means it learned patterns and relationships between the input features (age, job role, job satisfaction, work-life balance, monthly income) and the corresponding outcomes (whether an employee stayed with the company or left) from past observations. </a:t>
            </a:r>
            <a:endParaRPr lang="en-US" dirty="0">
              <a:solidFill>
                <a:srgbClr val="ECECEC"/>
              </a:solidFill>
              <a:highlight>
                <a:srgbClr val="212121"/>
              </a:highlight>
              <a:latin typeface="Times New Roman"/>
              <a:ea typeface="Calibri"/>
              <a:cs typeface="Times New Roman"/>
            </a:endParaRPr>
          </a:p>
          <a:p>
            <a:endParaRPr lang="en-US" dirty="0">
              <a:solidFill>
                <a:srgbClr val="000000"/>
              </a:solidFill>
              <a:latin typeface="Times New Roman"/>
              <a:cs typeface="Times New Roman"/>
            </a:endParaRPr>
          </a:p>
          <a:p>
            <a:r>
              <a:rPr lang="en-US" dirty="0">
                <a:solidFill>
                  <a:srgbClr val="000000"/>
                </a:solidFill>
                <a:latin typeface="Times New Roman"/>
                <a:cs typeface="Times New Roman"/>
              </a:rPr>
              <a:t>The results of our model show that it achieved an accuracy of approximately 98.64% </a:t>
            </a:r>
            <a:endParaRPr lang="en-US" dirty="0">
              <a:solidFill>
                <a:srgbClr val="ECECEC"/>
              </a:solidFill>
              <a:highlight>
                <a:srgbClr val="212121"/>
              </a:highlight>
              <a:latin typeface="Times New Roman"/>
              <a:ea typeface="Calibri"/>
              <a:cs typeface="Times New Roman"/>
            </a:endParaRPr>
          </a:p>
          <a:p>
            <a:endParaRPr lang="en-US" dirty="0">
              <a:solidFill>
                <a:srgbClr val="000000"/>
              </a:solidFill>
              <a:latin typeface="Times New Roman"/>
              <a:cs typeface="Times New Roman"/>
            </a:endParaRPr>
          </a:p>
          <a:p>
            <a:r>
              <a:rPr lang="en-US" dirty="0">
                <a:solidFill>
                  <a:srgbClr val="000000"/>
                </a:solidFill>
                <a:latin typeface="Times New Roman"/>
                <a:cs typeface="Times New Roman"/>
              </a:rPr>
              <a:t>Precision and recall for both 'Yes' (attrition) and 'No' (no attrition) categories are high, which indicate good performance for the model.</a:t>
            </a:r>
            <a:endParaRPr lang="en-US">
              <a:solidFill>
                <a:srgbClr val="000000"/>
              </a:solidFill>
              <a:latin typeface="Calibri"/>
              <a:ea typeface="Calibri"/>
              <a:cs typeface="Calibri"/>
            </a:endParaRPr>
          </a:p>
          <a:p>
            <a:endParaRPr lang="en-US" dirty="0">
              <a:solidFill>
                <a:srgbClr val="000000"/>
              </a:solidFill>
              <a:latin typeface="Times New Roman"/>
              <a:cs typeface="Times New Roman"/>
            </a:endParaRPr>
          </a:p>
          <a:p>
            <a:r>
              <a:rPr lang="en-US" dirty="0">
                <a:solidFill>
                  <a:srgbClr val="000000"/>
                </a:solidFill>
                <a:latin typeface="Times New Roman"/>
                <a:cs typeface="Times New Roman"/>
              </a:rPr>
              <a:t>The confusion matrix(pictured on the left) shows that the model correctly predicted employee attrition 253 times(top-left) and employee retention 37 times(bottom-right). The matrix also shows that the model predicted attrition, but the employee stayed 2 times (top-right) and the model predicted retention, when the employee left 2 times(bottom-left).</a:t>
            </a:r>
            <a:endParaRPr lang="en-US">
              <a:solidFill>
                <a:srgbClr val="000000"/>
              </a:solidFill>
              <a:latin typeface="Calibri"/>
              <a:ea typeface="Calibri"/>
              <a:cs typeface="Calibri"/>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134618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4/18/2024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800" dirty="0"/>
              <a:t>Project Two</a:t>
            </a:r>
            <a:br>
              <a:rPr lang="en-US" sz="4800" dirty="0"/>
            </a:br>
            <a:r>
              <a:rPr lang="en-US" sz="4800" dirty="0"/>
              <a:t>Presentation</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DAT-430</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Don Zeller</a:t>
            </a:r>
          </a:p>
          <a:p>
            <a:r>
              <a:rPr lang="en-US" dirty="0"/>
              <a:t> April 16. 2024</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p:txBody>
          <a:bodyPr/>
          <a:lstStyle/>
          <a:p>
            <a:pPr rtl="0" eaLnBrk="1" latinLnBrk="0" hangingPunct="1"/>
            <a:r>
              <a:rPr lang="en-US" sz="6000" kern="1200" dirty="0">
                <a:solidFill>
                  <a:srgbClr val="FFFFFF"/>
                </a:solidFill>
                <a:effectLst/>
                <a:latin typeface="Calibri Light" panose="020F0302020204030204" pitchFamily="34" charset="0"/>
                <a:ea typeface="+mn-ea"/>
                <a:cs typeface="+mn-cs"/>
              </a:rPr>
              <a:t>Predictive Modeling</a:t>
            </a:r>
            <a:endParaRPr lang="en-US" sz="6000"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p:txBody>
          <a:bodyPr/>
          <a:lstStyle/>
          <a:p>
            <a:r>
              <a:rPr lang="en-US" dirty="0"/>
              <a:t>Random Forest</a:t>
            </a:r>
          </a:p>
        </p:txBody>
      </p:sp>
    </p:spTree>
    <p:extLst>
      <p:ext uri="{BB962C8B-B14F-4D97-AF65-F5344CB8AC3E}">
        <p14:creationId xmlns:p14="http://schemas.microsoft.com/office/powerpoint/2010/main" val="295100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itle 7">
            <a:extLst>
              <a:ext uri="{FF2B5EF4-FFF2-40B4-BE49-F238E27FC236}">
                <a16:creationId xmlns:a16="http://schemas.microsoft.com/office/drawing/2014/main" id="{8D4FCF13-D772-835B-3F51-2E8925798F39}"/>
              </a:ext>
            </a:extLst>
          </p:cNvPr>
          <p:cNvSpPr>
            <a:spLocks noGrp="1"/>
          </p:cNvSpPr>
          <p:nvPr>
            <p:ph type="title"/>
          </p:nvPr>
        </p:nvSpPr>
        <p:spPr>
          <a:xfrm>
            <a:off x="838200" y="0"/>
            <a:ext cx="10515600" cy="700115"/>
          </a:xfrm>
        </p:spPr>
        <p:txBody>
          <a:bodyPr/>
          <a:lstStyle/>
          <a:p>
            <a:r>
              <a:rPr lang="en-US" dirty="0"/>
              <a:t>Random Forest</a:t>
            </a:r>
          </a:p>
        </p:txBody>
      </p:sp>
      <p:pic>
        <p:nvPicPr>
          <p:cNvPr id="16" name="Picture 15" descr="A graph with a bar graph&#10;&#10;Description automatically generated with medium confidence">
            <a:extLst>
              <a:ext uri="{FF2B5EF4-FFF2-40B4-BE49-F238E27FC236}">
                <a16:creationId xmlns:a16="http://schemas.microsoft.com/office/drawing/2014/main" id="{1C6306A8-CCB5-CD3A-9252-C720ED93D615}"/>
              </a:ext>
            </a:extLst>
          </p:cNvPr>
          <p:cNvPicPr>
            <a:picLocks noChangeAspect="1"/>
          </p:cNvPicPr>
          <p:nvPr/>
        </p:nvPicPr>
        <p:blipFill>
          <a:blip r:embed="rId3"/>
          <a:stretch>
            <a:fillRect/>
          </a:stretch>
        </p:blipFill>
        <p:spPr>
          <a:xfrm>
            <a:off x="1523986" y="825252"/>
            <a:ext cx="8230749" cy="4039164"/>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6FF7C7E7-CAEF-ABCF-1A56-65CD9F8581C0}"/>
              </a:ext>
            </a:extLst>
          </p:cNvPr>
          <p:cNvPicPr>
            <a:picLocks noChangeAspect="1"/>
          </p:cNvPicPr>
          <p:nvPr/>
        </p:nvPicPr>
        <p:blipFill>
          <a:blip r:embed="rId4"/>
          <a:stretch>
            <a:fillRect/>
          </a:stretch>
        </p:blipFill>
        <p:spPr>
          <a:xfrm>
            <a:off x="9248504" y="4989554"/>
            <a:ext cx="2840116" cy="1697348"/>
          </a:xfrm>
          <a:prstGeom prst="rect">
            <a:avLst/>
          </a:prstGeom>
        </p:spPr>
      </p:pic>
    </p:spTree>
    <p:extLst>
      <p:ext uri="{BB962C8B-B14F-4D97-AF65-F5344CB8AC3E}">
        <p14:creationId xmlns:p14="http://schemas.microsoft.com/office/powerpoint/2010/main" val="258345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a:xfrm>
            <a:off x="609018" y="650410"/>
            <a:ext cx="10693400" cy="830997"/>
          </a:xfrm>
        </p:spPr>
        <p:txBody>
          <a:bodyPr/>
          <a:lstStyle/>
          <a:p>
            <a:r>
              <a:rPr lang="en-US" dirty="0"/>
              <a:t>Key Conclusions:</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A302878-D117-49D8-8CD3-093E34DF215B}"/>
              </a:ext>
            </a:extLst>
          </p:cNvPr>
          <p:cNvSpPr txBox="1"/>
          <p:nvPr/>
        </p:nvSpPr>
        <p:spPr>
          <a:xfrm>
            <a:off x="1748531" y="2125176"/>
            <a:ext cx="3657600" cy="1799467"/>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Youthful Departures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Employees leaving the company tend to be younger, with a mean age of approximately 33.61 years. This demographic trend suggests a need to explore tailored retention strategies for younger employees.</a:t>
            </a: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4DBD184-BCBE-4A38-8DF2-C0C550ADE4C4}"/>
              </a:ext>
            </a:extLst>
          </p:cNvPr>
          <p:cNvSpPr txBox="1"/>
          <p:nvPr/>
        </p:nvSpPr>
        <p:spPr>
          <a:xfrm>
            <a:off x="7504293" y="2125176"/>
            <a:ext cx="3657600" cy="1799467"/>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Role Realignment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Certain job roles, including Laboratory Technicians, Sales Representatives, and Human Resources employees, exhibit higher attrition rates. Addressing challenges specific to these roles could yield significant retention benefits.</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4947450"/>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0A3F38B-310F-454B-9EF6-EF4B5FD017B0}"/>
              </a:ext>
            </a:extLst>
          </p:cNvPr>
          <p:cNvSpPr txBox="1"/>
          <p:nvPr/>
        </p:nvSpPr>
        <p:spPr>
          <a:xfrm>
            <a:off x="1748531" y="4803758"/>
            <a:ext cx="3657600" cy="1799467"/>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Satisfaction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Lower job satisfaction ratings (1 and 2) and work-life balance ratings (1 and 2) are strongly associated with higher attrition rates. Enhancing workplace satisfaction and promoting work-life balance emerge as critical areas for intervention.</a:t>
            </a: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95887" y="4947450"/>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BD1A11C-0D13-40D5-A96C-6C9C65FDED12}"/>
              </a:ext>
            </a:extLst>
          </p:cNvPr>
          <p:cNvSpPr txBox="1"/>
          <p:nvPr/>
        </p:nvSpPr>
        <p:spPr>
          <a:xfrm>
            <a:off x="7504293" y="4856624"/>
            <a:ext cx="3657600" cy="1799467"/>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Income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Employees who leave the company have lower average monthly incomes, with a mean of approximately $4,787. Exploring equitable compensation structures and opportunities for financial growth may enhance retention efforts.</a:t>
            </a:r>
          </a:p>
        </p:txBody>
      </p:sp>
      <p:pic>
        <p:nvPicPr>
          <p:cNvPr id="4" name="Picture 3" descr="A sign with a person running out of the door&#10;&#10;Description automatically generated">
            <a:extLst>
              <a:ext uri="{FF2B5EF4-FFF2-40B4-BE49-F238E27FC236}">
                <a16:creationId xmlns:a16="http://schemas.microsoft.com/office/drawing/2014/main" id="{98D7A708-FCB8-78F0-9A75-319F4EC76F89}"/>
              </a:ext>
            </a:extLst>
          </p:cNvPr>
          <p:cNvPicPr>
            <a:picLocks noChangeAspect="1"/>
          </p:cNvPicPr>
          <p:nvPr/>
        </p:nvPicPr>
        <p:blipFill>
          <a:blip r:embed="rId3"/>
          <a:stretch>
            <a:fillRect/>
          </a:stretch>
        </p:blipFill>
        <p:spPr>
          <a:xfrm>
            <a:off x="796544" y="2215538"/>
            <a:ext cx="539348" cy="543174"/>
          </a:xfrm>
          <a:prstGeom prst="rect">
            <a:avLst/>
          </a:prstGeom>
        </p:spPr>
      </p:pic>
      <p:pic>
        <p:nvPicPr>
          <p:cNvPr id="6" name="Picture 5" descr="A green smiley face with black dots&#10;&#10;Description automatically generated">
            <a:extLst>
              <a:ext uri="{FF2B5EF4-FFF2-40B4-BE49-F238E27FC236}">
                <a16:creationId xmlns:a16="http://schemas.microsoft.com/office/drawing/2014/main" id="{6C0F88A9-07BB-CB74-9531-72B1064182DB}"/>
              </a:ext>
            </a:extLst>
          </p:cNvPr>
          <p:cNvPicPr>
            <a:picLocks noChangeAspect="1"/>
          </p:cNvPicPr>
          <p:nvPr/>
        </p:nvPicPr>
        <p:blipFill>
          <a:blip r:embed="rId4"/>
          <a:stretch>
            <a:fillRect/>
          </a:stretch>
        </p:blipFill>
        <p:spPr>
          <a:xfrm>
            <a:off x="826953" y="5059885"/>
            <a:ext cx="539348" cy="539348"/>
          </a:xfrm>
          <a:prstGeom prst="rect">
            <a:avLst/>
          </a:prstGeom>
        </p:spPr>
      </p:pic>
      <p:pic>
        <p:nvPicPr>
          <p:cNvPr id="10" name="Picture 9" descr="A close-up of a red and blue gear&#10;&#10;Description automatically generated">
            <a:extLst>
              <a:ext uri="{FF2B5EF4-FFF2-40B4-BE49-F238E27FC236}">
                <a16:creationId xmlns:a16="http://schemas.microsoft.com/office/drawing/2014/main" id="{4C3C1EE9-FEE8-86B3-379F-AEC632644EEE}"/>
              </a:ext>
            </a:extLst>
          </p:cNvPr>
          <p:cNvPicPr>
            <a:picLocks noChangeAspect="1"/>
          </p:cNvPicPr>
          <p:nvPr/>
        </p:nvPicPr>
        <p:blipFill>
          <a:blip r:embed="rId5"/>
          <a:stretch>
            <a:fillRect/>
          </a:stretch>
        </p:blipFill>
        <p:spPr>
          <a:xfrm>
            <a:off x="6558108" y="2215538"/>
            <a:ext cx="563838" cy="543174"/>
          </a:xfrm>
          <a:prstGeom prst="rect">
            <a:avLst/>
          </a:prstGeom>
        </p:spPr>
      </p:pic>
      <p:pic>
        <p:nvPicPr>
          <p:cNvPr id="14" name="Picture 13" descr="A hand holding a bag of money&#10;&#10;Description automatically generated">
            <a:extLst>
              <a:ext uri="{FF2B5EF4-FFF2-40B4-BE49-F238E27FC236}">
                <a16:creationId xmlns:a16="http://schemas.microsoft.com/office/drawing/2014/main" id="{388CC813-07CF-5E05-C4B9-BE40B6624DA3}"/>
              </a:ext>
            </a:extLst>
          </p:cNvPr>
          <p:cNvPicPr>
            <a:picLocks noChangeAspect="1"/>
          </p:cNvPicPr>
          <p:nvPr/>
        </p:nvPicPr>
        <p:blipFill>
          <a:blip r:embed="rId6"/>
          <a:stretch>
            <a:fillRect/>
          </a:stretch>
        </p:blipFill>
        <p:spPr>
          <a:xfrm>
            <a:off x="6566261" y="5044467"/>
            <a:ext cx="589958" cy="570183"/>
          </a:xfrm>
          <a:prstGeom prst="rect">
            <a:avLst/>
          </a:prstGeom>
        </p:spPr>
      </p:pic>
    </p:spTree>
    <p:extLst>
      <p:ext uri="{BB962C8B-B14F-4D97-AF65-F5344CB8AC3E}">
        <p14:creationId xmlns:p14="http://schemas.microsoft.com/office/powerpoint/2010/main" val="412067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a:xfrm>
            <a:off x="609018" y="650410"/>
            <a:ext cx="10693400" cy="830997"/>
          </a:xfrm>
        </p:spPr>
        <p:txBody>
          <a:bodyPr/>
          <a:lstStyle/>
          <a:p>
            <a:r>
              <a:rPr lang="en-US" dirty="0"/>
              <a:t>Opportunities for Action:</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A302878-D117-49D8-8CD3-093E34DF215B}"/>
              </a:ext>
            </a:extLst>
          </p:cNvPr>
          <p:cNvSpPr txBox="1"/>
          <p:nvPr/>
        </p:nvSpPr>
        <p:spPr>
          <a:xfrm>
            <a:off x="1748531" y="2125176"/>
            <a:ext cx="3657600" cy="157786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Targeted Retention Programs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Develop targeted retention programs aimed at younger employees, offering mentorship, career development opportunities, and recognition programs to </a:t>
            </a:r>
            <a:r>
              <a:rPr lang="en-US" sz="1600" dirty="0">
                <a:cs typeface="Biome Light" panose="020B0303030204020804" pitchFamily="34" charset="0"/>
              </a:rPr>
              <a:t>build </a:t>
            </a: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engagement and loyalty.</a:t>
            </a: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4DBD184-BCBE-4A38-8DF2-C0C550ADE4C4}"/>
              </a:ext>
            </a:extLst>
          </p:cNvPr>
          <p:cNvSpPr txBox="1"/>
          <p:nvPr/>
        </p:nvSpPr>
        <p:spPr>
          <a:xfrm>
            <a:off x="7504293" y="2125176"/>
            <a:ext cx="3657600" cy="157786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Role-</a:t>
            </a:r>
            <a:r>
              <a:rPr lang="en-US" b="1" dirty="0">
                <a:solidFill>
                  <a:schemeClr val="accent4"/>
                </a:solidFill>
                <a:latin typeface="+mj-lt"/>
                <a:cs typeface="Biome Light" panose="020B0303030204020804" pitchFamily="34" charset="0"/>
              </a:rPr>
              <a:t>Specific Intervention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Implement role-specific initiatives to address challenges faced by employees in high-attrition roles. This could involve job redesign, skill enhancement programs, or improved support systems.</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4947450"/>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0A3F38B-310F-454B-9EF6-EF4B5FD017B0}"/>
              </a:ext>
            </a:extLst>
          </p:cNvPr>
          <p:cNvSpPr txBox="1"/>
          <p:nvPr/>
        </p:nvSpPr>
        <p:spPr>
          <a:xfrm>
            <a:off x="1748531" y="4803758"/>
            <a:ext cx="3657600" cy="1799467"/>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Enhanced Employee Experience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Prioritize initiatives to enhance job satisfaction and work-life balance, such as flexible work arrangements, wellness programs, and regular feedback mechanisms to address concerns proactively.</a:t>
            </a: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95887" y="4947450"/>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BD1A11C-0D13-40D5-A96C-6C9C65FDED12}"/>
              </a:ext>
            </a:extLst>
          </p:cNvPr>
          <p:cNvSpPr txBox="1"/>
          <p:nvPr/>
        </p:nvSpPr>
        <p:spPr>
          <a:xfrm>
            <a:off x="7504293" y="4856624"/>
            <a:ext cx="3657600" cy="1799467"/>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Compensation Review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Conduct a comprehensive review of compensation structures to ensure they align with market standards and employee expectations. Implement merit-based incentives and career progression pathways to incentivize talent retention.</a:t>
            </a:r>
          </a:p>
        </p:txBody>
      </p:sp>
      <p:pic>
        <p:nvPicPr>
          <p:cNvPr id="5" name="Picture 4" descr="A blue and white target with a arrow&#10;&#10;Description automatically generated">
            <a:extLst>
              <a:ext uri="{FF2B5EF4-FFF2-40B4-BE49-F238E27FC236}">
                <a16:creationId xmlns:a16="http://schemas.microsoft.com/office/drawing/2014/main" id="{C6ECAC83-BEF3-B690-3B92-94BC958B3F93}"/>
              </a:ext>
            </a:extLst>
          </p:cNvPr>
          <p:cNvPicPr>
            <a:picLocks noChangeAspect="1"/>
          </p:cNvPicPr>
          <p:nvPr/>
        </p:nvPicPr>
        <p:blipFill>
          <a:blip r:embed="rId3"/>
          <a:stretch>
            <a:fillRect/>
          </a:stretch>
        </p:blipFill>
        <p:spPr>
          <a:xfrm>
            <a:off x="792323" y="2261449"/>
            <a:ext cx="545824" cy="440576"/>
          </a:xfrm>
          <a:prstGeom prst="rect">
            <a:avLst/>
          </a:prstGeom>
        </p:spPr>
      </p:pic>
      <p:pic>
        <p:nvPicPr>
          <p:cNvPr id="12" name="Picture 11" descr="A hand holding gears&#10;&#10;Description automatically generated">
            <a:extLst>
              <a:ext uri="{FF2B5EF4-FFF2-40B4-BE49-F238E27FC236}">
                <a16:creationId xmlns:a16="http://schemas.microsoft.com/office/drawing/2014/main" id="{E9964D26-7459-52B2-3545-A5AA88DD6C61}"/>
              </a:ext>
            </a:extLst>
          </p:cNvPr>
          <p:cNvPicPr>
            <a:picLocks noChangeAspect="1"/>
          </p:cNvPicPr>
          <p:nvPr/>
        </p:nvPicPr>
        <p:blipFill>
          <a:blip r:embed="rId4"/>
          <a:stretch>
            <a:fillRect/>
          </a:stretch>
        </p:blipFill>
        <p:spPr>
          <a:xfrm>
            <a:off x="6566261" y="2209995"/>
            <a:ext cx="565647" cy="591804"/>
          </a:xfrm>
          <a:prstGeom prst="rect">
            <a:avLst/>
          </a:prstGeom>
        </p:spPr>
      </p:pic>
      <p:pic>
        <p:nvPicPr>
          <p:cNvPr id="20" name="Picture 19" descr="A black and white icon of hands holding a person&#10;&#10;Description automatically generated">
            <a:extLst>
              <a:ext uri="{FF2B5EF4-FFF2-40B4-BE49-F238E27FC236}">
                <a16:creationId xmlns:a16="http://schemas.microsoft.com/office/drawing/2014/main" id="{13304050-3612-F73F-886C-88B8181E3130}"/>
              </a:ext>
            </a:extLst>
          </p:cNvPr>
          <p:cNvPicPr>
            <a:picLocks noChangeAspect="1"/>
          </p:cNvPicPr>
          <p:nvPr/>
        </p:nvPicPr>
        <p:blipFill>
          <a:blip r:embed="rId5"/>
          <a:stretch>
            <a:fillRect/>
          </a:stretch>
        </p:blipFill>
        <p:spPr>
          <a:xfrm>
            <a:off x="792323" y="5044467"/>
            <a:ext cx="587727" cy="570183"/>
          </a:xfrm>
          <a:prstGeom prst="rect">
            <a:avLst/>
          </a:prstGeom>
        </p:spPr>
      </p:pic>
      <p:pic>
        <p:nvPicPr>
          <p:cNvPr id="22" name="Picture 21" descr="A black and white icon of a paper and a bag of money&#10;&#10;Description automatically generated">
            <a:extLst>
              <a:ext uri="{FF2B5EF4-FFF2-40B4-BE49-F238E27FC236}">
                <a16:creationId xmlns:a16="http://schemas.microsoft.com/office/drawing/2014/main" id="{CA0B6D07-C954-9159-213E-C9CE55E60A48}"/>
              </a:ext>
            </a:extLst>
          </p:cNvPr>
          <p:cNvPicPr>
            <a:picLocks noChangeAspect="1"/>
          </p:cNvPicPr>
          <p:nvPr/>
        </p:nvPicPr>
        <p:blipFill>
          <a:blip r:embed="rId6"/>
          <a:stretch>
            <a:fillRect/>
          </a:stretch>
        </p:blipFill>
        <p:spPr>
          <a:xfrm>
            <a:off x="6607702" y="5044467"/>
            <a:ext cx="502924" cy="460423"/>
          </a:xfrm>
          <a:prstGeom prst="rect">
            <a:avLst/>
          </a:prstGeom>
        </p:spPr>
      </p:pic>
    </p:spTree>
    <p:extLst>
      <p:ext uri="{BB962C8B-B14F-4D97-AF65-F5344CB8AC3E}">
        <p14:creationId xmlns:p14="http://schemas.microsoft.com/office/powerpoint/2010/main" val="607912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726282" y="2345823"/>
            <a:ext cx="4143374" cy="2166353"/>
          </a:xfrm>
        </p:spPr>
        <p:txBody>
          <a:bodyPr/>
          <a:lstStyle/>
          <a:p>
            <a:r>
              <a:rPr lang="en-US" sz="3200" dirty="0"/>
              <a:t>Engage with us! </a:t>
            </a:r>
          </a:p>
          <a:p>
            <a:r>
              <a:rPr lang="en-US" sz="3200" dirty="0"/>
              <a:t>We welcome your thoughts, questions, and feedback!</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3"/>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sz="3200" dirty="0"/>
              <a:t>Intro: Predictive Analysis of Employee Attrition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2492024"/>
            <a:ext cx="4275138" cy="3560763"/>
          </a:xfrm>
        </p:spPr>
        <p:txBody>
          <a:bodyPr/>
          <a:lstStyle/>
          <a:p>
            <a:pPr marL="0" indent="0">
              <a:buNone/>
            </a:pPr>
            <a:r>
              <a:rPr lang="en-US" dirty="0"/>
              <a:t>Today, we’ll be reviewing the findings from our predictive analysis of employee attrition. Our goal was to uncover factors influencing attrition rates and propose actionable strategies to improve employee retention.</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sz="4800" kern="1200" dirty="0">
                <a:effectLst/>
                <a:latin typeface="Calibri Light" panose="020F0302020204030204" pitchFamily="34" charset="0"/>
                <a:ea typeface="+mn-ea"/>
                <a:cs typeface="+mn-cs"/>
              </a:rPr>
              <a:t>Baseline Attrition </a:t>
            </a:r>
            <a:r>
              <a:rPr lang="en-US" dirty="0">
                <a:latin typeface="Calibri Light" panose="020F0302020204030204" pitchFamily="34" charset="0"/>
                <a:ea typeface="+mn-ea"/>
                <a:cs typeface="+mn-cs"/>
              </a:rPr>
              <a:t>R</a:t>
            </a:r>
            <a:r>
              <a:rPr lang="en-US" sz="4800" kern="1200" dirty="0">
                <a:effectLst/>
                <a:latin typeface="Calibri Light" panose="020F0302020204030204" pitchFamily="34" charset="0"/>
                <a:ea typeface="+mn-ea"/>
                <a:cs typeface="+mn-cs"/>
              </a:rPr>
              <a:t>ates and Key </a:t>
            </a:r>
            <a:r>
              <a:rPr lang="en-US" dirty="0">
                <a:latin typeface="Calibri Light" panose="020F0302020204030204" pitchFamily="34" charset="0"/>
                <a:ea typeface="+mn-ea"/>
                <a:cs typeface="+mn-cs"/>
              </a:rPr>
              <a:t>D</a:t>
            </a:r>
            <a:r>
              <a:rPr lang="en-US" sz="4800" kern="1200" dirty="0">
                <a:effectLst/>
                <a:latin typeface="Calibri Light" panose="020F0302020204030204" pitchFamily="34" charset="0"/>
                <a:ea typeface="+mn-ea"/>
                <a:cs typeface="+mn-cs"/>
              </a:rPr>
              <a:t>iscoveries </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637031" y="158712"/>
            <a:ext cx="10515600" cy="700115"/>
          </a:xfrm>
        </p:spPr>
        <p:txBody>
          <a:bodyPr/>
          <a:lstStyle/>
          <a:p>
            <a:r>
              <a:rPr lang="en-US" dirty="0"/>
              <a:t>Baseline Attrition Rate</a:t>
            </a:r>
          </a:p>
        </p:txBody>
      </p:sp>
      <p:pic>
        <p:nvPicPr>
          <p:cNvPr id="3" name="Picture 2" descr="A graph with blue and orange squares&#10;&#10;Description automatically generated">
            <a:extLst>
              <a:ext uri="{FF2B5EF4-FFF2-40B4-BE49-F238E27FC236}">
                <a16:creationId xmlns:a16="http://schemas.microsoft.com/office/drawing/2014/main" id="{7BED5200-23C6-564E-7800-B9EB61D6EC66}"/>
              </a:ext>
            </a:extLst>
          </p:cNvPr>
          <p:cNvPicPr>
            <a:picLocks noChangeAspect="1"/>
          </p:cNvPicPr>
          <p:nvPr/>
        </p:nvPicPr>
        <p:blipFill>
          <a:blip r:embed="rId3"/>
          <a:stretch>
            <a:fillRect/>
          </a:stretch>
        </p:blipFill>
        <p:spPr>
          <a:xfrm>
            <a:off x="2816525" y="1322645"/>
            <a:ext cx="6156612" cy="4639952"/>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0"/>
            <a:ext cx="10515600" cy="700115"/>
          </a:xfrm>
        </p:spPr>
        <p:txBody>
          <a:bodyPr/>
          <a:lstStyle/>
          <a:p>
            <a:r>
              <a:rPr lang="en-US" dirty="0"/>
              <a:t>Key Discoveries</a:t>
            </a:r>
          </a:p>
        </p:txBody>
      </p:sp>
      <p:sp>
        <p:nvSpPr>
          <p:cNvPr id="5" name="TextBox 4">
            <a:extLst>
              <a:ext uri="{FF2B5EF4-FFF2-40B4-BE49-F238E27FC236}">
                <a16:creationId xmlns:a16="http://schemas.microsoft.com/office/drawing/2014/main" id="{712659A6-F523-0ED6-F2DD-BC781A1B475A}"/>
              </a:ext>
            </a:extLst>
          </p:cNvPr>
          <p:cNvSpPr txBox="1"/>
          <p:nvPr/>
        </p:nvSpPr>
        <p:spPr>
          <a:xfrm>
            <a:off x="520861" y="2170137"/>
            <a:ext cx="5320496" cy="400110"/>
          </a:xfrm>
          <a:prstGeom prst="rect">
            <a:avLst/>
          </a:prstGeom>
          <a:noFill/>
        </p:spPr>
        <p:txBody>
          <a:bodyPr wrap="square" rtlCol="0">
            <a:spAutoFit/>
          </a:bodyPr>
          <a:lstStyle/>
          <a:p>
            <a:endParaRPr lang="en-US" sz="2000" dirty="0"/>
          </a:p>
        </p:txBody>
      </p:sp>
      <p:pic>
        <p:nvPicPr>
          <p:cNvPr id="4" name="Picture 3" descr="A graph with a line graph&#10;&#10;Description automatically generated with medium confidence">
            <a:extLst>
              <a:ext uri="{FF2B5EF4-FFF2-40B4-BE49-F238E27FC236}">
                <a16:creationId xmlns:a16="http://schemas.microsoft.com/office/drawing/2014/main" id="{A8C05FD4-CF58-DBAF-2DF9-2E21B5537848}"/>
              </a:ext>
            </a:extLst>
          </p:cNvPr>
          <p:cNvPicPr>
            <a:picLocks noChangeAspect="1"/>
          </p:cNvPicPr>
          <p:nvPr/>
        </p:nvPicPr>
        <p:blipFill>
          <a:blip r:embed="rId3"/>
          <a:stretch>
            <a:fillRect/>
          </a:stretch>
        </p:blipFill>
        <p:spPr>
          <a:xfrm>
            <a:off x="219963" y="1288440"/>
            <a:ext cx="5326957" cy="3873870"/>
          </a:xfrm>
          <a:prstGeom prst="rect">
            <a:avLst/>
          </a:prstGeom>
        </p:spPr>
      </p:pic>
      <p:pic>
        <p:nvPicPr>
          <p:cNvPr id="7" name="Picture 6" descr="A graph with green and blue bars&#10;&#10;Description automatically generated">
            <a:extLst>
              <a:ext uri="{FF2B5EF4-FFF2-40B4-BE49-F238E27FC236}">
                <a16:creationId xmlns:a16="http://schemas.microsoft.com/office/drawing/2014/main" id="{43406C1D-FF55-F76C-08BD-5FED31EA4B96}"/>
              </a:ext>
            </a:extLst>
          </p:cNvPr>
          <p:cNvPicPr>
            <a:picLocks noChangeAspect="1"/>
          </p:cNvPicPr>
          <p:nvPr/>
        </p:nvPicPr>
        <p:blipFill>
          <a:blip r:embed="rId4"/>
          <a:stretch>
            <a:fillRect/>
          </a:stretch>
        </p:blipFill>
        <p:spPr>
          <a:xfrm>
            <a:off x="6497863" y="1288440"/>
            <a:ext cx="5474174" cy="3873870"/>
          </a:xfrm>
          <a:prstGeom prst="rect">
            <a:avLst/>
          </a:prstGeom>
        </p:spPr>
      </p:pic>
    </p:spTree>
    <p:extLst>
      <p:ext uri="{BB962C8B-B14F-4D97-AF65-F5344CB8AC3E}">
        <p14:creationId xmlns:p14="http://schemas.microsoft.com/office/powerpoint/2010/main" val="96593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0"/>
            <a:ext cx="10515600" cy="700115"/>
          </a:xfrm>
        </p:spPr>
        <p:txBody>
          <a:bodyPr/>
          <a:lstStyle/>
          <a:p>
            <a:r>
              <a:rPr lang="en-US" dirty="0"/>
              <a:t>Key Discoveries</a:t>
            </a:r>
          </a:p>
        </p:txBody>
      </p:sp>
      <p:sp>
        <p:nvSpPr>
          <p:cNvPr id="5" name="TextBox 4">
            <a:extLst>
              <a:ext uri="{FF2B5EF4-FFF2-40B4-BE49-F238E27FC236}">
                <a16:creationId xmlns:a16="http://schemas.microsoft.com/office/drawing/2014/main" id="{712659A6-F523-0ED6-F2DD-BC781A1B475A}"/>
              </a:ext>
            </a:extLst>
          </p:cNvPr>
          <p:cNvSpPr txBox="1"/>
          <p:nvPr/>
        </p:nvSpPr>
        <p:spPr>
          <a:xfrm>
            <a:off x="520861" y="2170137"/>
            <a:ext cx="5320496" cy="400110"/>
          </a:xfrm>
          <a:prstGeom prst="rect">
            <a:avLst/>
          </a:prstGeom>
          <a:noFill/>
        </p:spPr>
        <p:txBody>
          <a:bodyPr wrap="square" rtlCol="0">
            <a:spAutoFit/>
          </a:bodyPr>
          <a:lstStyle/>
          <a:p>
            <a:endParaRPr lang="en-US" sz="2000" dirty="0"/>
          </a:p>
        </p:txBody>
      </p:sp>
      <p:pic>
        <p:nvPicPr>
          <p:cNvPr id="13" name="Picture 12" descr="A graph of a number of bars&#10;&#10;Description automatically generated with medium confidence">
            <a:extLst>
              <a:ext uri="{FF2B5EF4-FFF2-40B4-BE49-F238E27FC236}">
                <a16:creationId xmlns:a16="http://schemas.microsoft.com/office/drawing/2014/main" id="{F3857DED-72ED-1BF8-79CE-5211D1FBFED1}"/>
              </a:ext>
            </a:extLst>
          </p:cNvPr>
          <p:cNvPicPr>
            <a:picLocks noChangeAspect="1"/>
          </p:cNvPicPr>
          <p:nvPr/>
        </p:nvPicPr>
        <p:blipFill>
          <a:blip r:embed="rId3"/>
          <a:stretch>
            <a:fillRect/>
          </a:stretch>
        </p:blipFill>
        <p:spPr>
          <a:xfrm>
            <a:off x="353069" y="1042655"/>
            <a:ext cx="5248277" cy="4070258"/>
          </a:xfrm>
          <a:prstGeom prst="rect">
            <a:avLst/>
          </a:prstGeom>
        </p:spPr>
      </p:pic>
      <p:pic>
        <p:nvPicPr>
          <p:cNvPr id="15" name="Picture 14" descr="A graph of a number of bars&#10;&#10;Description automatically generated with medium confidence">
            <a:extLst>
              <a:ext uri="{FF2B5EF4-FFF2-40B4-BE49-F238E27FC236}">
                <a16:creationId xmlns:a16="http://schemas.microsoft.com/office/drawing/2014/main" id="{F446FA11-0BCD-A814-80DB-43CAC1A6D82B}"/>
              </a:ext>
            </a:extLst>
          </p:cNvPr>
          <p:cNvPicPr>
            <a:picLocks noChangeAspect="1"/>
          </p:cNvPicPr>
          <p:nvPr/>
        </p:nvPicPr>
        <p:blipFill>
          <a:blip r:embed="rId4"/>
          <a:stretch>
            <a:fillRect/>
          </a:stretch>
        </p:blipFill>
        <p:spPr>
          <a:xfrm>
            <a:off x="6567419" y="1042655"/>
            <a:ext cx="5271512" cy="4070259"/>
          </a:xfrm>
          <a:prstGeom prst="rect">
            <a:avLst/>
          </a:prstGeom>
        </p:spPr>
      </p:pic>
    </p:spTree>
    <p:extLst>
      <p:ext uri="{BB962C8B-B14F-4D97-AF65-F5344CB8AC3E}">
        <p14:creationId xmlns:p14="http://schemas.microsoft.com/office/powerpoint/2010/main" val="119553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0"/>
            <a:ext cx="10515600" cy="700115"/>
          </a:xfrm>
        </p:spPr>
        <p:txBody>
          <a:bodyPr/>
          <a:lstStyle/>
          <a:p>
            <a:r>
              <a:rPr lang="en-US" dirty="0"/>
              <a:t>Key Discoveries</a:t>
            </a:r>
          </a:p>
        </p:txBody>
      </p:sp>
      <p:sp>
        <p:nvSpPr>
          <p:cNvPr id="5" name="TextBox 4">
            <a:extLst>
              <a:ext uri="{FF2B5EF4-FFF2-40B4-BE49-F238E27FC236}">
                <a16:creationId xmlns:a16="http://schemas.microsoft.com/office/drawing/2014/main" id="{712659A6-F523-0ED6-F2DD-BC781A1B475A}"/>
              </a:ext>
            </a:extLst>
          </p:cNvPr>
          <p:cNvSpPr txBox="1"/>
          <p:nvPr/>
        </p:nvSpPr>
        <p:spPr>
          <a:xfrm>
            <a:off x="520861" y="2170137"/>
            <a:ext cx="5320496" cy="400110"/>
          </a:xfrm>
          <a:prstGeom prst="rect">
            <a:avLst/>
          </a:prstGeom>
          <a:noFill/>
        </p:spPr>
        <p:txBody>
          <a:bodyPr wrap="square" rtlCol="0">
            <a:spAutoFit/>
          </a:bodyPr>
          <a:lstStyle/>
          <a:p>
            <a:endParaRPr lang="en-US" sz="2000" dirty="0"/>
          </a:p>
        </p:txBody>
      </p:sp>
      <p:pic>
        <p:nvPicPr>
          <p:cNvPr id="3" name="Picture 2" descr="A graph showing a number of income&#10;&#10;Description automatically generated with medium confidence">
            <a:extLst>
              <a:ext uri="{FF2B5EF4-FFF2-40B4-BE49-F238E27FC236}">
                <a16:creationId xmlns:a16="http://schemas.microsoft.com/office/drawing/2014/main" id="{A04FC95E-6C28-B6AA-1086-E0BF3F0DC32B}"/>
              </a:ext>
            </a:extLst>
          </p:cNvPr>
          <p:cNvPicPr>
            <a:picLocks noChangeAspect="1"/>
          </p:cNvPicPr>
          <p:nvPr/>
        </p:nvPicPr>
        <p:blipFill>
          <a:blip r:embed="rId3"/>
          <a:stretch>
            <a:fillRect/>
          </a:stretch>
        </p:blipFill>
        <p:spPr>
          <a:xfrm>
            <a:off x="2837995" y="1042654"/>
            <a:ext cx="6516009" cy="4772691"/>
          </a:xfrm>
          <a:prstGeom prst="rect">
            <a:avLst/>
          </a:prstGeom>
        </p:spPr>
      </p:pic>
    </p:spTree>
    <p:extLst>
      <p:ext uri="{BB962C8B-B14F-4D97-AF65-F5344CB8AC3E}">
        <p14:creationId xmlns:p14="http://schemas.microsoft.com/office/powerpoint/2010/main" val="412160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p:txBody>
          <a:bodyPr/>
          <a:lstStyle/>
          <a:p>
            <a:pPr rtl="0" eaLnBrk="1" latinLnBrk="0" hangingPunct="1"/>
            <a:r>
              <a:rPr lang="en-US" sz="6000" kern="1200" dirty="0">
                <a:solidFill>
                  <a:srgbClr val="FFFFFF"/>
                </a:solidFill>
                <a:effectLst/>
                <a:latin typeface="Calibri Light" panose="020F0302020204030204" pitchFamily="34" charset="0"/>
                <a:ea typeface="+mn-ea"/>
                <a:cs typeface="+mn-cs"/>
              </a:rPr>
              <a:t>Predictive Modeling</a:t>
            </a:r>
            <a:endParaRPr lang="en-US" sz="6000"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p:txBody>
          <a:bodyPr/>
          <a:lstStyle/>
          <a:p>
            <a:r>
              <a:rPr lang="en-US" dirty="0"/>
              <a:t>Logistic Regression</a:t>
            </a:r>
          </a:p>
        </p:txBody>
      </p:sp>
    </p:spTree>
    <p:extLst>
      <p:ext uri="{BB962C8B-B14F-4D97-AF65-F5344CB8AC3E}">
        <p14:creationId xmlns:p14="http://schemas.microsoft.com/office/powerpoint/2010/main" val="410139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0"/>
            <a:ext cx="10515600" cy="700115"/>
          </a:xfrm>
        </p:spPr>
        <p:txBody>
          <a:bodyPr/>
          <a:lstStyle/>
          <a:p>
            <a:r>
              <a:rPr lang="en-US" dirty="0"/>
              <a:t>Logistic Regression</a:t>
            </a:r>
          </a:p>
        </p:txBody>
      </p:sp>
      <p:sp>
        <p:nvSpPr>
          <p:cNvPr id="5" name="TextBox 4">
            <a:extLst>
              <a:ext uri="{FF2B5EF4-FFF2-40B4-BE49-F238E27FC236}">
                <a16:creationId xmlns:a16="http://schemas.microsoft.com/office/drawing/2014/main" id="{712659A6-F523-0ED6-F2DD-BC781A1B475A}"/>
              </a:ext>
            </a:extLst>
          </p:cNvPr>
          <p:cNvSpPr txBox="1"/>
          <p:nvPr/>
        </p:nvSpPr>
        <p:spPr>
          <a:xfrm>
            <a:off x="520861" y="2170137"/>
            <a:ext cx="5320496" cy="400110"/>
          </a:xfrm>
          <a:prstGeom prst="rect">
            <a:avLst/>
          </a:prstGeom>
          <a:noFill/>
        </p:spPr>
        <p:txBody>
          <a:bodyPr wrap="square" rtlCol="0">
            <a:spAutoFit/>
          </a:bodyPr>
          <a:lstStyle/>
          <a:p>
            <a:endParaRPr lang="en-US" sz="2000" dirty="0"/>
          </a:p>
        </p:txBody>
      </p:sp>
      <p:pic>
        <p:nvPicPr>
          <p:cNvPr id="4" name="Picture 3" descr="A diagram of a logistic regression model&#10;&#10;Description automatically generated">
            <a:extLst>
              <a:ext uri="{FF2B5EF4-FFF2-40B4-BE49-F238E27FC236}">
                <a16:creationId xmlns:a16="http://schemas.microsoft.com/office/drawing/2014/main" id="{21A2A71B-1566-7310-93FE-12F0969DAF32}"/>
              </a:ext>
            </a:extLst>
          </p:cNvPr>
          <p:cNvPicPr>
            <a:picLocks noChangeAspect="1"/>
          </p:cNvPicPr>
          <p:nvPr/>
        </p:nvPicPr>
        <p:blipFill>
          <a:blip r:embed="rId3"/>
          <a:stretch>
            <a:fillRect/>
          </a:stretch>
        </p:blipFill>
        <p:spPr>
          <a:xfrm>
            <a:off x="838200" y="1280812"/>
            <a:ext cx="5506218" cy="4296375"/>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258FEC4B-C802-AE19-5CF0-8B529975DCD5}"/>
              </a:ext>
            </a:extLst>
          </p:cNvPr>
          <p:cNvPicPr>
            <a:picLocks noChangeAspect="1"/>
          </p:cNvPicPr>
          <p:nvPr/>
        </p:nvPicPr>
        <p:blipFill>
          <a:blip r:embed="rId4"/>
          <a:stretch>
            <a:fillRect/>
          </a:stretch>
        </p:blipFill>
        <p:spPr>
          <a:xfrm>
            <a:off x="7083248" y="2275009"/>
            <a:ext cx="4770771" cy="2106015"/>
          </a:xfrm>
          <a:prstGeom prst="rect">
            <a:avLst/>
          </a:prstGeom>
        </p:spPr>
      </p:pic>
    </p:spTree>
    <p:extLst>
      <p:ext uri="{BB962C8B-B14F-4D97-AF65-F5344CB8AC3E}">
        <p14:creationId xmlns:p14="http://schemas.microsoft.com/office/powerpoint/2010/main" val="290884295"/>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AF7D7BFDA13E459A96BE1FC12CEC2E" ma:contentTypeVersion="10" ma:contentTypeDescription="Create a new document." ma:contentTypeScope="" ma:versionID="60dc8345f68e5f9239dd218f906475aa">
  <xsd:schema xmlns:xsd="http://www.w3.org/2001/XMLSchema" xmlns:xs="http://www.w3.org/2001/XMLSchema" xmlns:p="http://schemas.microsoft.com/office/2006/metadata/properties" xmlns:ns3="cc2bfd02-7d86-4001-8a6d-bf559e6ae932" targetNamespace="http://schemas.microsoft.com/office/2006/metadata/properties" ma:root="true" ma:fieldsID="f27698523aa1174a834749e8fd9a0eec" ns3:_="">
    <xsd:import namespace="cc2bfd02-7d86-4001-8a6d-bf559e6ae93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2bfd02-7d86-4001-8a6d-bf559e6ae9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c2bfd02-7d86-4001-8a6d-bf559e6ae932" xsi:nil="true"/>
  </documentManagement>
</p:properties>
</file>

<file path=customXml/itemProps1.xml><?xml version="1.0" encoding="utf-8"?>
<ds:datastoreItem xmlns:ds="http://schemas.openxmlformats.org/officeDocument/2006/customXml" ds:itemID="{F8552094-1AE6-47C8-99D9-E81984165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2bfd02-7d86-4001-8a6d-bf559e6ae9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openxmlformats.org/package/2006/metadata/core-properties"/>
    <ds:schemaRef ds:uri="http://schemas.microsoft.com/office/2006/documentManagement/types"/>
    <ds:schemaRef ds:uri="cc2bfd02-7d86-4001-8a6d-bf559e6ae932"/>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674</TotalTime>
  <Words>1514</Words>
  <Application>Microsoft Office PowerPoint</Application>
  <PresentationFormat>Widescreen</PresentationFormat>
  <Paragraphs>79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 Two Presentation</vt:lpstr>
      <vt:lpstr>Intro: Predictive Analysis of Employee Attrition</vt:lpstr>
      <vt:lpstr>Baseline Attrition Rates and Key Discoveries </vt:lpstr>
      <vt:lpstr>Baseline Attrition Rate</vt:lpstr>
      <vt:lpstr>Key Discoveries</vt:lpstr>
      <vt:lpstr>Key Discoveries</vt:lpstr>
      <vt:lpstr>Key Discoveries</vt:lpstr>
      <vt:lpstr>Predictive Modeling</vt:lpstr>
      <vt:lpstr>Logistic Regression</vt:lpstr>
      <vt:lpstr>Predictive Modeling</vt:lpstr>
      <vt:lpstr>Random Forest</vt:lpstr>
      <vt:lpstr>Key Conclusions: </vt:lpstr>
      <vt:lpstr>Opportunities for Action: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Two Presentation</dc:title>
  <dc:creator>Zeller, Donald</dc:creator>
  <cp:lastModifiedBy>Zeller, Donald</cp:lastModifiedBy>
  <cp:revision>157</cp:revision>
  <dcterms:created xsi:type="dcterms:W3CDTF">2024-04-16T19:15:03Z</dcterms:created>
  <dcterms:modified xsi:type="dcterms:W3CDTF">2024-04-18T21:57:53Z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0x010100F6AF7D7BFDA13E459A96BE1FC12CEC2E</vt:lpwstr>
  </property>
</Properties>
</file>