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74" r:id="rId13"/>
    <p:sldId id="268"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44" d="100"/>
          <a:sy n="144" d="100"/>
        </p:scale>
        <p:origin x="16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50237-FC9D-4E60-A96B-F6CF3EF48D59}"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9CF48-12D5-47CA-B622-DC7E8ABDBAB8}" type="slidenum">
              <a:rPr lang="en-US" smtClean="0"/>
              <a:t>‹#›</a:t>
            </a:fld>
            <a:endParaRPr lang="en-US"/>
          </a:p>
        </p:txBody>
      </p:sp>
    </p:spTree>
    <p:extLst>
      <p:ext uri="{BB962C8B-B14F-4D97-AF65-F5344CB8AC3E}">
        <p14:creationId xmlns:p14="http://schemas.microsoft.com/office/powerpoint/2010/main" val="302936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think of diseases you may think of medicines or surgeries, but some diseases cannot be treated this way.</a:t>
            </a:r>
          </a:p>
        </p:txBody>
      </p:sp>
      <p:sp>
        <p:nvSpPr>
          <p:cNvPr id="4" name="Slide Number Placeholder 3"/>
          <p:cNvSpPr>
            <a:spLocks noGrp="1"/>
          </p:cNvSpPr>
          <p:nvPr>
            <p:ph type="sldNum" sz="quarter" idx="5"/>
          </p:nvPr>
        </p:nvSpPr>
        <p:spPr/>
        <p:txBody>
          <a:bodyPr/>
          <a:lstStyle/>
          <a:p>
            <a:fld id="{2889CF48-12D5-47CA-B622-DC7E8ABDBAB8}" type="slidenum">
              <a:rPr lang="en-US" smtClean="0"/>
              <a:t>2</a:t>
            </a:fld>
            <a:endParaRPr lang="en-US"/>
          </a:p>
        </p:txBody>
      </p:sp>
    </p:spTree>
    <p:extLst>
      <p:ext uri="{BB962C8B-B14F-4D97-AF65-F5344CB8AC3E}">
        <p14:creationId xmlns:p14="http://schemas.microsoft.com/office/powerpoint/2010/main" val="380821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Therapy a new treatment on the market that has been researched for the last 50 years.</a:t>
            </a:r>
          </a:p>
        </p:txBody>
      </p:sp>
      <p:sp>
        <p:nvSpPr>
          <p:cNvPr id="4" name="Slide Number Placeholder 3"/>
          <p:cNvSpPr>
            <a:spLocks noGrp="1"/>
          </p:cNvSpPr>
          <p:nvPr>
            <p:ph type="sldNum" sz="quarter" idx="5"/>
          </p:nvPr>
        </p:nvSpPr>
        <p:spPr/>
        <p:txBody>
          <a:bodyPr/>
          <a:lstStyle/>
          <a:p>
            <a:fld id="{2889CF48-12D5-47CA-B622-DC7E8ABDBAB8}" type="slidenum">
              <a:rPr lang="en-US" smtClean="0"/>
              <a:t>3</a:t>
            </a:fld>
            <a:endParaRPr lang="en-US"/>
          </a:p>
        </p:txBody>
      </p:sp>
    </p:spTree>
    <p:extLst>
      <p:ext uri="{BB962C8B-B14F-4D97-AF65-F5344CB8AC3E}">
        <p14:creationId xmlns:p14="http://schemas.microsoft.com/office/powerpoint/2010/main" val="335959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$850,000 price tag</a:t>
            </a:r>
          </a:p>
        </p:txBody>
      </p:sp>
      <p:sp>
        <p:nvSpPr>
          <p:cNvPr id="4" name="Slide Number Placeholder 3"/>
          <p:cNvSpPr>
            <a:spLocks noGrp="1"/>
          </p:cNvSpPr>
          <p:nvPr>
            <p:ph type="sldNum" sz="quarter" idx="5"/>
          </p:nvPr>
        </p:nvSpPr>
        <p:spPr/>
        <p:txBody>
          <a:bodyPr/>
          <a:lstStyle/>
          <a:p>
            <a:fld id="{2889CF48-12D5-47CA-B622-DC7E8ABDBAB8}" type="slidenum">
              <a:rPr lang="en-US" smtClean="0"/>
              <a:t>12</a:t>
            </a:fld>
            <a:endParaRPr lang="en-US"/>
          </a:p>
        </p:txBody>
      </p:sp>
    </p:spTree>
    <p:extLst>
      <p:ext uri="{BB962C8B-B14F-4D97-AF65-F5344CB8AC3E}">
        <p14:creationId xmlns:p14="http://schemas.microsoft.com/office/powerpoint/2010/main" val="392468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63006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09533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0876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788470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29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189826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146583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352645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150820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3F96-C498-4F14-9717-36ECFBB37704}"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72243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C3F96-C498-4F14-9717-36ECFBB37704}"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78649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C3F96-C498-4F14-9717-36ECFBB37704}"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29027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C3F96-C498-4F14-9717-36ECFBB37704}"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399252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C3F96-C498-4F14-9717-36ECFBB37704}"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71346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C3F96-C498-4F14-9717-36ECFBB37704}"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297534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C3F96-C498-4F14-9717-36ECFBB37704}"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0DE9C-548C-47C6-B833-5A9B7BDEA25B}" type="slidenum">
              <a:rPr lang="en-US" smtClean="0"/>
              <a:t>‹#›</a:t>
            </a:fld>
            <a:endParaRPr lang="en-US"/>
          </a:p>
        </p:txBody>
      </p:sp>
    </p:spTree>
    <p:extLst>
      <p:ext uri="{BB962C8B-B14F-4D97-AF65-F5344CB8AC3E}">
        <p14:creationId xmlns:p14="http://schemas.microsoft.com/office/powerpoint/2010/main" val="394923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CC3F96-C498-4F14-9717-36ECFBB37704}" type="datetimeFigureOut">
              <a:rPr lang="en-US" smtClean="0"/>
              <a:t>4/25/2019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00DE9C-548C-47C6-B833-5A9B7BDEA25B}" type="slidenum">
              <a:rPr lang="en-US" smtClean="0"/>
              <a:t>‹#›</a:t>
            </a:fld>
            <a:endParaRPr lang="en-US"/>
          </a:p>
        </p:txBody>
      </p:sp>
    </p:spTree>
    <p:extLst>
      <p:ext uri="{BB962C8B-B14F-4D97-AF65-F5344CB8AC3E}">
        <p14:creationId xmlns:p14="http://schemas.microsoft.com/office/powerpoint/2010/main" val="358956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C738-BB10-4420-AC90-1E1AB6E461CB}"/>
              </a:ext>
            </a:extLst>
          </p:cNvPr>
          <p:cNvSpPr>
            <a:spLocks noGrp="1"/>
          </p:cNvSpPr>
          <p:nvPr>
            <p:ph type="ctrTitle"/>
          </p:nvPr>
        </p:nvSpPr>
        <p:spPr/>
        <p:txBody>
          <a:bodyPr>
            <a:normAutofit fontScale="90000"/>
          </a:bodyPr>
          <a:lstStyle/>
          <a:p>
            <a:r>
              <a:rPr lang="en-US" dirty="0"/>
              <a:t>Gene Therapy: The future of personalized medicine</a:t>
            </a:r>
          </a:p>
        </p:txBody>
      </p:sp>
      <p:sp>
        <p:nvSpPr>
          <p:cNvPr id="3" name="Subtitle 2">
            <a:extLst>
              <a:ext uri="{FF2B5EF4-FFF2-40B4-BE49-F238E27FC236}">
                <a16:creationId xmlns:a16="http://schemas.microsoft.com/office/drawing/2014/main" id="{E16575B4-74E6-4251-A06D-0BF8BFFC342D}"/>
              </a:ext>
            </a:extLst>
          </p:cNvPr>
          <p:cNvSpPr>
            <a:spLocks noGrp="1"/>
          </p:cNvSpPr>
          <p:nvPr>
            <p:ph type="subTitle" idx="1"/>
          </p:nvPr>
        </p:nvSpPr>
        <p:spPr/>
        <p:txBody>
          <a:bodyPr>
            <a:normAutofit lnSpcReduction="10000"/>
          </a:bodyPr>
          <a:lstStyle/>
          <a:p>
            <a:r>
              <a:rPr lang="en-US" dirty="0"/>
              <a:t>Michael Huss</a:t>
            </a:r>
          </a:p>
          <a:p>
            <a:r>
              <a:rPr lang="en-US" dirty="0"/>
              <a:t>BIO 405</a:t>
            </a:r>
          </a:p>
          <a:p>
            <a:r>
              <a:rPr lang="en-US" dirty="0"/>
              <a:t>Dr. Christina Steel</a:t>
            </a:r>
          </a:p>
        </p:txBody>
      </p:sp>
    </p:spTree>
    <p:extLst>
      <p:ext uri="{BB962C8B-B14F-4D97-AF65-F5344CB8AC3E}">
        <p14:creationId xmlns:p14="http://schemas.microsoft.com/office/powerpoint/2010/main" val="183097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28A42E9-189E-4380-9A74-28A363A820D9}"/>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Current Studies in Gene Therapy</a:t>
            </a:r>
          </a:p>
        </p:txBody>
      </p:sp>
      <p:sp>
        <p:nvSpPr>
          <p:cNvPr id="3" name="Content Placeholder 2">
            <a:extLst>
              <a:ext uri="{FF2B5EF4-FFF2-40B4-BE49-F238E27FC236}">
                <a16:creationId xmlns:a16="http://schemas.microsoft.com/office/drawing/2014/main" id="{D2E155E5-4326-4F51-857D-FD4FA794168F}"/>
              </a:ext>
            </a:extLst>
          </p:cNvPr>
          <p:cNvSpPr>
            <a:spLocks noGrp="1"/>
          </p:cNvSpPr>
          <p:nvPr>
            <p:ph idx="1"/>
          </p:nvPr>
        </p:nvSpPr>
        <p:spPr>
          <a:xfrm>
            <a:off x="673754" y="2160590"/>
            <a:ext cx="3973943" cy="3440110"/>
          </a:xfrm>
        </p:spPr>
        <p:txBody>
          <a:bodyPr>
            <a:normAutofit/>
          </a:bodyPr>
          <a:lstStyle/>
          <a:p>
            <a:r>
              <a:rPr lang="en-US" dirty="0">
                <a:solidFill>
                  <a:schemeClr val="bg1"/>
                </a:solidFill>
              </a:rPr>
              <a:t>Vectors</a:t>
            </a:r>
          </a:p>
          <a:p>
            <a:pPr lvl="1"/>
            <a:r>
              <a:rPr lang="en-US" dirty="0">
                <a:solidFill>
                  <a:schemeClr val="bg1"/>
                </a:solidFill>
              </a:rPr>
              <a:t>What are vectors?</a:t>
            </a:r>
          </a:p>
          <a:p>
            <a:pPr lvl="2"/>
            <a:r>
              <a:rPr lang="en-US" dirty="0">
                <a:solidFill>
                  <a:schemeClr val="bg1"/>
                </a:solidFill>
              </a:rPr>
              <a:t>A vehicle to transport a constructed DNA sequence into a target cell.</a:t>
            </a:r>
          </a:p>
          <a:p>
            <a:pPr lvl="2"/>
            <a:r>
              <a:rPr lang="en-US" dirty="0">
                <a:solidFill>
                  <a:schemeClr val="bg1"/>
                </a:solidFill>
              </a:rPr>
              <a:t>The most common vectors are viruses (Adeno-associated viral vectors)</a:t>
            </a:r>
          </a:p>
          <a:p>
            <a:pPr lvl="1"/>
            <a:r>
              <a:rPr lang="en-US" dirty="0">
                <a:solidFill>
                  <a:schemeClr val="bg1"/>
                </a:solidFill>
              </a:rPr>
              <a:t>Why are they important?</a:t>
            </a:r>
          </a:p>
          <a:p>
            <a:pPr lvl="2"/>
            <a:r>
              <a:rPr lang="en-US" dirty="0">
                <a:solidFill>
                  <a:schemeClr val="bg1"/>
                </a:solidFill>
              </a:rPr>
              <a:t>Under normal conditions your DNA cannot be modified</a:t>
            </a:r>
          </a:p>
        </p:txBody>
      </p:sp>
      <p:pic>
        <p:nvPicPr>
          <p:cNvPr id="4" name="Picture 3" descr="A close up of a map&#10;&#10;Description automatically generated">
            <a:extLst>
              <a:ext uri="{FF2B5EF4-FFF2-40B4-BE49-F238E27FC236}">
                <a16:creationId xmlns:a16="http://schemas.microsoft.com/office/drawing/2014/main" id="{AD1DFEA1-6FBD-4CBA-9A76-C931B1DC8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146744"/>
            <a:ext cx="5143500" cy="455199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8883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6B97-763E-40F3-8287-D6E9AEA68D37}"/>
              </a:ext>
            </a:extLst>
          </p:cNvPr>
          <p:cNvSpPr>
            <a:spLocks noGrp="1"/>
          </p:cNvSpPr>
          <p:nvPr>
            <p:ph type="title"/>
          </p:nvPr>
        </p:nvSpPr>
        <p:spPr>
          <a:xfrm>
            <a:off x="6090445" y="609600"/>
            <a:ext cx="3183556" cy="1320800"/>
          </a:xfrm>
        </p:spPr>
        <p:txBody>
          <a:bodyPr anchor="ctr">
            <a:normAutofit/>
          </a:bodyPr>
          <a:lstStyle/>
          <a:p>
            <a:r>
              <a:rPr lang="en-US" dirty="0"/>
              <a:t>CRISPR</a:t>
            </a:r>
          </a:p>
        </p:txBody>
      </p:sp>
      <p:sp>
        <p:nvSpPr>
          <p:cNvPr id="3" name="Content Placeholder 2">
            <a:extLst>
              <a:ext uri="{FF2B5EF4-FFF2-40B4-BE49-F238E27FC236}">
                <a16:creationId xmlns:a16="http://schemas.microsoft.com/office/drawing/2014/main" id="{B89297B6-BF88-4DAC-98A5-71BEBB4EB5E6}"/>
              </a:ext>
            </a:extLst>
          </p:cNvPr>
          <p:cNvSpPr>
            <a:spLocks noGrp="1"/>
          </p:cNvSpPr>
          <p:nvPr>
            <p:ph idx="1"/>
          </p:nvPr>
        </p:nvSpPr>
        <p:spPr>
          <a:xfrm>
            <a:off x="6094410" y="2160589"/>
            <a:ext cx="3176589" cy="3880773"/>
          </a:xfrm>
        </p:spPr>
        <p:txBody>
          <a:bodyPr>
            <a:normAutofit/>
          </a:bodyPr>
          <a:lstStyle/>
          <a:p>
            <a:r>
              <a:rPr lang="en-US" dirty="0"/>
              <a:t>The key to editing genes</a:t>
            </a:r>
          </a:p>
          <a:p>
            <a:r>
              <a:rPr lang="en-US" dirty="0"/>
              <a:t>What does CRISPR do?</a:t>
            </a:r>
          </a:p>
          <a:p>
            <a:r>
              <a:rPr lang="en-US" dirty="0"/>
              <a:t>What has been done with CRISPR</a:t>
            </a:r>
          </a:p>
        </p:txBody>
      </p:sp>
      <p:pic>
        <p:nvPicPr>
          <p:cNvPr id="4" name="Picture 3">
            <a:extLst>
              <a:ext uri="{FF2B5EF4-FFF2-40B4-BE49-F238E27FC236}">
                <a16:creationId xmlns:a16="http://schemas.microsoft.com/office/drawing/2014/main" id="{001D3B2A-4951-46ED-95EF-60B7BC837EB4}"/>
              </a:ext>
            </a:extLst>
          </p:cNvPr>
          <p:cNvPicPr>
            <a:picLocks noChangeAspect="1"/>
          </p:cNvPicPr>
          <p:nvPr/>
        </p:nvPicPr>
        <p:blipFill>
          <a:blip r:embed="rId2"/>
          <a:stretch>
            <a:fillRect/>
          </a:stretch>
        </p:blipFill>
        <p:spPr>
          <a:xfrm>
            <a:off x="799814" y="923330"/>
            <a:ext cx="5062993" cy="4999705"/>
          </a:xfrm>
          <a:prstGeom prst="rect">
            <a:avLst/>
          </a:prstGeom>
        </p:spPr>
      </p:pic>
    </p:spTree>
    <p:extLst>
      <p:ext uri="{BB962C8B-B14F-4D97-AF65-F5344CB8AC3E}">
        <p14:creationId xmlns:p14="http://schemas.microsoft.com/office/powerpoint/2010/main" val="104608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B579B9D-8C7F-4174-BE7D-555CD4EAAD73}"/>
              </a:ext>
            </a:extLst>
          </p:cNvPr>
          <p:cNvPicPr>
            <a:picLocks noGrp="1" noChangeAspect="1"/>
          </p:cNvPicPr>
          <p:nvPr>
            <p:ph idx="1"/>
          </p:nvPr>
        </p:nvPicPr>
        <p:blipFill>
          <a:blip r:embed="rId3"/>
          <a:stretch>
            <a:fillRect/>
          </a:stretch>
        </p:blipFill>
        <p:spPr>
          <a:xfrm>
            <a:off x="3989147" y="3213653"/>
            <a:ext cx="8202853" cy="3644348"/>
          </a:xfrm>
          <a:prstGeom prst="rect">
            <a:avLst/>
          </a:prstGeom>
        </p:spPr>
      </p:pic>
      <p:pic>
        <p:nvPicPr>
          <p:cNvPr id="5" name="Picture 4">
            <a:extLst>
              <a:ext uri="{FF2B5EF4-FFF2-40B4-BE49-F238E27FC236}">
                <a16:creationId xmlns:a16="http://schemas.microsoft.com/office/drawing/2014/main" id="{2DC20CBD-18D4-4DCF-BB2B-3DF98AAB5200}"/>
              </a:ext>
            </a:extLst>
          </p:cNvPr>
          <p:cNvPicPr>
            <a:picLocks noChangeAspect="1"/>
          </p:cNvPicPr>
          <p:nvPr/>
        </p:nvPicPr>
        <p:blipFill>
          <a:blip r:embed="rId4"/>
          <a:stretch>
            <a:fillRect/>
          </a:stretch>
        </p:blipFill>
        <p:spPr>
          <a:xfrm>
            <a:off x="4070997" y="0"/>
            <a:ext cx="8121003" cy="3518452"/>
          </a:xfrm>
          <a:prstGeom prst="rect">
            <a:avLst/>
          </a:prstGeom>
        </p:spPr>
      </p:pic>
      <p:sp>
        <p:nvSpPr>
          <p:cNvPr id="2" name="Title 1">
            <a:extLst>
              <a:ext uri="{FF2B5EF4-FFF2-40B4-BE49-F238E27FC236}">
                <a16:creationId xmlns:a16="http://schemas.microsoft.com/office/drawing/2014/main" id="{32FBE8F8-E95F-4902-A767-E9BF6621BD7D}"/>
              </a:ext>
            </a:extLst>
          </p:cNvPr>
          <p:cNvSpPr>
            <a:spLocks noGrp="1"/>
          </p:cNvSpPr>
          <p:nvPr>
            <p:ph type="title"/>
          </p:nvPr>
        </p:nvSpPr>
        <p:spPr>
          <a:xfrm>
            <a:off x="677334" y="609600"/>
            <a:ext cx="8596668" cy="1320800"/>
          </a:xfrm>
        </p:spPr>
        <p:txBody>
          <a:bodyPr/>
          <a:lstStyle/>
          <a:p>
            <a:r>
              <a:rPr lang="en-US"/>
              <a:t>Luxturna</a:t>
            </a:r>
            <a:r>
              <a:rPr lang="en-US" b="1"/>
              <a:t>™</a:t>
            </a:r>
            <a:endParaRPr lang="en-US" dirty="0"/>
          </a:p>
        </p:txBody>
      </p:sp>
    </p:spTree>
    <p:extLst>
      <p:ext uri="{BB962C8B-B14F-4D97-AF65-F5344CB8AC3E}">
        <p14:creationId xmlns:p14="http://schemas.microsoft.com/office/powerpoint/2010/main" val="413054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4717D13-ED6C-4A2B-A5F4-D4475FE3B6C7}"/>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CAR T Cells</a:t>
            </a:r>
          </a:p>
        </p:txBody>
      </p:sp>
      <p:sp>
        <p:nvSpPr>
          <p:cNvPr id="3" name="Content Placeholder 2">
            <a:extLst>
              <a:ext uri="{FF2B5EF4-FFF2-40B4-BE49-F238E27FC236}">
                <a16:creationId xmlns:a16="http://schemas.microsoft.com/office/drawing/2014/main" id="{C24B5556-7ED3-46B7-93B3-297B8FDC4606}"/>
              </a:ext>
            </a:extLst>
          </p:cNvPr>
          <p:cNvSpPr>
            <a:spLocks noGrp="1"/>
          </p:cNvSpPr>
          <p:nvPr>
            <p:ph idx="1"/>
          </p:nvPr>
        </p:nvSpPr>
        <p:spPr>
          <a:xfrm>
            <a:off x="673754" y="2160590"/>
            <a:ext cx="3973943" cy="3440110"/>
          </a:xfrm>
        </p:spPr>
        <p:txBody>
          <a:bodyPr>
            <a:normAutofit/>
          </a:bodyPr>
          <a:lstStyle/>
          <a:p>
            <a:r>
              <a:rPr lang="en-US" dirty="0">
                <a:solidFill>
                  <a:schemeClr val="bg1"/>
                </a:solidFill>
              </a:rPr>
              <a:t>Using your immune system to treat yourself</a:t>
            </a:r>
          </a:p>
          <a:p>
            <a:r>
              <a:rPr lang="en-US" dirty="0">
                <a:solidFill>
                  <a:schemeClr val="bg1"/>
                </a:solidFill>
              </a:rPr>
              <a:t>Revolutionary Cancer treatments for Lymphoblastic Leukemia, B-cell lymphoma</a:t>
            </a:r>
          </a:p>
        </p:txBody>
      </p:sp>
      <p:pic>
        <p:nvPicPr>
          <p:cNvPr id="5" name="Picture 4" descr="A close up of text on a white background&#10;&#10;Description automatically generated">
            <a:extLst>
              <a:ext uri="{FF2B5EF4-FFF2-40B4-BE49-F238E27FC236}">
                <a16:creationId xmlns:a16="http://schemas.microsoft.com/office/drawing/2014/main" id="{D57E6ACA-0AFA-44D9-9234-619EFA864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301" y="381323"/>
            <a:ext cx="6539129" cy="5754433"/>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017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5996-7EF5-4741-8952-3D1F69BCCC6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C5B005F-5DDB-4B70-9E01-D1296900FDE7}"/>
              </a:ext>
            </a:extLst>
          </p:cNvPr>
          <p:cNvSpPr>
            <a:spLocks noGrp="1"/>
          </p:cNvSpPr>
          <p:nvPr>
            <p:ph idx="1"/>
          </p:nvPr>
        </p:nvSpPr>
        <p:spPr/>
        <p:txBody>
          <a:bodyPr/>
          <a:lstStyle/>
          <a:p>
            <a:r>
              <a:rPr lang="en-US" dirty="0"/>
              <a:t>Will gene therapy expand to multigenic disorders / other diseases?</a:t>
            </a:r>
          </a:p>
          <a:p>
            <a:pPr lvl="1"/>
            <a:r>
              <a:rPr lang="en-US" dirty="0"/>
              <a:t>More research has to be done, due to the complexity of gene interactions in vivo</a:t>
            </a:r>
          </a:p>
          <a:p>
            <a:pPr lvl="1"/>
            <a:r>
              <a:rPr lang="en-US" dirty="0"/>
              <a:t>Expanding from genetic disorders, to immunodeficiency's (AIDS) </a:t>
            </a:r>
          </a:p>
        </p:txBody>
      </p:sp>
    </p:spTree>
    <p:extLst>
      <p:ext uri="{BB962C8B-B14F-4D97-AF65-F5344CB8AC3E}">
        <p14:creationId xmlns:p14="http://schemas.microsoft.com/office/powerpoint/2010/main" val="217944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B013-BA91-4DC2-9D6E-1D03C3170785}"/>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a16="http://schemas.microsoft.com/office/drawing/2014/main" id="{2957AE50-E52A-43E4-91EB-C84C54ACDCE4}"/>
              </a:ext>
            </a:extLst>
          </p:cNvPr>
          <p:cNvSpPr>
            <a:spLocks noGrp="1"/>
          </p:cNvSpPr>
          <p:nvPr>
            <p:ph idx="1"/>
          </p:nvPr>
        </p:nvSpPr>
        <p:spPr/>
        <p:txBody>
          <a:bodyPr>
            <a:normAutofit fontScale="62500" lnSpcReduction="20000"/>
          </a:bodyPr>
          <a:lstStyle/>
          <a:p>
            <a:r>
              <a:rPr lang="en-US" dirty="0"/>
              <a:t>Mulligan R. The basic science of gene therapy. Science. 1993;260:926-32.</a:t>
            </a:r>
          </a:p>
          <a:p>
            <a:r>
              <a:rPr lang="en-US" dirty="0"/>
              <a:t>Knowles MR, </a:t>
            </a:r>
            <a:r>
              <a:rPr lang="en-US" dirty="0" err="1"/>
              <a:t>Hohneker</a:t>
            </a:r>
            <a:r>
              <a:rPr lang="en-US" dirty="0"/>
              <a:t> KW, Zhou Z, Olsen JC, Noah TL, Hu P-C, et al. A Controlled Study of Adenoviral-Vector–Mediated Gene Transfer in the Nasal Epithelium of Patients with Cystic Fibrosis. New England Journal of Medicine. 1995;333:823-31.</a:t>
            </a:r>
          </a:p>
          <a:p>
            <a:r>
              <a:rPr lang="en-US" dirty="0"/>
              <a:t>Morgan JE. Cell and Gene Therapy in Duchenne Muscular Dystrophy. Human Gene Therapy. 1994;5:165-73.</a:t>
            </a:r>
          </a:p>
          <a:p>
            <a:r>
              <a:rPr lang="en-US" dirty="0"/>
              <a:t>Suzuki H, </a:t>
            </a:r>
            <a:r>
              <a:rPr lang="en-US" dirty="0" err="1"/>
              <a:t>Freije</a:t>
            </a:r>
            <a:r>
              <a:rPr lang="en-US" dirty="0"/>
              <a:t> D, </a:t>
            </a:r>
            <a:r>
              <a:rPr lang="en-US" dirty="0" err="1"/>
              <a:t>Nusskern</a:t>
            </a:r>
            <a:r>
              <a:rPr lang="en-US" dirty="0"/>
              <a:t> DR, Okami K, Cairns P, </a:t>
            </a:r>
            <a:r>
              <a:rPr lang="en-US" dirty="0" err="1"/>
              <a:t>Sidransky</a:t>
            </a:r>
            <a:r>
              <a:rPr lang="en-US" dirty="0"/>
              <a:t> D, et al. </a:t>
            </a:r>
            <a:r>
              <a:rPr lang="en-US" dirty="0" err="1"/>
              <a:t>Interfocal</a:t>
            </a:r>
            <a:r>
              <a:rPr lang="en-US" dirty="0"/>
              <a:t> Heterogeneity of &lt;</a:t>
            </a:r>
            <a:r>
              <a:rPr lang="en-US" dirty="0" err="1"/>
              <a:t>em</a:t>
            </a:r>
            <a:r>
              <a:rPr lang="en-US" dirty="0"/>
              <a:t>&gt;PTEN/MMAC1&lt;/</a:t>
            </a:r>
            <a:r>
              <a:rPr lang="en-US" dirty="0" err="1"/>
              <a:t>em</a:t>
            </a:r>
            <a:r>
              <a:rPr lang="en-US" dirty="0"/>
              <a:t>&gt; Gene Alterations in Multiple Metastatic Prostate Cancer Tissues. Cancer Research. 1998;58:204-9.</a:t>
            </a:r>
          </a:p>
          <a:p>
            <a:r>
              <a:rPr lang="en-US" dirty="0" err="1"/>
              <a:t>Kaji</a:t>
            </a:r>
            <a:r>
              <a:rPr lang="en-US" dirty="0"/>
              <a:t> EH, Leiden JM. Gene and Stem Cell Therapies. JAMA. 2001;285:545-50.</a:t>
            </a:r>
          </a:p>
          <a:p>
            <a:r>
              <a:rPr lang="en-US" dirty="0" err="1"/>
              <a:t>Cyranoski</a:t>
            </a:r>
            <a:r>
              <a:rPr lang="en-US" dirty="0"/>
              <a:t> D. CRISPR gene-editing tested in a person for the first time. Nature. 2016;539:479.</a:t>
            </a:r>
          </a:p>
          <a:p>
            <a:r>
              <a:rPr lang="en-US" dirty="0" err="1"/>
              <a:t>Couzin</a:t>
            </a:r>
            <a:r>
              <a:rPr lang="en-US" dirty="0"/>
              <a:t>-Frankel J. Cancer Immunotherapy. Science. 2013;342:1432-3.</a:t>
            </a:r>
          </a:p>
          <a:p>
            <a:r>
              <a:rPr lang="en-US" dirty="0"/>
              <a:t>Alton EWFW, Armstrong DK, Ashby D, Bayfield KJ, </a:t>
            </a:r>
            <a:r>
              <a:rPr lang="en-US" dirty="0" err="1"/>
              <a:t>Bilton</a:t>
            </a:r>
            <a:r>
              <a:rPr lang="en-US" dirty="0"/>
              <a:t> D, Bloomfield EV, et al. Repeated </a:t>
            </a:r>
            <a:r>
              <a:rPr lang="en-US" dirty="0" err="1"/>
              <a:t>nebulisation</a:t>
            </a:r>
            <a:r>
              <a:rPr lang="en-US" dirty="0"/>
              <a:t> of non-viral &lt;</a:t>
            </a:r>
            <a:r>
              <a:rPr lang="en-US" dirty="0" err="1"/>
              <a:t>em</a:t>
            </a:r>
            <a:r>
              <a:rPr lang="en-US" dirty="0"/>
              <a:t>&gt;CFTR&lt;/</a:t>
            </a:r>
            <a:r>
              <a:rPr lang="en-US" dirty="0" err="1"/>
              <a:t>em</a:t>
            </a:r>
            <a:r>
              <a:rPr lang="en-US" dirty="0"/>
              <a:t>&gt; gene therapy in patients with cystic fibrosis: a </a:t>
            </a:r>
            <a:r>
              <a:rPr lang="en-US" dirty="0" err="1"/>
              <a:t>randomised</a:t>
            </a:r>
            <a:r>
              <a:rPr lang="en-US" dirty="0"/>
              <a:t>, double-blind, placebo-controlled, phase 2b trial. The Lancet Respiratory Medicine. 2015;3:684-91.</a:t>
            </a:r>
          </a:p>
          <a:p>
            <a:r>
              <a:rPr lang="en-US" dirty="0"/>
              <a:t>Administration </a:t>
            </a:r>
            <a:r>
              <a:rPr lang="en-US" dirty="0" err="1"/>
              <a:t>UFaD</a:t>
            </a:r>
            <a:r>
              <a:rPr lang="en-US" dirty="0"/>
              <a:t>. FDA Approval Brings First Gene Therapy to the United States. CAR T</a:t>
            </a:r>
            <a:r>
              <a:rPr lang="en-US" altLang="ja-JP" dirty="0"/>
              <a:t>‐</a:t>
            </a:r>
            <a:r>
              <a:rPr lang="en-US" dirty="0"/>
              <a:t>Cell Therapy Approved to Treat Certain Children and Young Adults with B</a:t>
            </a:r>
            <a:r>
              <a:rPr lang="en-US" altLang="ja-JP" dirty="0"/>
              <a:t>‐</a:t>
            </a:r>
            <a:r>
              <a:rPr lang="en-US" dirty="0"/>
              <a:t>Cell Acute Lymphoblastic Leukemia. US Food and Drug Administration Newsroom Website2017.</a:t>
            </a:r>
          </a:p>
          <a:p>
            <a:r>
              <a:rPr lang="en-US"/>
              <a:t>Ginn </a:t>
            </a:r>
            <a:r>
              <a:rPr lang="en-US" dirty="0"/>
              <a:t>SL, Amaya AK, Alexander IE, Edelstein M, Abedi MR. Gene therapy clinical trials worldwide to 2017: An update. The Journal of Gene Medicine. 2018;20:e3015.</a:t>
            </a:r>
          </a:p>
        </p:txBody>
      </p:sp>
    </p:spTree>
    <p:extLst>
      <p:ext uri="{BB962C8B-B14F-4D97-AF65-F5344CB8AC3E}">
        <p14:creationId xmlns:p14="http://schemas.microsoft.com/office/powerpoint/2010/main" val="372623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2F98-C386-411D-940F-DC320A93D9B0}"/>
              </a:ext>
            </a:extLst>
          </p:cNvPr>
          <p:cNvSpPr>
            <a:spLocks noGrp="1"/>
          </p:cNvSpPr>
          <p:nvPr>
            <p:ph type="title"/>
          </p:nvPr>
        </p:nvSpPr>
        <p:spPr>
          <a:xfrm>
            <a:off x="677334" y="609600"/>
            <a:ext cx="8596668" cy="1320800"/>
          </a:xfrm>
        </p:spPr>
        <p:txBody>
          <a:bodyPr anchor="t">
            <a:normAutofit/>
          </a:bodyPr>
          <a:lstStyle/>
          <a:p>
            <a:r>
              <a:rPr lang="en-US"/>
              <a:t>Introduction: Diseases and Disorders</a:t>
            </a:r>
            <a:br>
              <a:rPr lang="en-US"/>
            </a:br>
            <a:endParaRPr lang="en-US"/>
          </a:p>
        </p:txBody>
      </p:sp>
      <p:sp>
        <p:nvSpPr>
          <p:cNvPr id="3" name="Content Placeholder 2">
            <a:extLst>
              <a:ext uri="{FF2B5EF4-FFF2-40B4-BE49-F238E27FC236}">
                <a16:creationId xmlns:a16="http://schemas.microsoft.com/office/drawing/2014/main" id="{87C288BF-7A3C-416D-B6A8-DD47DAE7F8B1}"/>
              </a:ext>
            </a:extLst>
          </p:cNvPr>
          <p:cNvSpPr>
            <a:spLocks noGrp="1"/>
          </p:cNvSpPr>
          <p:nvPr>
            <p:ph idx="1"/>
          </p:nvPr>
        </p:nvSpPr>
        <p:spPr>
          <a:xfrm>
            <a:off x="7162808" y="1930400"/>
            <a:ext cx="2934714" cy="3880773"/>
          </a:xfrm>
        </p:spPr>
        <p:txBody>
          <a:bodyPr>
            <a:normAutofit/>
          </a:bodyPr>
          <a:lstStyle/>
          <a:p>
            <a:pPr>
              <a:lnSpc>
                <a:spcPct val="90000"/>
              </a:lnSpc>
            </a:pPr>
            <a:r>
              <a:rPr lang="en-US" dirty="0"/>
              <a:t>Current treatments</a:t>
            </a:r>
          </a:p>
          <a:p>
            <a:pPr>
              <a:lnSpc>
                <a:spcPct val="90000"/>
              </a:lnSpc>
            </a:pPr>
            <a:r>
              <a:rPr lang="en-US" dirty="0"/>
              <a:t>Treatments of autoimmune diseases often involve anti-inflammatory drugs and immunosuppressants. </a:t>
            </a:r>
          </a:p>
          <a:p>
            <a:pPr>
              <a:lnSpc>
                <a:spcPct val="90000"/>
              </a:lnSpc>
            </a:pPr>
            <a:r>
              <a:rPr lang="en-US" dirty="0"/>
              <a:t>Treatment of genetic disorders work to improve quality of life of patients, as their symptoms arise from abnormalities in their genes.</a:t>
            </a:r>
          </a:p>
          <a:p>
            <a:pPr>
              <a:lnSpc>
                <a:spcPct val="90000"/>
              </a:lnSpc>
            </a:pPr>
            <a:endParaRPr lang="en-US" dirty="0"/>
          </a:p>
        </p:txBody>
      </p:sp>
      <p:pic>
        <p:nvPicPr>
          <p:cNvPr id="5" name="Picture 4" descr="A screenshot of a computer&#10;&#10;Description automatically generated">
            <a:extLst>
              <a:ext uri="{FF2B5EF4-FFF2-40B4-BE49-F238E27FC236}">
                <a16:creationId xmlns:a16="http://schemas.microsoft.com/office/drawing/2014/main" id="{E18263E4-793B-43E7-ADC4-8A654C548FD0}"/>
              </a:ext>
            </a:extLst>
          </p:cNvPr>
          <p:cNvPicPr>
            <a:picLocks noChangeAspect="1"/>
          </p:cNvPicPr>
          <p:nvPr/>
        </p:nvPicPr>
        <p:blipFill rotWithShape="1">
          <a:blip r:embed="rId3">
            <a:extLst>
              <a:ext uri="{28A0092B-C50C-407E-A947-70E740481C1C}">
                <a14:useLocalDpi xmlns:a14="http://schemas.microsoft.com/office/drawing/2010/main" val="0"/>
              </a:ext>
            </a:extLst>
          </a:blip>
          <a:srcRect t="10085" r="3" b="3671"/>
          <a:stretch/>
        </p:blipFill>
        <p:spPr>
          <a:xfrm>
            <a:off x="-212449" y="1391478"/>
            <a:ext cx="7375257" cy="5279578"/>
          </a:xfrm>
          <a:prstGeom prst="rect">
            <a:avLst/>
          </a:prstGeom>
        </p:spPr>
      </p:pic>
    </p:spTree>
    <p:extLst>
      <p:ext uri="{BB962C8B-B14F-4D97-AF65-F5344CB8AC3E}">
        <p14:creationId xmlns:p14="http://schemas.microsoft.com/office/powerpoint/2010/main" val="87049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C0DBF60-306C-4F25-A381-ED135CB429F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Gene Therapy</a:t>
            </a:r>
          </a:p>
        </p:txBody>
      </p:sp>
      <p:sp>
        <p:nvSpPr>
          <p:cNvPr id="3" name="Content Placeholder 2">
            <a:extLst>
              <a:ext uri="{FF2B5EF4-FFF2-40B4-BE49-F238E27FC236}">
                <a16:creationId xmlns:a16="http://schemas.microsoft.com/office/drawing/2014/main" id="{BA5C4367-6324-46F1-99F1-4BC6FFCE7D3E}"/>
              </a:ext>
            </a:extLst>
          </p:cNvPr>
          <p:cNvSpPr>
            <a:spLocks noGrp="1"/>
          </p:cNvSpPr>
          <p:nvPr>
            <p:ph idx="1"/>
          </p:nvPr>
        </p:nvSpPr>
        <p:spPr>
          <a:xfrm>
            <a:off x="673754" y="2160590"/>
            <a:ext cx="3973943" cy="3440110"/>
          </a:xfrm>
        </p:spPr>
        <p:txBody>
          <a:bodyPr>
            <a:normAutofit/>
          </a:bodyPr>
          <a:lstStyle/>
          <a:p>
            <a:pPr>
              <a:lnSpc>
                <a:spcPct val="90000"/>
              </a:lnSpc>
            </a:pPr>
            <a:r>
              <a:rPr lang="en-US" sz="2400" dirty="0">
                <a:solidFill>
                  <a:schemeClr val="bg1"/>
                </a:solidFill>
              </a:rPr>
              <a:t>Gene therapy is the genetic modification of cells to produce therapeutic effect. </a:t>
            </a:r>
          </a:p>
          <a:p>
            <a:pPr>
              <a:lnSpc>
                <a:spcPct val="90000"/>
              </a:lnSpc>
            </a:pPr>
            <a:r>
              <a:rPr lang="en-US" sz="2400" dirty="0">
                <a:solidFill>
                  <a:schemeClr val="bg1"/>
                </a:solidFill>
              </a:rPr>
              <a:t>Notable diseases: </a:t>
            </a:r>
          </a:p>
          <a:p>
            <a:pPr lvl="1">
              <a:lnSpc>
                <a:spcPct val="90000"/>
              </a:lnSpc>
            </a:pPr>
            <a:r>
              <a:rPr lang="en-US" sz="2400" dirty="0">
                <a:solidFill>
                  <a:schemeClr val="bg1"/>
                </a:solidFill>
              </a:rPr>
              <a:t>Cystic fibrosis</a:t>
            </a:r>
          </a:p>
          <a:p>
            <a:pPr lvl="1">
              <a:lnSpc>
                <a:spcPct val="90000"/>
              </a:lnSpc>
            </a:pPr>
            <a:r>
              <a:rPr lang="en-US" sz="2400" dirty="0">
                <a:solidFill>
                  <a:schemeClr val="bg1"/>
                </a:solidFill>
              </a:rPr>
              <a:t>Duchenne muscular dystrophy</a:t>
            </a:r>
          </a:p>
        </p:txBody>
      </p:sp>
      <p:pic>
        <p:nvPicPr>
          <p:cNvPr id="5" name="Picture 4" descr="A close up of a map&#10;&#10;Description automatically generated">
            <a:extLst>
              <a:ext uri="{FF2B5EF4-FFF2-40B4-BE49-F238E27FC236}">
                <a16:creationId xmlns:a16="http://schemas.microsoft.com/office/drawing/2014/main" id="{0C815174-55CA-47B0-AE46-7B71FEE16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146744"/>
            <a:ext cx="5143500" cy="4551997"/>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2014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3FAC-2620-4DAF-80EF-A1F5E4AE8539}"/>
              </a:ext>
            </a:extLst>
          </p:cNvPr>
          <p:cNvSpPr>
            <a:spLocks noGrp="1"/>
          </p:cNvSpPr>
          <p:nvPr>
            <p:ph type="title"/>
          </p:nvPr>
        </p:nvSpPr>
        <p:spPr>
          <a:xfrm>
            <a:off x="676746" y="609600"/>
            <a:ext cx="3729076" cy="1320800"/>
          </a:xfrm>
        </p:spPr>
        <p:txBody>
          <a:bodyPr anchor="ctr">
            <a:normAutofit/>
          </a:bodyPr>
          <a:lstStyle/>
          <a:p>
            <a:r>
              <a:rPr lang="en-US" dirty="0"/>
              <a:t>Background</a:t>
            </a:r>
          </a:p>
        </p:txBody>
      </p:sp>
      <p:sp>
        <p:nvSpPr>
          <p:cNvPr id="3" name="Content Placeholder 2">
            <a:extLst>
              <a:ext uri="{FF2B5EF4-FFF2-40B4-BE49-F238E27FC236}">
                <a16:creationId xmlns:a16="http://schemas.microsoft.com/office/drawing/2014/main" id="{416E30B6-6F4F-4AFB-B41F-678B046E113C}"/>
              </a:ext>
            </a:extLst>
          </p:cNvPr>
          <p:cNvSpPr>
            <a:spLocks noGrp="1"/>
          </p:cNvSpPr>
          <p:nvPr>
            <p:ph idx="1"/>
          </p:nvPr>
        </p:nvSpPr>
        <p:spPr>
          <a:xfrm>
            <a:off x="685167" y="2160589"/>
            <a:ext cx="3720916" cy="3560733"/>
          </a:xfrm>
        </p:spPr>
        <p:txBody>
          <a:bodyPr>
            <a:normAutofit/>
          </a:bodyPr>
          <a:lstStyle/>
          <a:p>
            <a:r>
              <a:rPr lang="en-US" dirty="0"/>
              <a:t>Genes, what are they?</a:t>
            </a:r>
          </a:p>
          <a:p>
            <a:pPr lvl="1"/>
            <a:r>
              <a:rPr lang="en-US" dirty="0"/>
              <a:t>A sequence of nucleotides in DNA that codes for a functional biomolecule called a protein.</a:t>
            </a:r>
          </a:p>
          <a:p>
            <a:r>
              <a:rPr lang="en-US" dirty="0"/>
              <a:t>How do genes become you?</a:t>
            </a:r>
          </a:p>
          <a:p>
            <a:pPr lvl="1"/>
            <a:r>
              <a:rPr lang="en-US" dirty="0"/>
              <a:t>The genes in a person’s DNA leads to a persons phenotype or physical expression of ones genes.</a:t>
            </a:r>
          </a:p>
          <a:p>
            <a:endParaRPr lang="en-US" dirty="0"/>
          </a:p>
        </p:txBody>
      </p:sp>
      <p:pic>
        <p:nvPicPr>
          <p:cNvPr id="5" name="Picture 4">
            <a:extLst>
              <a:ext uri="{FF2B5EF4-FFF2-40B4-BE49-F238E27FC236}">
                <a16:creationId xmlns:a16="http://schemas.microsoft.com/office/drawing/2014/main" id="{67C3885C-FEE7-48E0-938E-29EE8BC3E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1916732"/>
            <a:ext cx="4602747" cy="2520003"/>
          </a:xfrm>
          <a:prstGeom prst="rect">
            <a:avLst/>
          </a:prstGeom>
        </p:spPr>
      </p:pic>
    </p:spTree>
    <p:extLst>
      <p:ext uri="{BB962C8B-B14F-4D97-AF65-F5344CB8AC3E}">
        <p14:creationId xmlns:p14="http://schemas.microsoft.com/office/powerpoint/2010/main" val="416932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2DB5F3E-DC92-42BC-A268-8771F84B227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Central Dogma</a:t>
            </a:r>
          </a:p>
        </p:txBody>
      </p:sp>
      <p:sp>
        <p:nvSpPr>
          <p:cNvPr id="3" name="Content Placeholder 2">
            <a:extLst>
              <a:ext uri="{FF2B5EF4-FFF2-40B4-BE49-F238E27FC236}">
                <a16:creationId xmlns:a16="http://schemas.microsoft.com/office/drawing/2014/main" id="{493CA5F1-8B48-43AA-B36D-23E99F0FF25E}"/>
              </a:ext>
            </a:extLst>
          </p:cNvPr>
          <p:cNvSpPr>
            <a:spLocks noGrp="1"/>
          </p:cNvSpPr>
          <p:nvPr>
            <p:ph idx="1"/>
          </p:nvPr>
        </p:nvSpPr>
        <p:spPr>
          <a:xfrm>
            <a:off x="673754" y="2160590"/>
            <a:ext cx="3973943" cy="3440110"/>
          </a:xfrm>
        </p:spPr>
        <p:txBody>
          <a:bodyPr>
            <a:normAutofit/>
          </a:bodyPr>
          <a:lstStyle/>
          <a:p>
            <a:r>
              <a:rPr lang="en-US" dirty="0">
                <a:solidFill>
                  <a:schemeClr val="bg1"/>
                </a:solidFill>
              </a:rPr>
              <a:t>DNA</a:t>
            </a:r>
          </a:p>
          <a:p>
            <a:pPr lvl="1"/>
            <a:r>
              <a:rPr lang="en-US" dirty="0">
                <a:solidFill>
                  <a:schemeClr val="bg1"/>
                </a:solidFill>
              </a:rPr>
              <a:t>Biological molecule that carries the genetic instructions of the growth, development, homeostasis and reproduction of all known living things. </a:t>
            </a:r>
          </a:p>
          <a:p>
            <a:pPr lvl="1"/>
            <a:r>
              <a:rPr lang="en-US" dirty="0">
                <a:solidFill>
                  <a:schemeClr val="bg1"/>
                </a:solidFill>
              </a:rPr>
              <a:t>DNA can be compared to a code in which the nucleotides Cytosine, Guanine, Adenine and Thymine are arranged into a highly specific order.</a:t>
            </a:r>
          </a:p>
        </p:txBody>
      </p:sp>
      <p:pic>
        <p:nvPicPr>
          <p:cNvPr id="7" name="Picture 6" descr="A close up of a flower&#10;&#10;Description automatically generated">
            <a:extLst>
              <a:ext uri="{FF2B5EF4-FFF2-40B4-BE49-F238E27FC236}">
                <a16:creationId xmlns:a16="http://schemas.microsoft.com/office/drawing/2014/main" id="{5B143BC8-9114-4220-B495-FBFCAA8DF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900" y="972608"/>
            <a:ext cx="2833701" cy="4900269"/>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8540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585224A-AADB-4CA3-8E59-016F2EE05176}"/>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Central Dogma Continued</a:t>
            </a:r>
          </a:p>
        </p:txBody>
      </p:sp>
      <p:sp>
        <p:nvSpPr>
          <p:cNvPr id="3" name="Content Placeholder 2">
            <a:extLst>
              <a:ext uri="{FF2B5EF4-FFF2-40B4-BE49-F238E27FC236}">
                <a16:creationId xmlns:a16="http://schemas.microsoft.com/office/drawing/2014/main" id="{598D9E32-11D2-48F2-BD7D-B7078CD97E42}"/>
              </a:ext>
            </a:extLst>
          </p:cNvPr>
          <p:cNvSpPr>
            <a:spLocks noGrp="1"/>
          </p:cNvSpPr>
          <p:nvPr>
            <p:ph idx="1"/>
          </p:nvPr>
        </p:nvSpPr>
        <p:spPr>
          <a:xfrm>
            <a:off x="673754" y="2160590"/>
            <a:ext cx="3973943" cy="3440110"/>
          </a:xfrm>
        </p:spPr>
        <p:txBody>
          <a:bodyPr>
            <a:normAutofit/>
          </a:bodyPr>
          <a:lstStyle/>
          <a:p>
            <a:r>
              <a:rPr lang="en-US">
                <a:solidFill>
                  <a:schemeClr val="bg1"/>
                </a:solidFill>
              </a:rPr>
              <a:t>RNA</a:t>
            </a:r>
          </a:p>
          <a:p>
            <a:pPr lvl="1"/>
            <a:r>
              <a:rPr lang="en-US">
                <a:solidFill>
                  <a:schemeClr val="bg1"/>
                </a:solidFill>
              </a:rPr>
              <a:t>Is an important biological molecule that is necessary for the process of translating DNA code into biological functioning proteins.</a:t>
            </a:r>
          </a:p>
          <a:p>
            <a:endParaRPr lang="en-US">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7E35DCDD-3F53-4EC0-82B3-79E6D9A85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947" y="972608"/>
            <a:ext cx="4993607"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6313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AAE899F-ACAD-463A-8CF3-8BBDBDBAADE1}"/>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Central Dogma Continued</a:t>
            </a:r>
          </a:p>
        </p:txBody>
      </p:sp>
      <p:sp>
        <p:nvSpPr>
          <p:cNvPr id="3" name="Content Placeholder 2">
            <a:extLst>
              <a:ext uri="{FF2B5EF4-FFF2-40B4-BE49-F238E27FC236}">
                <a16:creationId xmlns:a16="http://schemas.microsoft.com/office/drawing/2014/main" id="{EA1E5D0C-87A9-4FB8-9191-0BD11C1DB026}"/>
              </a:ext>
            </a:extLst>
          </p:cNvPr>
          <p:cNvSpPr>
            <a:spLocks noGrp="1"/>
          </p:cNvSpPr>
          <p:nvPr>
            <p:ph idx="1"/>
          </p:nvPr>
        </p:nvSpPr>
        <p:spPr>
          <a:xfrm>
            <a:off x="673754" y="2160590"/>
            <a:ext cx="3973943" cy="3440110"/>
          </a:xfrm>
        </p:spPr>
        <p:txBody>
          <a:bodyPr>
            <a:normAutofit/>
          </a:bodyPr>
          <a:lstStyle/>
          <a:p>
            <a:r>
              <a:rPr lang="en-US" dirty="0">
                <a:solidFill>
                  <a:schemeClr val="bg1"/>
                </a:solidFill>
              </a:rPr>
              <a:t>Protein</a:t>
            </a:r>
          </a:p>
          <a:p>
            <a:pPr lvl="1"/>
            <a:r>
              <a:rPr lang="en-US" dirty="0">
                <a:solidFill>
                  <a:schemeClr val="bg1"/>
                </a:solidFill>
              </a:rPr>
              <a:t>Proteins are biological molecules that are made up of amino acids. </a:t>
            </a:r>
          </a:p>
          <a:p>
            <a:pPr lvl="1"/>
            <a:r>
              <a:rPr lang="en-US" dirty="0">
                <a:solidFill>
                  <a:schemeClr val="bg1"/>
                </a:solidFill>
              </a:rPr>
              <a:t>Not only are the amino acids important for the chemical makeup of the protein but also for the shape.</a:t>
            </a:r>
          </a:p>
          <a:p>
            <a:pPr lvl="1"/>
            <a:r>
              <a:rPr lang="en-US" dirty="0">
                <a:solidFill>
                  <a:schemeClr val="bg1"/>
                </a:solidFill>
              </a:rPr>
              <a:t>Proteins take on specific shapes for them to biologically functioning.</a:t>
            </a:r>
          </a:p>
        </p:txBody>
      </p:sp>
      <p:pic>
        <p:nvPicPr>
          <p:cNvPr id="5" name="Picture 4" descr="A picture containing screenshot&#10;&#10;Description automatically generated">
            <a:extLst>
              <a:ext uri="{FF2B5EF4-FFF2-40B4-BE49-F238E27FC236}">
                <a16:creationId xmlns:a16="http://schemas.microsoft.com/office/drawing/2014/main" id="{804C4550-2D35-4448-932E-E995383CC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906" y="2160590"/>
            <a:ext cx="6407183" cy="2703031"/>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2596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57BF-C153-4A8D-823D-1F311C09F614}"/>
              </a:ext>
            </a:extLst>
          </p:cNvPr>
          <p:cNvSpPr>
            <a:spLocks noGrp="1"/>
          </p:cNvSpPr>
          <p:nvPr>
            <p:ph type="title"/>
          </p:nvPr>
        </p:nvSpPr>
        <p:spPr>
          <a:xfrm>
            <a:off x="4349123" y="609600"/>
            <a:ext cx="4924878" cy="1320800"/>
          </a:xfrm>
        </p:spPr>
        <p:txBody>
          <a:bodyPr anchor="ctr">
            <a:normAutofit fontScale="90000"/>
          </a:bodyPr>
          <a:lstStyle/>
          <a:p>
            <a:r>
              <a:rPr lang="en-US" dirty="0"/>
              <a:t>How do changes to your DNA lead to Disease?</a:t>
            </a:r>
          </a:p>
        </p:txBody>
      </p:sp>
      <p:pic>
        <p:nvPicPr>
          <p:cNvPr id="5" name="Picture 4" descr="A screenshot of a piano&#10;&#10;Description automatically generated">
            <a:extLst>
              <a:ext uri="{FF2B5EF4-FFF2-40B4-BE49-F238E27FC236}">
                <a16:creationId xmlns:a16="http://schemas.microsoft.com/office/drawing/2014/main" id="{EFA46A8C-9C47-44F5-8F52-F5935ABA4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5" y="393687"/>
            <a:ext cx="3065665" cy="6070625"/>
          </a:xfrm>
          <a:prstGeom prst="rect">
            <a:avLst/>
          </a:prstGeom>
        </p:spPr>
      </p:pic>
      <p:sp>
        <p:nvSpPr>
          <p:cNvPr id="3" name="Content Placeholder 2">
            <a:extLst>
              <a:ext uri="{FF2B5EF4-FFF2-40B4-BE49-F238E27FC236}">
                <a16:creationId xmlns:a16="http://schemas.microsoft.com/office/drawing/2014/main" id="{AD78E0FF-2927-477E-A4DE-BBAA847A7DEE}"/>
              </a:ext>
            </a:extLst>
          </p:cNvPr>
          <p:cNvSpPr>
            <a:spLocks noGrp="1"/>
          </p:cNvSpPr>
          <p:nvPr>
            <p:ph idx="1"/>
          </p:nvPr>
        </p:nvSpPr>
        <p:spPr>
          <a:xfrm>
            <a:off x="4349123" y="2160590"/>
            <a:ext cx="4921876" cy="3739698"/>
          </a:xfrm>
        </p:spPr>
        <p:txBody>
          <a:bodyPr>
            <a:normAutofit/>
          </a:bodyPr>
          <a:lstStyle/>
          <a:p>
            <a:r>
              <a:rPr lang="en-US" dirty="0"/>
              <a:t>Mutations of DNA</a:t>
            </a:r>
          </a:p>
          <a:p>
            <a:r>
              <a:rPr lang="en-US" dirty="0"/>
              <a:t>Changes in Protein</a:t>
            </a:r>
          </a:p>
          <a:p>
            <a:r>
              <a:rPr lang="en-US" dirty="0"/>
              <a:t>Disease resulting from these mutations</a:t>
            </a:r>
          </a:p>
          <a:p>
            <a:endParaRPr lang="en-US" dirty="0"/>
          </a:p>
        </p:txBody>
      </p:sp>
    </p:spTree>
    <p:extLst>
      <p:ext uri="{BB962C8B-B14F-4D97-AF65-F5344CB8AC3E}">
        <p14:creationId xmlns:p14="http://schemas.microsoft.com/office/powerpoint/2010/main" val="10179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2ABD2E-B877-4E5A-990D-2121E304E252}"/>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Proof of Concept</a:t>
            </a:r>
          </a:p>
        </p:txBody>
      </p:sp>
      <p:pic>
        <p:nvPicPr>
          <p:cNvPr id="5" name="Picture 4">
            <a:extLst>
              <a:ext uri="{FF2B5EF4-FFF2-40B4-BE49-F238E27FC236}">
                <a16:creationId xmlns:a16="http://schemas.microsoft.com/office/drawing/2014/main" id="{5186F151-622E-4710-8243-49B20DF02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98" y="229528"/>
            <a:ext cx="2171925" cy="6390475"/>
          </a:xfrm>
          <a:prstGeom prst="rect">
            <a:avLst/>
          </a:prstGeom>
        </p:spPr>
      </p:pic>
      <p:sp>
        <p:nvSpPr>
          <p:cNvPr id="3" name="Content Placeholder 2">
            <a:extLst>
              <a:ext uri="{FF2B5EF4-FFF2-40B4-BE49-F238E27FC236}">
                <a16:creationId xmlns:a16="http://schemas.microsoft.com/office/drawing/2014/main" id="{19B9F9B8-BEB3-4725-B03D-FCC317374B4B}"/>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Can human genes be altered?</a:t>
            </a:r>
          </a:p>
          <a:p>
            <a:pPr lvl="1"/>
            <a:r>
              <a:rPr lang="en-US" dirty="0">
                <a:solidFill>
                  <a:srgbClr val="FFFFFF"/>
                </a:solidFill>
              </a:rPr>
              <a:t>Alterations of the DNA of human cells is not something that only occurs in gene therapy. It is known that in certain genes can become altered and lead to cancer. For example, in metastatic prostate cancers the gene PTEN/MMAC1 in chromosome 10 has been commonly reported as deleted or altered.</a:t>
            </a:r>
          </a:p>
          <a:p>
            <a:pPr lvl="1"/>
            <a:endParaRPr lang="en-US" dirty="0">
              <a:solidFill>
                <a:srgbClr val="FFFFFF"/>
              </a:solidFill>
            </a:endParaRPr>
          </a:p>
        </p:txBody>
      </p:sp>
    </p:spTree>
    <p:extLst>
      <p:ext uri="{BB962C8B-B14F-4D97-AF65-F5344CB8AC3E}">
        <p14:creationId xmlns:p14="http://schemas.microsoft.com/office/powerpoint/2010/main" val="41197450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814</Words>
  <Application>Microsoft Office PowerPoint</Application>
  <PresentationFormat>Widescreen</PresentationFormat>
  <Paragraphs>73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Gene Therapy: The future of personalized medicine</vt:lpstr>
      <vt:lpstr>Introduction: Diseases and Disorders </vt:lpstr>
      <vt:lpstr>Gene Therapy</vt:lpstr>
      <vt:lpstr>Background</vt:lpstr>
      <vt:lpstr>Central Dogma</vt:lpstr>
      <vt:lpstr>Central Dogma Continued</vt:lpstr>
      <vt:lpstr>Central Dogma Continued</vt:lpstr>
      <vt:lpstr>How do changes to your DNA lead to Disease?</vt:lpstr>
      <vt:lpstr>Proof of Concept</vt:lpstr>
      <vt:lpstr>Current Studies in Gene Therapy</vt:lpstr>
      <vt:lpstr>CRISPR</vt:lpstr>
      <vt:lpstr>Luxturna™</vt:lpstr>
      <vt:lpstr>CAR T Cells</vt:lpstr>
      <vt:lpstr>Conclusions</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Therapy: The future of personalized medicine</dc:title>
  <dc:creator>Michael Huss</dc:creator>
  <cp:lastModifiedBy>Michael Huss</cp:lastModifiedBy>
  <cp:revision>4</cp:revision>
  <dcterms:created xsi:type="dcterms:W3CDTF">2019-04-26T10:03:27Z</dcterms:created>
  <dcterms:modified xsi:type="dcterms:W3CDTF">2019-04-26T10:38:14Z</dcterms:modified>
</cp:coreProperties>
</file>