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1"/>
          <p:cNvGraphicFramePr/>
          <p:nvPr/>
        </p:nvGraphicFramePr>
        <p:xfrm>
          <a:off x="1206500" y="2730500"/>
          <a:ext cx="21971000" cy="825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4391660"/>
                <a:gridCol w="4391660"/>
                <a:gridCol w="4391660"/>
                <a:gridCol w="4391660"/>
                <a:gridCol w="4391660"/>
              </a:tblGrid>
              <a:tr h="1030287">
                <a:tc>
                  <a:txBody>
                    <a:bodyPr/>
                    <a:lstStyle/>
                    <a:p>
                      <a:pPr defTabSz="914400">
                        <a:defRPr b="1"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OSI Model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Layer Number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TCP/IP Layer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/>
                        <a:t>Other Protocol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Alligator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Application</a:t>
                      </a:r>
                    </a:p>
                  </a:txBody>
                  <a:tcPr marL="50800" marR="50800" marT="50800" marB="50800" anchor="ctr" anchorCtr="0" horzOverflow="overflow"/>
                </a:tc>
                <a:tc rowSpan="3">
                  <a:txBody>
                    <a:bodyPr/>
                    <a:lstStyle/>
                    <a:p>
                      <a:pPr defTabSz="914400"/>
                      <a:r>
                        <a:rPr sz="3200"/>
                        <a:t>L7</a:t>
                      </a:r>
                    </a:p>
                  </a:txBody>
                  <a:tcPr marL="50800" marR="50800" marT="50800" marB="50800" anchor="ctr" anchorCtr="0" horzOverflow="overflow"/>
                </a:tc>
                <a:tc rowSpan="3">
                  <a:txBody>
                    <a:bodyPr/>
                    <a:lstStyle/>
                    <a:p>
                      <a:pPr defTabSz="914400"/>
                      <a:r>
                        <a:rPr sz="3200"/>
                        <a:t>HTTP</a:t>
                      </a:r>
                    </a:p>
                  </a:txBody>
                  <a:tcPr marL="50800" marR="50800" marT="50800" marB="50800" anchor="ctr" anchorCtr="0" horzOverflow="overflow"/>
                </a:tc>
                <a:tc rowSpan="3">
                  <a:txBody>
                    <a:bodyPr/>
                    <a:lstStyle/>
                    <a:p>
                      <a:pPr defTabSz="914400"/>
                      <a:r>
                        <a:rPr sz="3200"/>
                        <a:t>HTTPS, 
FTP, 
SCP, 
SSH, 
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Pet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Presentation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Steve’s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Session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Touch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Tranport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TCP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UDP, SCTP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Network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 (IPv4)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IPv6, ARP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Data Link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Ethernet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Frame Relay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Please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Physical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L1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