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8" r:id="rId9"/>
    <p:sldId id="266" r:id="rId10"/>
    <p:sldId id="267" r:id="rId11"/>
    <p:sldId id="269" r:id="rId12"/>
    <p:sldId id="270" r:id="rId13"/>
    <p:sldId id="264" r:id="rId14"/>
    <p:sldId id="272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33032BC-522B-470F-8F31-19F931A8EAF3}">
          <p14:sldIdLst>
            <p14:sldId id="256"/>
            <p14:sldId id="259"/>
            <p14:sldId id="260"/>
            <p14:sldId id="257"/>
            <p14:sldId id="258"/>
            <p14:sldId id="261"/>
            <p14:sldId id="263"/>
            <p14:sldId id="268"/>
            <p14:sldId id="266"/>
            <p14:sldId id="267"/>
            <p14:sldId id="269"/>
            <p14:sldId id="270"/>
            <p14:sldId id="264"/>
            <p14:sldId id="272"/>
            <p14:sldId id="27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Cody" initials="wC" lastIdx="1" clrIdx="0">
    <p:extLst>
      <p:ext uri="{19B8F6BF-5375-455C-9EA6-DF929625EA0E}">
        <p15:presenceInfo xmlns:p15="http://schemas.microsoft.com/office/powerpoint/2012/main" userId="894533ed4143d7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3T21:17:16.770" idx="1">
    <p:pos x="10" y="10"/>
    <p:text>许多年前，一个刚结婚的名叫 Shay Banon 的失业开发者，跟着他的妻子去了伦敦，他的妻子在那里学习厨师。 在寻找一个赚钱的工作的时候，为了给他的妻子做一个食谱搜索引擎，他开始使用 Lucene 的一个早期版本。
直接使用 Lucene 是很难的，因此 Shay 开始做一个抽象层，Java 开发者使用它可以很简单的给他们的程序添加搜索功能。 他发布了他的第一个开源项目 Compass。
后来 Shay 获得了一份工作，主要是高性能，分布式环境下的内存数据网格。这个对于高性能，实时，分布式搜索引擎的需求尤为突出， 他决定重写 Compass，把它变为一个独立的服务并取名 Elasticsearch。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lucene.apache.org/cor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D2B1C3-8C0E-4050-B0C1-CEA00425B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日志处理平台</a:t>
            </a:r>
            <a:r>
              <a:rPr lang="en-US" altLang="zh-CN" sz="6600" dirty="0"/>
              <a:t>EFK</a:t>
            </a:r>
            <a:r>
              <a:rPr lang="zh-CN" altLang="en-US" sz="6600" dirty="0"/>
              <a:t>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23FBCE2-AD36-4B90-9FBF-652780430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5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DBA3AC-7AEF-4A43-BBB7-8918E8FC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/>
              <a:t>Fluentd</a:t>
            </a:r>
            <a:r>
              <a:rPr lang="en-US" altLang="zh-CN" sz="4400" dirty="0"/>
              <a:t> – tail </a:t>
            </a:r>
            <a:r>
              <a:rPr lang="zh-CN" altLang="en-US" sz="4400" dirty="0"/>
              <a:t>输入插件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6C65E0D-D722-4B0A-BB44-DC618412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可以指定多个文件路径</a:t>
            </a:r>
            <a:r>
              <a:rPr lang="en-US" altLang="zh-CN" sz="2800" dirty="0"/>
              <a:t>,</a:t>
            </a:r>
            <a:r>
              <a:rPr lang="zh-CN" altLang="en-US" sz="2800" dirty="0"/>
              <a:t>支持通配符</a:t>
            </a:r>
            <a:endParaRPr lang="en-US" altLang="zh-CN" sz="2800" dirty="0"/>
          </a:p>
          <a:p>
            <a:r>
              <a:rPr lang="en-US" altLang="zh-CN" sz="2800" dirty="0" err="1"/>
              <a:t>pos_file</a:t>
            </a:r>
            <a:r>
              <a:rPr lang="en-US" altLang="zh-CN" sz="2800" dirty="0"/>
              <a:t> </a:t>
            </a:r>
            <a:r>
              <a:rPr lang="zh-CN" altLang="en-US" sz="2800" dirty="0"/>
              <a:t>文件很重要</a:t>
            </a:r>
            <a:r>
              <a:rPr lang="en-US" altLang="zh-CN" sz="2800" dirty="0"/>
              <a:t>, docker</a:t>
            </a:r>
            <a:r>
              <a:rPr lang="zh-CN" altLang="en-US" sz="2800" dirty="0"/>
              <a:t>方式部署时需要挂载出来</a:t>
            </a:r>
            <a:endParaRPr lang="en-US" altLang="zh-CN" sz="2800" dirty="0"/>
          </a:p>
          <a:p>
            <a:r>
              <a:rPr lang="en-US" altLang="zh-CN" sz="2800" dirty="0"/>
              <a:t>tag </a:t>
            </a:r>
            <a:r>
              <a:rPr lang="zh-CN" altLang="en-US" sz="2800" dirty="0"/>
              <a:t>用于定义事件名称</a:t>
            </a:r>
            <a:r>
              <a:rPr lang="en-US" altLang="zh-CN" sz="2800" dirty="0"/>
              <a:t>, </a:t>
            </a:r>
            <a:r>
              <a:rPr lang="zh-CN" altLang="en-US" sz="2800" dirty="0"/>
              <a:t>字段定义格式</a:t>
            </a:r>
            <a:r>
              <a:rPr lang="en-US" altLang="zh-CN" sz="2800" dirty="0"/>
              <a:t>: </a:t>
            </a:r>
            <a:r>
              <a:rPr lang="en-US" altLang="zh-CN" sz="2800" dirty="0" err="1"/>
              <a:t>a.b.c</a:t>
            </a:r>
            <a:r>
              <a:rPr lang="en-US" altLang="zh-CN" sz="2800" dirty="0"/>
              <a:t>, </a:t>
            </a:r>
            <a:r>
              <a:rPr lang="zh-CN" altLang="en-US" sz="2800" dirty="0"/>
              <a:t>后续插件根据</a:t>
            </a:r>
            <a:r>
              <a:rPr lang="en-US" altLang="zh-CN" sz="2800" dirty="0"/>
              <a:t>tag </a:t>
            </a:r>
            <a:r>
              <a:rPr lang="zh-CN" altLang="en-US" sz="2800" dirty="0"/>
              <a:t>匹配后处理</a:t>
            </a:r>
            <a:endParaRPr lang="en-US" altLang="zh-CN" sz="2800" dirty="0"/>
          </a:p>
          <a:p>
            <a:r>
              <a:rPr lang="zh-CN" altLang="en-US" sz="2800" dirty="0"/>
              <a:t>内置常用的解析器</a:t>
            </a:r>
            <a:r>
              <a:rPr lang="en-US" altLang="zh-CN" sz="2800" dirty="0"/>
              <a:t>: json, </a:t>
            </a:r>
            <a:r>
              <a:rPr lang="en-US" altLang="zh-CN" sz="2800" dirty="0" err="1"/>
              <a:t>nginx</a:t>
            </a:r>
            <a:r>
              <a:rPr lang="en-US" altLang="zh-CN" sz="2800" dirty="0"/>
              <a:t>, multiline ...</a:t>
            </a:r>
          </a:p>
          <a:p>
            <a:r>
              <a:rPr lang="zh-CN" altLang="en-US" sz="2800" dirty="0"/>
              <a:t>支持类型转换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12580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DBA3AC-7AEF-4A43-BBB7-8918E8FC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Fluentd</a:t>
            </a:r>
            <a:r>
              <a:rPr lang="en-US" altLang="zh-CN" sz="3600" dirty="0"/>
              <a:t> –</a:t>
            </a:r>
            <a:r>
              <a:rPr lang="en-US" altLang="zh-CN" sz="3600" dirty="0" err="1"/>
              <a:t>record_transformer</a:t>
            </a:r>
            <a:r>
              <a:rPr lang="zh-CN" altLang="en-US" sz="3600" dirty="0"/>
              <a:t>过滤插件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6C65E0D-D722-4B0A-BB44-DC618412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匹配方式</a:t>
            </a:r>
            <a:r>
              <a:rPr lang="en-US" altLang="zh-CN" sz="2800" dirty="0"/>
              <a:t>: </a:t>
            </a:r>
            <a:r>
              <a:rPr lang="zh-CN" altLang="en-US" sz="2800" dirty="0"/>
              <a:t>根据 </a:t>
            </a:r>
            <a:r>
              <a:rPr lang="en-US" altLang="zh-CN" sz="2800" dirty="0"/>
              <a:t>TAG </a:t>
            </a:r>
            <a:r>
              <a:rPr lang="zh-CN" altLang="en-US" sz="2800" dirty="0"/>
              <a:t>进行匹配</a:t>
            </a:r>
            <a:endParaRPr lang="en-US" altLang="zh-CN" sz="2800" dirty="0"/>
          </a:p>
          <a:p>
            <a:r>
              <a:rPr lang="zh-CN" altLang="en-US" sz="2800" dirty="0"/>
              <a:t>可以增加</a:t>
            </a:r>
            <a:r>
              <a:rPr lang="en-US" altLang="zh-CN" sz="2800" dirty="0"/>
              <a:t>/</a:t>
            </a:r>
            <a:r>
              <a:rPr lang="zh-CN" altLang="en-US" sz="2800" dirty="0"/>
              <a:t>删除</a:t>
            </a:r>
            <a:r>
              <a:rPr lang="en-US" altLang="zh-CN" sz="2800" dirty="0"/>
              <a:t>/</a:t>
            </a:r>
            <a:r>
              <a:rPr lang="zh-CN" altLang="en-US" sz="2800" dirty="0"/>
              <a:t>修改字段</a:t>
            </a:r>
            <a:endParaRPr lang="en-US" altLang="zh-CN" sz="2800" dirty="0"/>
          </a:p>
          <a:p>
            <a:r>
              <a:rPr lang="zh-CN" altLang="en-US" sz="2800" dirty="0"/>
              <a:t>支持 </a:t>
            </a:r>
            <a:r>
              <a:rPr lang="en-US" altLang="zh-CN" sz="2800" dirty="0"/>
              <a:t>RUBY </a:t>
            </a:r>
            <a:r>
              <a:rPr lang="zh-CN" altLang="en-US" sz="2800" dirty="0"/>
              <a:t>脚本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7255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DBA3AC-7AEF-4A43-BBB7-8918E8FC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Fluentd</a:t>
            </a:r>
            <a:r>
              <a:rPr lang="en-US" altLang="zh-CN" sz="3600" dirty="0"/>
              <a:t> –Elasticsearch </a:t>
            </a:r>
            <a:r>
              <a:rPr lang="zh-CN" altLang="en-US" sz="3600" dirty="0"/>
              <a:t>输出插件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6C65E0D-D722-4B0A-BB44-DC618412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可定制性很强</a:t>
            </a:r>
            <a:r>
              <a:rPr lang="en-US" altLang="zh-CN" sz="2800" dirty="0"/>
              <a:t>: </a:t>
            </a:r>
            <a:r>
              <a:rPr lang="zh-CN" altLang="en-US" sz="2800" dirty="0"/>
              <a:t>指定 </a:t>
            </a:r>
            <a:r>
              <a:rPr lang="en-US" altLang="zh-CN" sz="2800" dirty="0" err="1"/>
              <a:t>time_key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logstash_prefix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remove_key</a:t>
            </a:r>
            <a:r>
              <a:rPr lang="en-US" altLang="zh-CN" sz="2800" dirty="0"/>
              <a:t>... </a:t>
            </a:r>
          </a:p>
          <a:p>
            <a:r>
              <a:rPr lang="zh-CN" altLang="en-US" sz="2800" dirty="0"/>
              <a:t>支持 </a:t>
            </a:r>
            <a:r>
              <a:rPr lang="en-US" altLang="zh-CN" sz="2800" dirty="0"/>
              <a:t>ES </a:t>
            </a:r>
            <a:r>
              <a:rPr lang="zh-CN" altLang="en-US" sz="2800" dirty="0"/>
              <a:t>集群</a:t>
            </a:r>
            <a:r>
              <a:rPr lang="en-US" altLang="zh-CN" sz="2800" dirty="0"/>
              <a:t>, </a:t>
            </a:r>
            <a:r>
              <a:rPr lang="zh-CN" altLang="en-US" sz="2800" dirty="0"/>
              <a:t>可以指定多个节点</a:t>
            </a:r>
            <a:endParaRPr lang="en-US" altLang="zh-CN" sz="2800" dirty="0"/>
          </a:p>
          <a:p>
            <a:r>
              <a:rPr lang="zh-CN" altLang="en-US" sz="2800" dirty="0"/>
              <a:t>可以指定模板文件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983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C04754-0225-405F-864B-95C9C79A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内容一览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3FD0EF0-4307-475E-947B-535D0BFAD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EFK </a:t>
            </a:r>
            <a:r>
              <a:rPr lang="zh-CN" alt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架构介绍</a:t>
            </a:r>
            <a:endParaRPr lang="en-US" altLang="zh-CN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3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Fluentd</a:t>
            </a:r>
            <a:r>
              <a:rPr lang="en-US" altLang="zh-CN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简介</a:t>
            </a:r>
            <a:endParaRPr lang="en-US" altLang="zh-CN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3600" dirty="0">
                <a:solidFill>
                  <a:srgbClr val="00B0F0"/>
                </a:solidFill>
              </a:rPr>
              <a:t>Elasticsearch </a:t>
            </a:r>
            <a:r>
              <a:rPr lang="zh-CN" altLang="en-US" sz="3600" dirty="0">
                <a:solidFill>
                  <a:srgbClr val="00B0F0"/>
                </a:solidFill>
              </a:rPr>
              <a:t>简介</a:t>
            </a:r>
            <a:endParaRPr lang="en-US" altLang="zh-CN" sz="3600" dirty="0">
              <a:solidFill>
                <a:srgbClr val="00B0F0"/>
              </a:solidFill>
            </a:endParaRPr>
          </a:p>
          <a:p>
            <a:r>
              <a:rPr lang="en-US" altLang="zh-CN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Kibana </a:t>
            </a:r>
            <a:r>
              <a:rPr lang="zh-CN" alt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87470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DBA3AC-7AEF-4A43-BBB7-8918E8FC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Elasticsearch</a:t>
            </a:r>
            <a:r>
              <a:rPr lang="en-US" altLang="zh-CN" sz="3600" dirty="0" smtClean="0"/>
              <a:t> 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6C65E0D-D722-4B0A-BB44-DC618412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>
                <a:effectLst/>
              </a:rPr>
              <a:t>它是一</a:t>
            </a:r>
            <a:r>
              <a:rPr lang="zh-CN" altLang="en-US" sz="2800" dirty="0">
                <a:effectLst/>
              </a:rPr>
              <a:t>个开源的搜索引擎，建立</a:t>
            </a:r>
            <a:r>
              <a:rPr lang="zh-CN" altLang="en-US" sz="2800" dirty="0" smtClean="0">
                <a:effectLst/>
              </a:rPr>
              <a:t>在全</a:t>
            </a:r>
            <a:r>
              <a:rPr lang="zh-CN" altLang="en-US" sz="2800" dirty="0">
                <a:effectLst/>
              </a:rPr>
              <a:t>文搜索引擎库 </a:t>
            </a:r>
            <a:r>
              <a:rPr lang="en-US" altLang="zh-CN" sz="2800" dirty="0">
                <a:effectLst/>
                <a:hlinkClick r:id="rId2"/>
              </a:rPr>
              <a:t>Apache Lucene™</a:t>
            </a:r>
            <a:r>
              <a:rPr lang="en-US" altLang="zh-CN" sz="2800" dirty="0">
                <a:effectLst/>
              </a:rPr>
              <a:t> </a:t>
            </a:r>
            <a:r>
              <a:rPr lang="zh-CN" altLang="en-US" sz="2800" dirty="0">
                <a:effectLst/>
              </a:rPr>
              <a:t>基础之上</a:t>
            </a:r>
            <a:endParaRPr lang="en-US" altLang="zh-CN" sz="2800" dirty="0" smtClean="0"/>
          </a:p>
          <a:p>
            <a:r>
              <a:rPr lang="zh-CN" altLang="en-US" sz="2800" dirty="0" smtClean="0"/>
              <a:t>支持 </a:t>
            </a:r>
            <a:r>
              <a:rPr lang="en-US" altLang="zh-CN" sz="2800" dirty="0" smtClean="0"/>
              <a:t>RESTful API</a:t>
            </a:r>
            <a:r>
              <a:rPr lang="en-US" altLang="zh-CN" sz="2800" dirty="0"/>
              <a:t>, Query </a:t>
            </a:r>
            <a:r>
              <a:rPr lang="en-US" altLang="zh-CN" sz="2800" dirty="0" smtClean="0"/>
              <a:t>DSL, </a:t>
            </a:r>
            <a:r>
              <a:rPr lang="zh-CN" altLang="en-US" sz="2800" dirty="0" smtClean="0"/>
              <a:t>多语音客户端</a:t>
            </a:r>
            <a:endParaRPr lang="en-US" altLang="zh-CN" sz="2800" dirty="0"/>
          </a:p>
          <a:p>
            <a:r>
              <a:rPr lang="zh-CN" altLang="en-US" sz="2800" dirty="0" smtClean="0"/>
              <a:t>集群节点之间通过 </a:t>
            </a:r>
            <a:r>
              <a:rPr lang="en-US" altLang="zh-CN" sz="2800" dirty="0" smtClean="0"/>
              <a:t>TCP </a:t>
            </a:r>
            <a:r>
              <a:rPr lang="zh-CN" altLang="en-US" sz="2800" dirty="0" smtClean="0"/>
              <a:t>通讯</a:t>
            </a:r>
            <a:endParaRPr lang="en-US" altLang="zh-CN" sz="2800" dirty="0" smtClean="0"/>
          </a:p>
          <a:p>
            <a:r>
              <a:rPr lang="zh-CN" altLang="en-US" sz="2800" dirty="0" smtClean="0"/>
              <a:t>支持动态扩容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索引的分片会在各节点间进行均衡</a:t>
            </a:r>
            <a:endParaRPr lang="en-US" altLang="zh-CN" sz="2800" dirty="0" smtClean="0"/>
          </a:p>
          <a:p>
            <a:r>
              <a:rPr lang="zh-CN" altLang="en-US" sz="2800" dirty="0" smtClean="0"/>
              <a:t>提供近实时的搜索</a:t>
            </a:r>
            <a:r>
              <a:rPr lang="en-US" altLang="zh-CN" sz="2800" dirty="0" smtClean="0"/>
              <a:t>,</a:t>
            </a:r>
            <a:r>
              <a:rPr lang="zh-CN" altLang="en-US" sz="2800" dirty="0">
                <a:effectLst/>
              </a:rPr>
              <a:t>支持 </a:t>
            </a:r>
            <a:r>
              <a:rPr lang="en-US" altLang="zh-CN" sz="2800" dirty="0">
                <a:effectLst/>
              </a:rPr>
              <a:t>PB </a:t>
            </a:r>
            <a:r>
              <a:rPr lang="zh-CN" altLang="en-US" sz="2800" dirty="0">
                <a:effectLst/>
              </a:rPr>
              <a:t>级别的结构化或者非结构化数据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6479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DBA3AC-7AEF-4A43-BBB7-8918E8FC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Elasticsearch</a:t>
            </a:r>
            <a:r>
              <a:rPr lang="en-US" altLang="zh-CN" sz="3600" dirty="0" smtClean="0"/>
              <a:t> 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6C65E0D-D722-4B0A-BB44-DC618412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集群节点类型</a:t>
            </a:r>
            <a:r>
              <a:rPr lang="en-US" altLang="zh-CN" sz="2800" dirty="0" smtClean="0"/>
              <a:t>: master, data, ingress </a:t>
            </a:r>
            <a:r>
              <a:rPr lang="zh-CN" altLang="en-US" sz="2800" dirty="0" smtClean="0"/>
              <a:t>等</a:t>
            </a:r>
            <a:endParaRPr lang="en-US" altLang="zh-CN" sz="2800" dirty="0"/>
          </a:p>
          <a:p>
            <a:r>
              <a:rPr lang="zh-CN" altLang="en-US" sz="2800" dirty="0" smtClean="0"/>
              <a:t>集群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-&gt; </a:t>
            </a:r>
            <a:r>
              <a:rPr lang="zh-CN" altLang="en-US" sz="2800" dirty="0" smtClean="0"/>
              <a:t>多索引 </a:t>
            </a:r>
            <a:r>
              <a:rPr lang="en-US" altLang="zh-CN" sz="2800" dirty="0" smtClean="0"/>
              <a:t>-&gt; </a:t>
            </a:r>
            <a:r>
              <a:rPr lang="zh-CN" altLang="en-US" sz="2800" dirty="0" smtClean="0"/>
              <a:t>多 </a:t>
            </a:r>
            <a:r>
              <a:rPr lang="en-US" altLang="zh-CN" sz="2800" dirty="0" smtClean="0"/>
              <a:t>shard (</a:t>
            </a:r>
            <a:r>
              <a:rPr lang="zh-CN" altLang="en-US" sz="2800" dirty="0" smtClean="0"/>
              <a:t>主分片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副本分片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r>
              <a:rPr lang="zh-CN" altLang="en-US" sz="2800" dirty="0" smtClean="0"/>
              <a:t>索引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-&gt; </a:t>
            </a:r>
            <a:r>
              <a:rPr lang="zh-CN" altLang="en-US" sz="2800" dirty="0" smtClean="0"/>
              <a:t>多文档 </a:t>
            </a:r>
            <a:r>
              <a:rPr lang="en-US" altLang="zh-CN" sz="2800" dirty="0" smtClean="0"/>
              <a:t>-&gt; </a:t>
            </a:r>
            <a:r>
              <a:rPr lang="zh-CN" altLang="en-US" sz="2800" dirty="0" smtClean="0"/>
              <a:t>多键值对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05469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C04754-0225-405F-864B-95C9C79A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内容一览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3FD0EF0-4307-475E-947B-535D0BFAD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EFK </a:t>
            </a:r>
            <a:r>
              <a:rPr lang="zh-CN" alt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架构介绍</a:t>
            </a:r>
            <a:endParaRPr lang="en-US" altLang="zh-CN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3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Fluentd</a:t>
            </a:r>
            <a:r>
              <a:rPr lang="en-US" altLang="zh-CN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简介</a:t>
            </a:r>
            <a:endParaRPr lang="en-US" altLang="zh-CN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Elasticsearch </a:t>
            </a:r>
            <a:r>
              <a:rPr lang="zh-CN" alt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简介</a:t>
            </a:r>
            <a:endParaRPr lang="en-US" altLang="zh-CN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3600" dirty="0">
                <a:solidFill>
                  <a:srgbClr val="00B0F0"/>
                </a:solidFill>
              </a:rPr>
              <a:t>Kibana </a:t>
            </a:r>
            <a:r>
              <a:rPr lang="zh-CN" altLang="en-US" sz="3600" dirty="0">
                <a:solidFill>
                  <a:srgbClr val="00B0F0"/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72724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C04754-0225-405F-864B-95C9C79A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内容一览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3FD0EF0-4307-475E-947B-535D0BFAD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EFK </a:t>
            </a:r>
            <a:r>
              <a:rPr lang="zh-CN" altLang="en-US" sz="3600" dirty="0">
                <a:solidFill>
                  <a:srgbClr val="00B0F0"/>
                </a:solidFill>
              </a:rPr>
              <a:t>架构介绍</a:t>
            </a:r>
            <a:endParaRPr lang="en-US" altLang="zh-CN" sz="3600" dirty="0">
              <a:solidFill>
                <a:srgbClr val="00B0F0"/>
              </a:solidFill>
            </a:endParaRPr>
          </a:p>
          <a:p>
            <a:r>
              <a:rPr lang="en-US" altLang="zh-CN" sz="3600" dirty="0" err="1"/>
              <a:t>Fluentd</a:t>
            </a:r>
            <a:r>
              <a:rPr lang="en-US" altLang="zh-CN" sz="3600" dirty="0"/>
              <a:t> </a:t>
            </a:r>
            <a:r>
              <a:rPr lang="zh-CN" altLang="en-US" sz="3600" dirty="0"/>
              <a:t>简介</a:t>
            </a:r>
            <a:endParaRPr lang="en-US" altLang="zh-CN" sz="3600" dirty="0"/>
          </a:p>
          <a:p>
            <a:r>
              <a:rPr lang="en-US" altLang="zh-CN" sz="3600" dirty="0"/>
              <a:t>Elasticsearch </a:t>
            </a:r>
            <a:r>
              <a:rPr lang="zh-CN" altLang="en-US" sz="3600" dirty="0"/>
              <a:t>简介</a:t>
            </a:r>
            <a:endParaRPr lang="en-US" altLang="zh-CN" sz="3600" dirty="0"/>
          </a:p>
          <a:p>
            <a:r>
              <a:rPr lang="en-US" altLang="zh-CN" sz="3600" dirty="0"/>
              <a:t>Kibana </a:t>
            </a:r>
            <a:r>
              <a:rPr lang="zh-CN" altLang="en-US" sz="3600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35881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ACB4FB2-EA14-499B-94C5-FC101D61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/>
              <a:t>EFK </a:t>
            </a:r>
            <a:r>
              <a:rPr lang="zh-CN" altLang="en-US" sz="6600" dirty="0"/>
              <a:t>架构介绍</a:t>
            </a:r>
          </a:p>
        </p:txBody>
      </p:sp>
    </p:spTree>
    <p:extLst>
      <p:ext uri="{BB962C8B-B14F-4D97-AF65-F5344CB8AC3E}">
        <p14:creationId xmlns:p14="http://schemas.microsoft.com/office/powerpoint/2010/main" val="106576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799653-C2D1-42DF-AC1A-0DEE50D3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EFK </a:t>
            </a:r>
            <a:r>
              <a:rPr lang="zh-CN" altLang="en-US" sz="4400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2040AAA-0ACD-4AB4-954C-5E9EBB92D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xmlns="" id="{D0C340F5-D4EF-4EF4-85B5-7D75B0EDBD61}"/>
              </a:ext>
            </a:extLst>
          </p:cNvPr>
          <p:cNvSpPr/>
          <p:nvPr/>
        </p:nvSpPr>
        <p:spPr>
          <a:xfrm>
            <a:off x="713582" y="3374333"/>
            <a:ext cx="1060174" cy="8249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数据源</a:t>
            </a:r>
          </a:p>
        </p:txBody>
      </p:sp>
      <p:sp>
        <p:nvSpPr>
          <p:cNvPr id="5" name="流程图: 预定义过程 4">
            <a:extLst>
              <a:ext uri="{FF2B5EF4-FFF2-40B4-BE49-F238E27FC236}">
                <a16:creationId xmlns:a16="http://schemas.microsoft.com/office/drawing/2014/main" xmlns="" id="{878A5910-EE93-488B-ADBA-D2FB79C306AB}"/>
              </a:ext>
            </a:extLst>
          </p:cNvPr>
          <p:cNvSpPr/>
          <p:nvPr/>
        </p:nvSpPr>
        <p:spPr>
          <a:xfrm>
            <a:off x="2648399" y="3101007"/>
            <a:ext cx="3785334" cy="1371600"/>
          </a:xfrm>
          <a:prstGeom prst="flowChartPredefined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err="1"/>
              <a:t>Fluentd</a:t>
            </a:r>
            <a:endParaRPr lang="zh-CN" altLang="en-US" dirty="0"/>
          </a:p>
        </p:txBody>
      </p:sp>
      <p:sp>
        <p:nvSpPr>
          <p:cNvPr id="6" name="流程图: 多文档 5">
            <a:extLst>
              <a:ext uri="{FF2B5EF4-FFF2-40B4-BE49-F238E27FC236}">
                <a16:creationId xmlns:a16="http://schemas.microsoft.com/office/drawing/2014/main" xmlns="" id="{8E91596A-CA87-4554-8F2C-6BAE708FA60E}"/>
              </a:ext>
            </a:extLst>
          </p:cNvPr>
          <p:cNvSpPr/>
          <p:nvPr/>
        </p:nvSpPr>
        <p:spPr>
          <a:xfrm>
            <a:off x="7327839" y="3046341"/>
            <a:ext cx="1935570" cy="148093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Elasticsearch</a:t>
            </a:r>
            <a:endParaRPr lang="zh-CN" altLang="en-US" dirty="0"/>
          </a:p>
        </p:txBody>
      </p:sp>
      <p:sp>
        <p:nvSpPr>
          <p:cNvPr id="7" name="图文框 6">
            <a:extLst>
              <a:ext uri="{FF2B5EF4-FFF2-40B4-BE49-F238E27FC236}">
                <a16:creationId xmlns:a16="http://schemas.microsoft.com/office/drawing/2014/main" xmlns="" id="{01ABDBF3-A11E-4F89-99CD-9875DBB7A077}"/>
              </a:ext>
            </a:extLst>
          </p:cNvPr>
          <p:cNvSpPr/>
          <p:nvPr/>
        </p:nvSpPr>
        <p:spPr>
          <a:xfrm>
            <a:off x="10157515" y="3046340"/>
            <a:ext cx="1349856" cy="1480931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Kibana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xmlns="" id="{B1568936-8576-4ED8-A694-D8607CDFE0AB}"/>
              </a:ext>
            </a:extLst>
          </p:cNvPr>
          <p:cNvSpPr/>
          <p:nvPr/>
        </p:nvSpPr>
        <p:spPr>
          <a:xfrm>
            <a:off x="2821960" y="3508130"/>
            <a:ext cx="874643" cy="8249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输入插件</a:t>
            </a:r>
          </a:p>
        </p:txBody>
      </p: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xmlns="" id="{951984AA-D4F7-4A71-8BA3-EA7B9CFD7C2A}"/>
              </a:ext>
            </a:extLst>
          </p:cNvPr>
          <p:cNvSpPr/>
          <p:nvPr/>
        </p:nvSpPr>
        <p:spPr>
          <a:xfrm>
            <a:off x="4094014" y="3508130"/>
            <a:ext cx="874643" cy="8249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过滤插件</a:t>
            </a: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xmlns="" id="{6B6DF2C0-C891-4714-BE10-17A4B95EF748}"/>
              </a:ext>
            </a:extLst>
          </p:cNvPr>
          <p:cNvSpPr/>
          <p:nvPr/>
        </p:nvSpPr>
        <p:spPr>
          <a:xfrm>
            <a:off x="5385530" y="3508130"/>
            <a:ext cx="874643" cy="8249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输出插件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6E56BF86-8FA5-424F-929C-19D8FF4E3B26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1773756" y="3786807"/>
            <a:ext cx="874643" cy="0"/>
          </a:xfrm>
          <a:prstGeom prst="straightConnector1">
            <a:avLst/>
          </a:prstGeom>
          <a:ln w="508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8056BE26-3104-41DF-A509-3000B5D6C6D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696603" y="3920604"/>
            <a:ext cx="397411" cy="0"/>
          </a:xfrm>
          <a:prstGeom prst="straightConnector1">
            <a:avLst/>
          </a:prstGeom>
          <a:ln w="444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59562C8F-182A-4D02-87FF-2BDCDAE6681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968657" y="3920604"/>
            <a:ext cx="416873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21C9EA05-8284-48FB-A7C1-90A02BE9CC6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433733" y="3786807"/>
            <a:ext cx="894106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7A33D3A4-0558-4691-9D16-CEA334EB8E2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9263409" y="3786806"/>
            <a:ext cx="894106" cy="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DBA3AC-7AEF-4A43-BBB7-8918E8FC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EFK </a:t>
            </a:r>
            <a:r>
              <a:rPr lang="zh-CN" altLang="en-US" sz="4400" dirty="0"/>
              <a:t>架构 </a:t>
            </a:r>
            <a:r>
              <a:rPr lang="en-US" altLang="zh-CN" sz="4400" dirty="0"/>
              <a:t>– </a:t>
            </a:r>
            <a:r>
              <a:rPr lang="zh-CN" altLang="en-US" sz="4400" dirty="0"/>
              <a:t>各服务的职责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6C65E0D-D722-4B0A-BB44-DC618412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err="1"/>
              <a:t>Fluentd</a:t>
            </a:r>
            <a:r>
              <a:rPr lang="en-US" altLang="zh-CN" sz="3600" dirty="0"/>
              <a:t>: </a:t>
            </a:r>
            <a:r>
              <a:rPr lang="zh-CN" altLang="en-US" sz="3600" dirty="0"/>
              <a:t>收集数据</a:t>
            </a:r>
            <a:r>
              <a:rPr lang="en-US" altLang="zh-CN" sz="3600" dirty="0"/>
              <a:t>, </a:t>
            </a:r>
            <a:r>
              <a:rPr lang="zh-CN" altLang="en-US" sz="3600" dirty="0"/>
              <a:t>过滤数据</a:t>
            </a:r>
            <a:r>
              <a:rPr lang="en-US" altLang="zh-CN" sz="3600" dirty="0"/>
              <a:t>, </a:t>
            </a:r>
            <a:r>
              <a:rPr lang="zh-CN" altLang="en-US" sz="3600" dirty="0"/>
              <a:t>发送数据</a:t>
            </a:r>
            <a:endParaRPr lang="en-US" altLang="zh-CN" sz="3600" dirty="0"/>
          </a:p>
          <a:p>
            <a:r>
              <a:rPr lang="en-US" altLang="zh-CN" sz="3600" dirty="0"/>
              <a:t>Elasticsearch: </a:t>
            </a:r>
            <a:r>
              <a:rPr lang="zh-CN" altLang="en-US" sz="3600" dirty="0"/>
              <a:t>存储文档</a:t>
            </a:r>
            <a:r>
              <a:rPr lang="en-US" altLang="zh-CN" sz="3600" dirty="0"/>
              <a:t>, </a:t>
            </a:r>
            <a:r>
              <a:rPr lang="zh-CN" altLang="en-US" sz="3600" dirty="0"/>
              <a:t>管理索引</a:t>
            </a:r>
            <a:r>
              <a:rPr lang="en-US" altLang="zh-CN" sz="3600" dirty="0"/>
              <a:t>, </a:t>
            </a:r>
            <a:r>
              <a:rPr lang="zh-CN" altLang="en-US" sz="3600" dirty="0"/>
              <a:t>分析数据</a:t>
            </a:r>
            <a:endParaRPr lang="en-US" altLang="zh-CN" sz="3600" dirty="0"/>
          </a:p>
          <a:p>
            <a:r>
              <a:rPr lang="en-US" altLang="zh-CN" sz="3600" dirty="0"/>
              <a:t>Kibana: </a:t>
            </a:r>
            <a:r>
              <a:rPr lang="zh-CN" altLang="en-US" sz="3600" dirty="0"/>
              <a:t>查询数据</a:t>
            </a:r>
            <a:r>
              <a:rPr lang="en-US" altLang="zh-CN" sz="3600" dirty="0"/>
              <a:t>, </a:t>
            </a:r>
            <a:r>
              <a:rPr lang="zh-CN" altLang="en-US" sz="3600" dirty="0"/>
              <a:t>展示报表</a:t>
            </a:r>
            <a:r>
              <a:rPr lang="en-US" altLang="zh-CN" sz="3600" dirty="0"/>
              <a:t>, ES</a:t>
            </a:r>
            <a:r>
              <a:rPr lang="zh-CN" altLang="en-US" sz="3600" dirty="0"/>
              <a:t>控制台</a:t>
            </a:r>
            <a:endParaRPr lang="en-US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45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DBA3AC-7AEF-4A43-BBB7-8918E8FC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EFK </a:t>
            </a:r>
            <a:r>
              <a:rPr lang="zh-CN" altLang="en-US" sz="4400" dirty="0"/>
              <a:t>架构 </a:t>
            </a:r>
            <a:r>
              <a:rPr lang="en-US" altLang="zh-CN" sz="4400" dirty="0"/>
              <a:t>– </a:t>
            </a:r>
            <a:r>
              <a:rPr lang="zh-CN" altLang="en-US" sz="4400" dirty="0"/>
              <a:t>常见的变种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6C65E0D-D722-4B0A-BB44-DC618412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Beats -&gt; </a:t>
            </a:r>
            <a:r>
              <a:rPr lang="en-US" altLang="zh-CN" sz="3600" dirty="0" err="1"/>
              <a:t>Fluentd</a:t>
            </a:r>
            <a:r>
              <a:rPr lang="en-US" altLang="zh-CN" sz="3600" dirty="0"/>
              <a:t> -&gt; ES -&gt; Kibana</a:t>
            </a:r>
            <a:endParaRPr lang="zh-CN" altLang="en-US" sz="3600" dirty="0"/>
          </a:p>
          <a:p>
            <a:r>
              <a:rPr lang="en-US" altLang="zh-CN" sz="3600" dirty="0" err="1"/>
              <a:t>Fluentd</a:t>
            </a:r>
            <a:r>
              <a:rPr lang="en-US" altLang="zh-CN" sz="3600" dirty="0"/>
              <a:t> -&gt; MQ -&gt; </a:t>
            </a:r>
            <a:r>
              <a:rPr lang="en-US" altLang="zh-CN" sz="3600" dirty="0" err="1"/>
              <a:t>Fluentd</a:t>
            </a:r>
            <a:r>
              <a:rPr lang="en-US" altLang="zh-CN" sz="3600" dirty="0"/>
              <a:t> -&gt; ES -&gt; Kibana</a:t>
            </a:r>
          </a:p>
        </p:txBody>
      </p:sp>
    </p:spTree>
    <p:extLst>
      <p:ext uri="{BB962C8B-B14F-4D97-AF65-F5344CB8AC3E}">
        <p14:creationId xmlns:p14="http://schemas.microsoft.com/office/powerpoint/2010/main" val="389500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C04754-0225-405F-864B-95C9C79A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内容一览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3FD0EF0-4307-475E-947B-535D0BFAD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EFK </a:t>
            </a:r>
            <a:r>
              <a:rPr lang="zh-CN" alt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架构介绍</a:t>
            </a:r>
            <a:endParaRPr lang="en-US" altLang="zh-CN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3600" dirty="0" err="1">
                <a:solidFill>
                  <a:srgbClr val="00B0F0"/>
                </a:solidFill>
              </a:rPr>
              <a:t>Fluentd</a:t>
            </a:r>
            <a:r>
              <a:rPr lang="en-US" altLang="zh-CN" sz="3600" dirty="0">
                <a:solidFill>
                  <a:srgbClr val="00B0F0"/>
                </a:solidFill>
              </a:rPr>
              <a:t> </a:t>
            </a:r>
            <a:r>
              <a:rPr lang="zh-CN" altLang="en-US" sz="3600" dirty="0">
                <a:solidFill>
                  <a:srgbClr val="00B0F0"/>
                </a:solidFill>
              </a:rPr>
              <a:t>简介</a:t>
            </a:r>
            <a:endParaRPr lang="en-US" altLang="zh-CN" sz="3600" dirty="0">
              <a:solidFill>
                <a:srgbClr val="00B0F0"/>
              </a:solidFill>
            </a:endParaRPr>
          </a:p>
          <a:p>
            <a:r>
              <a:rPr lang="en-US" altLang="zh-CN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Elasticsearch </a:t>
            </a:r>
            <a:r>
              <a:rPr lang="zh-CN" alt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简介</a:t>
            </a:r>
            <a:endParaRPr lang="en-US" altLang="zh-CN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Kibana </a:t>
            </a:r>
            <a:r>
              <a:rPr lang="zh-CN" alt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95655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799653-C2D1-42DF-AC1A-0DEE50D3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/>
              <a:t>Fluentd</a:t>
            </a:r>
            <a:r>
              <a:rPr lang="en-US" altLang="zh-CN" sz="4400" dirty="0"/>
              <a:t> </a:t>
            </a:r>
            <a:r>
              <a:rPr lang="zh-CN" altLang="en-US" sz="4400" dirty="0"/>
              <a:t>处理流程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2040AAA-0ACD-4AB4-954C-5E9EBB92D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流程图: 预定义过程 4">
            <a:extLst>
              <a:ext uri="{FF2B5EF4-FFF2-40B4-BE49-F238E27FC236}">
                <a16:creationId xmlns:a16="http://schemas.microsoft.com/office/drawing/2014/main" xmlns="" id="{878A5910-EE93-488B-ADBA-D2FB79C306AB}"/>
              </a:ext>
            </a:extLst>
          </p:cNvPr>
          <p:cNvSpPr/>
          <p:nvPr/>
        </p:nvSpPr>
        <p:spPr>
          <a:xfrm>
            <a:off x="1141413" y="3080825"/>
            <a:ext cx="9905998" cy="1525579"/>
          </a:xfrm>
          <a:prstGeom prst="flowChartPredefined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err="1"/>
              <a:t>Fluentd</a:t>
            </a:r>
            <a:endParaRPr lang="zh-CN" altLang="en-US" dirty="0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xmlns="" id="{B1568936-8576-4ED8-A694-D8607CDFE0AB}"/>
              </a:ext>
            </a:extLst>
          </p:cNvPr>
          <p:cNvSpPr/>
          <p:nvPr/>
        </p:nvSpPr>
        <p:spPr>
          <a:xfrm>
            <a:off x="1402092" y="3508130"/>
            <a:ext cx="874643" cy="8249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输入插件</a:t>
            </a:r>
          </a:p>
        </p:txBody>
      </p: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xmlns="" id="{951984AA-D4F7-4A71-8BA3-EA7B9CFD7C2A}"/>
              </a:ext>
            </a:extLst>
          </p:cNvPr>
          <p:cNvSpPr/>
          <p:nvPr/>
        </p:nvSpPr>
        <p:spPr>
          <a:xfrm>
            <a:off x="3393811" y="3508130"/>
            <a:ext cx="874643" cy="8249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过滤插件</a:t>
            </a: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xmlns="" id="{6B6DF2C0-C891-4714-BE10-17A4B95EF748}"/>
              </a:ext>
            </a:extLst>
          </p:cNvPr>
          <p:cNvSpPr/>
          <p:nvPr/>
        </p:nvSpPr>
        <p:spPr>
          <a:xfrm>
            <a:off x="9915265" y="3508130"/>
            <a:ext cx="874643" cy="8249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输出插件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8056BE26-3104-41DF-A509-3000B5D6C6D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276735" y="3920604"/>
            <a:ext cx="1117076" cy="0"/>
          </a:xfrm>
          <a:prstGeom prst="straightConnector1">
            <a:avLst/>
          </a:prstGeom>
          <a:ln w="444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59562C8F-182A-4D02-87FF-2BDCDAE66814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4268454" y="3920604"/>
            <a:ext cx="1117076" cy="0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可选过程 19">
            <a:extLst>
              <a:ext uri="{FF2B5EF4-FFF2-40B4-BE49-F238E27FC236}">
                <a16:creationId xmlns:a16="http://schemas.microsoft.com/office/drawing/2014/main" xmlns="" id="{40981333-DE61-4BC1-8847-2BBA08AD576A}"/>
              </a:ext>
            </a:extLst>
          </p:cNvPr>
          <p:cNvSpPr/>
          <p:nvPr/>
        </p:nvSpPr>
        <p:spPr>
          <a:xfrm>
            <a:off x="5385530" y="3508130"/>
            <a:ext cx="874643" cy="8249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过滤插件</a:t>
            </a:r>
          </a:p>
        </p:txBody>
      </p:sp>
      <p:sp>
        <p:nvSpPr>
          <p:cNvPr id="21" name="流程图: 可选过程 20">
            <a:extLst>
              <a:ext uri="{FF2B5EF4-FFF2-40B4-BE49-F238E27FC236}">
                <a16:creationId xmlns:a16="http://schemas.microsoft.com/office/drawing/2014/main" xmlns="" id="{8DA8BECB-6E42-4D3C-83FD-0FD953EBCF8D}"/>
              </a:ext>
            </a:extLst>
          </p:cNvPr>
          <p:cNvSpPr/>
          <p:nvPr/>
        </p:nvSpPr>
        <p:spPr>
          <a:xfrm>
            <a:off x="7377249" y="3508130"/>
            <a:ext cx="874643" cy="8249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过滤插件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7E918A5E-D666-42E1-B02F-18814A3AA035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260173" y="3920604"/>
            <a:ext cx="1117076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8394A78A-8ECE-4EA7-80F5-1E161F4032D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>
            <a:off x="8251892" y="3920604"/>
            <a:ext cx="1663373" cy="0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91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DBA3AC-7AEF-4A43-BBB7-8918E8FC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/>
              <a:t>Fluentd</a:t>
            </a:r>
            <a:endParaRPr lang="zh-CN" altLang="en-US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6C65E0D-D722-4B0A-BB44-DC618412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10070538" cy="312420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输入源插件</a:t>
            </a:r>
            <a:r>
              <a:rPr lang="en-US" altLang="zh-CN" sz="3200" dirty="0"/>
              <a:t>: File, </a:t>
            </a:r>
            <a:r>
              <a:rPr lang="en-US" altLang="zh-CN" sz="3200" dirty="0" err="1"/>
              <a:t>Tcp</a:t>
            </a:r>
            <a:r>
              <a:rPr lang="en-US" altLang="zh-CN" sz="3200" dirty="0"/>
              <a:t>/</a:t>
            </a:r>
            <a:r>
              <a:rPr lang="en-US" altLang="zh-CN" sz="3200" dirty="0" err="1"/>
              <a:t>Udp</a:t>
            </a:r>
            <a:r>
              <a:rPr lang="en-US" altLang="zh-CN" sz="3200" dirty="0"/>
              <a:t>, Http, MQ, Stdin, Syslog ...</a:t>
            </a:r>
          </a:p>
          <a:p>
            <a:r>
              <a:rPr lang="zh-CN" altLang="en-US" sz="3200" dirty="0"/>
              <a:t>过滤插件</a:t>
            </a:r>
            <a:r>
              <a:rPr lang="en-US" altLang="zh-CN" sz="3200" dirty="0"/>
              <a:t>: Parser, </a:t>
            </a:r>
            <a:r>
              <a:rPr lang="en-US" altLang="zh-CN" sz="3200" dirty="0" err="1"/>
              <a:t>Record_Transformer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Stdout</a:t>
            </a:r>
            <a:r>
              <a:rPr lang="en-US" altLang="zh-CN" sz="3200" dirty="0"/>
              <a:t> ...</a:t>
            </a:r>
          </a:p>
          <a:p>
            <a:r>
              <a:rPr lang="zh-CN" altLang="en-US" sz="3200" dirty="0"/>
              <a:t>输出插件</a:t>
            </a:r>
            <a:r>
              <a:rPr lang="en-US" altLang="zh-CN" sz="3200" dirty="0"/>
              <a:t>: File, ES, MQ, </a:t>
            </a:r>
            <a:r>
              <a:rPr lang="en-US" altLang="zh-CN" sz="3200" dirty="0" err="1"/>
              <a:t>Stdout</a:t>
            </a:r>
            <a:r>
              <a:rPr lang="en-US" altLang="zh-CN" sz="3200" dirty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912882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2917</TotalTime>
  <Words>500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宋体</vt:lpstr>
      <vt:lpstr>Arial</vt:lpstr>
      <vt:lpstr>Century Gothic</vt:lpstr>
      <vt:lpstr>网状</vt:lpstr>
      <vt:lpstr>日志处理平台EFK介绍</vt:lpstr>
      <vt:lpstr>内容一览</vt:lpstr>
      <vt:lpstr>EFK 架构介绍</vt:lpstr>
      <vt:lpstr>EFK 架构</vt:lpstr>
      <vt:lpstr>EFK 架构 – 各服务的职责</vt:lpstr>
      <vt:lpstr>EFK 架构 – 常见的变种</vt:lpstr>
      <vt:lpstr>内容一览</vt:lpstr>
      <vt:lpstr>Fluentd 处理流程</vt:lpstr>
      <vt:lpstr>Fluentd</vt:lpstr>
      <vt:lpstr>Fluentd – tail 输入插件</vt:lpstr>
      <vt:lpstr>Fluentd –record_transformer过滤插件</vt:lpstr>
      <vt:lpstr>Fluentd –Elasticsearch 输出插件</vt:lpstr>
      <vt:lpstr>内容一览</vt:lpstr>
      <vt:lpstr>Elasticsearch </vt:lpstr>
      <vt:lpstr>Elasticsearch </vt:lpstr>
      <vt:lpstr>内容一览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日志收集平台EFK介绍</dc:title>
  <dc:creator>Cody wang</dc:creator>
  <cp:lastModifiedBy>wang Cody</cp:lastModifiedBy>
  <cp:revision>33</cp:revision>
  <dcterms:created xsi:type="dcterms:W3CDTF">2018-12-18T06:52:36Z</dcterms:created>
  <dcterms:modified xsi:type="dcterms:W3CDTF">2018-12-23T13:17:29Z</dcterms:modified>
</cp:coreProperties>
</file>