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75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6A3A0"/>
    <a:srgbClr val="00B150"/>
    <a:srgbClr val="FBE5D6"/>
    <a:srgbClr val="0070BF"/>
    <a:srgbClr val="828892"/>
    <a:srgbClr val="DAE3F3"/>
    <a:srgbClr val="942092"/>
    <a:srgbClr val="8290A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5" autoAdjust="0"/>
    <p:restoredTop sz="93475"/>
  </p:normalViewPr>
  <p:slideViewPr>
    <p:cSldViewPr snapToGrid="0">
      <p:cViewPr varScale="1">
        <p:scale>
          <a:sx n="118" d="100"/>
          <a:sy n="118" d="100"/>
        </p:scale>
        <p:origin x="1424" y="192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808A-9D71-4951-8714-D8A12013BC20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429E1-2B7E-4A18-88C9-DE65AE4914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54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78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20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93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6DF46A1-D2EF-6042-8AC7-6641532F519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24887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92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9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77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53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5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5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3712"/>
            <a:ext cx="10515600" cy="487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4352"/>
            <a:ext cx="428297" cy="37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BDF7377-A1CC-AB45-AF78-DAA08DA701B6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59343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B420A-E33A-E947-8DBA-E002F344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Method (1)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CA1AFCC-5142-B445-A852-8ECEEBA85C97}"/>
                  </a:ext>
                </a:extLst>
              </p:cNvPr>
              <p:cNvSpPr/>
              <p:nvPr/>
            </p:nvSpPr>
            <p:spPr>
              <a:xfrm>
                <a:off x="3110834" y="1380973"/>
                <a:ext cx="8242966" cy="1154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/>
                  <a:t>(a) the total outcoupling efficiency from device to far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endParaRPr kumimoji="1"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/>
                  <a:t>(b) normalized far field’s pattern,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̿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TW" dirty="0"/>
                  <a:t> (without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en-US" altLang="zh-TW" dirty="0"/>
                  <a:t> dependent)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/>
                  <a:t>(c) normalized spectrum at normal direction,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̿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𝑆𝑝</m:t>
                            </m:r>
                          </m:e>
                        </m:acc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CA1AFCC-5142-B445-A852-8ECEEBA85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834" y="1380973"/>
                <a:ext cx="8242966" cy="1154547"/>
              </a:xfrm>
              <a:prstGeom prst="rect">
                <a:avLst/>
              </a:prstGeom>
              <a:blipFill>
                <a:blip r:embed="rId2"/>
                <a:stretch>
                  <a:fillRect l="-461" t="-2174" b="-3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2D1EE685-322D-A045-B662-45487BF9D40F}"/>
              </a:ext>
            </a:extLst>
          </p:cNvPr>
          <p:cNvGrpSpPr/>
          <p:nvPr/>
        </p:nvGrpSpPr>
        <p:grpSpPr>
          <a:xfrm>
            <a:off x="920475" y="1374800"/>
            <a:ext cx="1876504" cy="1656279"/>
            <a:chOff x="1032340" y="2905720"/>
            <a:chExt cx="3114911" cy="2749349"/>
          </a:xfrm>
        </p:grpSpPr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E2EAA7C2-593C-614A-BB8A-A80EBB7A17E4}"/>
                </a:ext>
              </a:extLst>
            </p:cNvPr>
            <p:cNvSpPr/>
            <p:nvPr/>
          </p:nvSpPr>
          <p:spPr>
            <a:xfrm flipV="1">
              <a:off x="1587602" y="3260618"/>
              <a:ext cx="266708" cy="2086586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67FD3A-F122-044A-A0DB-387B72146AEA}"/>
                </a:ext>
              </a:extLst>
            </p:cNvPr>
            <p:cNvSpPr/>
            <p:nvPr/>
          </p:nvSpPr>
          <p:spPr>
            <a:xfrm>
              <a:off x="1523733" y="5347204"/>
              <a:ext cx="394447" cy="1165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5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BEA938C-C7DC-DE48-A30F-73917FD802F5}"/>
                </a:ext>
              </a:extLst>
            </p:cNvPr>
            <p:cNvSpPr txBox="1"/>
            <p:nvPr/>
          </p:nvSpPr>
          <p:spPr>
            <a:xfrm>
              <a:off x="1982048" y="5220808"/>
              <a:ext cx="1187299" cy="434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50" dirty="0">
                  <a:solidFill>
                    <a:srgbClr val="8290A7"/>
                  </a:solidFill>
                </a:rPr>
                <a:t>EL device</a:t>
              </a:r>
              <a:endParaRPr kumimoji="1" lang="zh-TW" altLang="en-US" sz="1050" dirty="0">
                <a:solidFill>
                  <a:srgbClr val="8290A7"/>
                </a:solidFill>
              </a:endParaRPr>
            </a:p>
          </p:txBody>
        </p: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80DE8422-F10B-7241-A733-F4BF0714F5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0957" y="3117183"/>
              <a:ext cx="1" cy="22300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FDD0DC-7DB6-924D-AA27-2C446CAB80CB}"/>
                </a:ext>
              </a:extLst>
            </p:cNvPr>
            <p:cNvSpPr/>
            <p:nvPr/>
          </p:nvSpPr>
          <p:spPr>
            <a:xfrm>
              <a:off x="1587603" y="3222504"/>
              <a:ext cx="266708" cy="7896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5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EBEFE6D-543B-1E4F-8AD4-CA543057A75A}"/>
                </a:ext>
              </a:extLst>
            </p:cNvPr>
            <p:cNvSpPr txBox="1"/>
            <p:nvPr/>
          </p:nvSpPr>
          <p:spPr>
            <a:xfrm>
              <a:off x="1629497" y="2905720"/>
              <a:ext cx="2517754" cy="715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050" dirty="0">
                  <a:solidFill>
                    <a:srgbClr val="FF0000"/>
                  </a:solidFill>
                </a:rPr>
                <a:t>Spectrometer/detector</a:t>
              </a:r>
            </a:p>
            <a:p>
              <a:pPr algn="ctr"/>
              <a:r>
                <a:rPr kumimoji="1" lang="en-US" altLang="zh-TW" sz="1050" dirty="0">
                  <a:solidFill>
                    <a:srgbClr val="FF0000"/>
                  </a:solidFill>
                </a:rPr>
                <a:t>(</a:t>
              </a:r>
              <a:r>
                <a:rPr kumimoji="1" lang="en-US" altLang="zh-TW" sz="1050" dirty="0" err="1">
                  <a:solidFill>
                    <a:srgbClr val="FF0000"/>
                  </a:solidFill>
                </a:rPr>
                <a:t>area:A</a:t>
              </a:r>
              <a:r>
                <a:rPr kumimoji="1" lang="en-US" altLang="zh-TW" sz="1050" baseline="-25000" dirty="0" err="1">
                  <a:solidFill>
                    <a:srgbClr val="FF0000"/>
                  </a:solidFill>
                </a:rPr>
                <a:t>dec</a:t>
              </a:r>
              <a:r>
                <a:rPr kumimoji="1" lang="en-US" altLang="zh-TW" sz="1050" baseline="-25000" dirty="0">
                  <a:solidFill>
                    <a:srgbClr val="FF0000"/>
                  </a:solidFill>
                </a:rPr>
                <a:t>.</a:t>
              </a:r>
              <a:r>
                <a:rPr kumimoji="1" lang="en-US" altLang="zh-TW" sz="1050" dirty="0">
                  <a:solidFill>
                    <a:srgbClr val="FF0000"/>
                  </a:solidFill>
                </a:rPr>
                <a:t>)</a:t>
              </a:r>
              <a:endParaRPr kumimoji="1" lang="zh-TW" altLang="en-US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線箭頭接點 14">
              <a:extLst>
                <a:ext uri="{FF2B5EF4-FFF2-40B4-BE49-F238E27FC236}">
                  <a16:creationId xmlns:a16="http://schemas.microsoft.com/office/drawing/2014/main" id="{3C5AB866-FD6F-E84D-8AAB-7DA6B3036D4C}"/>
                </a:ext>
              </a:extLst>
            </p:cNvPr>
            <p:cNvCxnSpPr/>
            <p:nvPr/>
          </p:nvCxnSpPr>
          <p:spPr>
            <a:xfrm>
              <a:off x="1430508" y="3260618"/>
              <a:ext cx="0" cy="2086586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04681D6-732A-E346-8D19-840DC5E7140C}"/>
                </a:ext>
              </a:extLst>
            </p:cNvPr>
            <p:cNvSpPr txBox="1"/>
            <p:nvPr/>
          </p:nvSpPr>
          <p:spPr>
            <a:xfrm>
              <a:off x="1032340" y="4047527"/>
              <a:ext cx="389027" cy="434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50" dirty="0"/>
                <a:t>r</a:t>
              </a:r>
              <a:endParaRPr kumimoji="1" lang="zh-TW" altLang="en-US" sz="1050" dirty="0"/>
            </a:p>
          </p:txBody>
        </p:sp>
        <p:sp>
          <p:nvSpPr>
            <p:cNvPr id="17" name="弧線 16">
              <a:extLst>
                <a:ext uri="{FF2B5EF4-FFF2-40B4-BE49-F238E27FC236}">
                  <a16:creationId xmlns:a16="http://schemas.microsoft.com/office/drawing/2014/main" id="{13286DF4-3531-6841-B9E4-5CF3558AA9A6}"/>
                </a:ext>
              </a:extLst>
            </p:cNvPr>
            <p:cNvSpPr/>
            <p:nvPr/>
          </p:nvSpPr>
          <p:spPr>
            <a:xfrm>
              <a:off x="1409525" y="3726326"/>
              <a:ext cx="622862" cy="622862"/>
            </a:xfrm>
            <a:prstGeom prst="arc">
              <a:avLst>
                <a:gd name="adj1" fmla="val 14734794"/>
                <a:gd name="adj2" fmla="val 17754267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F1FC1D4-E4FA-4E4B-AA5B-4CD80DFE7159}"/>
                    </a:ext>
                  </a:extLst>
                </p:cNvPr>
                <p:cNvSpPr/>
                <p:nvPr/>
              </p:nvSpPr>
              <p:spPr>
                <a:xfrm>
                  <a:off x="1849557" y="3741473"/>
                  <a:ext cx="1543862" cy="434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 sz="1050" dirty="0">
                      <a:solidFill>
                        <a:srgbClr val="00B050"/>
                      </a:solidFill>
                    </a:rPr>
                    <a:t>Solid angle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05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a14:m>
                  <a:endParaRPr kumimoji="1" lang="en-US" altLang="zh-TW" sz="105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F1FC1D4-E4FA-4E4B-AA5B-4CD80DFE7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557" y="3741473"/>
                  <a:ext cx="1543862" cy="434261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C14301-4546-9F43-B30F-6378CF46872E}"/>
                  </a:ext>
                </a:extLst>
              </p:cNvPr>
              <p:cNvSpPr/>
              <p:nvPr/>
            </p:nvSpPr>
            <p:spPr>
              <a:xfrm>
                <a:off x="856596" y="3146319"/>
                <a:ext cx="10515600" cy="3625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/>
                  <a:t>The relation between the injection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TW">
                            <a:latin typeface="Cambria Math" panose="02040503050406030204" pitchFamily="18" charset="0"/>
                          </a:rPr>
                          <m:t>inj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kumimoji="1" lang="en-US" altLang="zh-TW" dirty="0"/>
                  <a:t>) and far field photon number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TW" i="0">
                          <a:latin typeface="Cambria Math" panose="02040503050406030204" pitchFamily="18" charset="0"/>
                        </a:rPr>
                        <m:t>IQE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inj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×6.241×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p>
                          </m:sSup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</m:oMath>
                </a14:m>
                <a:r>
                  <a:rPr kumimoji="1"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dirty="0">
                    <a:latin typeface="Cambria Math" panose="02040503050406030204" pitchFamily="18" charset="0"/>
                  </a:rPr>
                  <a:t>should also equal to the integration of far field intensity with absolute value.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Cambria Math" panose="02040503050406030204" pitchFamily="18" charset="0"/>
                  </a:rPr>
                  <a:t>Assume the spectra are same over all the angles. As a result, the angular dependent far field spectrum with absolute value should equal to (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TW" dirty="0">
                    <a:latin typeface="Cambria Math" panose="02040503050406030204" pitchFamily="18" charset="0"/>
                  </a:rPr>
                  <a:t> strength)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𝑆𝑝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Then,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e>
                      </m:nary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kumimoji="1" lang="en-US" altLang="zh-TW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C14301-4546-9F43-B30F-6378CF468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6" y="3146319"/>
                <a:ext cx="10515600" cy="3625351"/>
              </a:xfrm>
              <a:prstGeom prst="rect">
                <a:avLst/>
              </a:prstGeom>
              <a:blipFill>
                <a:blip r:embed="rId4"/>
                <a:stretch>
                  <a:fillRect l="-362" t="-697" b="-32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14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FD0F5-0A1C-FF4A-BB79-5F011719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Method (2)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B4AAEE-7CDC-3A4B-A2D5-FF79AA0DF1DC}"/>
                  </a:ext>
                </a:extLst>
              </p:cNvPr>
              <p:cNvSpPr/>
              <p:nvPr/>
            </p:nvSpPr>
            <p:spPr>
              <a:xfrm>
                <a:off x="856596" y="1326064"/>
                <a:ext cx="10515600" cy="5246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h𝑐</m:t>
                                      </m:r>
                                    </m:num>
                                    <m:den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𝑎𝑣𝑔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e>
                      </m:nary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kumimoji="1" lang="en-US" altLang="zh-TW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TW">
                          <a:latin typeface="Cambria Math" panose="02040503050406030204" pitchFamily="18" charset="0"/>
                        </a:rPr>
                        <m:t>IQE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inj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×6.241×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p>
                          </m:sSup>
                        </m:e>
                      </m:d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marL="50800" lvl="1"/>
                <a:r>
                  <a:rPr lang="en-US" altLang="zh-TW" dirty="0"/>
                  <a:t>Then,</a:t>
                </a:r>
                <a:endParaRPr lang="zh-TW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IQE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TW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TW">
                                      <a:latin typeface="Cambria Math" panose="02040503050406030204" pitchFamily="18" charset="0"/>
                                    </a:rPr>
                                    <m:t>inj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×6.241×</m:t>
                              </m:r>
                              <m:sSup>
                                <m:s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As a  result, the spectrum at normal direction with absolute value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𝑆𝑝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𝑠𝑟</m:t>
                          </m:r>
                        </m:den>
                      </m:f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Then current efficiency would become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cd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𝐾</m:t>
                          </m:r>
                          <m:nary>
                            <m:nary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/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inj</m:t>
                              </m:r>
                              <m: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𝑠𝑟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𝑐𝑑</m:t>
                              </m:r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inj</m:t>
                              </m:r>
                              <m: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IQE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TW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TW">
                                      <a:latin typeface="Cambria Math" panose="02040503050406030204" pitchFamily="18" charset="0"/>
                                    </a:rPr>
                                    <m:t>inj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×6.241×</m:t>
                              </m:r>
                              <m:sSup>
                                <m:s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nary>
                        <m:nary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̿"/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𝑆𝑝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kumimoji="1" lang="zh-TW" altLang="en-US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B4AAEE-7CDC-3A4B-A2D5-FF79AA0DF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6" y="1326064"/>
                <a:ext cx="10515600" cy="5246436"/>
              </a:xfrm>
              <a:prstGeom prst="rect">
                <a:avLst/>
              </a:prstGeom>
              <a:blipFill>
                <a:blip r:embed="rId2"/>
                <a:stretch>
                  <a:fillRect l="-483" t="-20773" b="-20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CA6271A8-0B48-C24F-B1A0-7457132C7D57}"/>
              </a:ext>
            </a:extLst>
          </p:cNvPr>
          <p:cNvSpPr/>
          <p:nvPr/>
        </p:nvSpPr>
        <p:spPr>
          <a:xfrm>
            <a:off x="2901142" y="5204388"/>
            <a:ext cx="4064923" cy="786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09E9F3-1076-8B42-9E90-26E5F4B7A3F1}"/>
                  </a:ext>
                </a:extLst>
              </p:cNvPr>
              <p:cNvSpPr/>
              <p:nvPr/>
            </p:nvSpPr>
            <p:spPr>
              <a:xfrm>
                <a:off x="4756809" y="5976654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09E9F3-1076-8B42-9E90-26E5F4B7A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809" y="5976654"/>
                <a:ext cx="3824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23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48584-A345-3C44-B1F3-EA5C0DF1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Method (3)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85739C-D4EA-474B-AAFC-FA57AA037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cd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kumimoji="1" lang="en-US" altLang="zh-TW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f>
                        <m:f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IQE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×6.241×</m:t>
                          </m:r>
                          <m:sSup>
                            <m:sSup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TW" sz="1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nary>
                        <m:nary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̿"/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𝑆𝑝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sz="1800" dirty="0"/>
                  <a:t>Rearrange</a:t>
                </a:r>
                <a:endParaRPr kumimoji="1" lang="zh-TW" alt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cd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kumimoji="1" lang="en-US" altLang="zh-TW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TW" sz="1800">
                          <a:latin typeface="Cambria Math" panose="02040503050406030204" pitchFamily="18" charset="0"/>
                        </a:rPr>
                        <m:t>IQE</m:t>
                      </m:r>
                      <m:r>
                        <a:rPr kumimoji="1" lang="en-US" altLang="zh-TW" sz="18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kumimoji="1" lang="en-US" altLang="zh-TW" sz="1800" i="1">
                          <a:latin typeface="Cambria Math" panose="02040503050406030204" pitchFamily="18" charset="0"/>
                        </a:rPr>
                        <m:t>×6.241×</m:t>
                      </m:r>
                      <m:sSup>
                        <m:sSup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f>
                        <m:f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̿"/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TW" sz="1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nary>
                            <m:nary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zh-TW" sz="1800" dirty="0"/>
              </a:p>
              <a:p>
                <a:pPr marL="0" indent="0">
                  <a:buNone/>
                </a:pPr>
                <a:endParaRPr kumimoji="1" lang="en-US" altLang="zh-TW" sz="1800" dirty="0"/>
              </a:p>
              <a:p>
                <a:pPr marL="0" indent="0">
                  <a:buNone/>
                </a:pPr>
                <a:r>
                  <a:rPr kumimoji="1" lang="en-US" altLang="zh-TW" sz="1800" dirty="0"/>
                  <a:t>,where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h𝑐</m:t>
                                      </m:r>
                                    </m:num>
                                    <m:den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zh-TW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̿"/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TW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kumimoji="1"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̿"/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TW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kumimoji="1" lang="en-US" altLang="zh-TW" sz="18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85739C-D4EA-474B-AAFC-FA57AA037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3117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895F971-0321-1A44-B10A-563E126839FF}"/>
              </a:ext>
            </a:extLst>
          </p:cNvPr>
          <p:cNvSpPr/>
          <p:nvPr/>
        </p:nvSpPr>
        <p:spPr>
          <a:xfrm>
            <a:off x="3053542" y="2287403"/>
            <a:ext cx="1159229" cy="772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1A6CCC-746D-D341-8443-C9BCFE9B5B68}"/>
              </a:ext>
            </a:extLst>
          </p:cNvPr>
          <p:cNvSpPr/>
          <p:nvPr/>
        </p:nvSpPr>
        <p:spPr>
          <a:xfrm>
            <a:off x="3352662" y="3051481"/>
            <a:ext cx="56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EQE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00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5833</TotalTime>
  <Words>253</Words>
  <Application>Microsoft Macintosh PowerPoint</Application>
  <PresentationFormat>寬螢幕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佈景主題</vt:lpstr>
      <vt:lpstr>Method (1)</vt:lpstr>
      <vt:lpstr>Method (2)</vt:lpstr>
      <vt:lpstr>Method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EQE project</dc:title>
  <dc:creator>User</dc:creator>
  <cp:lastModifiedBy>Kai's Mac</cp:lastModifiedBy>
  <cp:revision>925</cp:revision>
  <dcterms:created xsi:type="dcterms:W3CDTF">2019-05-06T06:27:09Z</dcterms:created>
  <dcterms:modified xsi:type="dcterms:W3CDTF">2021-06-20T03:34:35Z</dcterms:modified>
</cp:coreProperties>
</file>