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3" r:id="rId3"/>
    <p:sldId id="258" r:id="rId4"/>
    <p:sldId id="257" r:id="rId5"/>
    <p:sldId id="274" r:id="rId6"/>
    <p:sldId id="259" r:id="rId7"/>
    <p:sldId id="260" r:id="rId8"/>
    <p:sldId id="261" r:id="rId9"/>
    <p:sldId id="262" r:id="rId10"/>
    <p:sldId id="263" r:id="rId11"/>
    <p:sldId id="268" r:id="rId12"/>
    <p:sldId id="266" r:id="rId13"/>
    <p:sldId id="264" r:id="rId14"/>
    <p:sldId id="271" r:id="rId15"/>
    <p:sldId id="267" r:id="rId16"/>
    <p:sldId id="265" r:id="rId17"/>
    <p:sldId id="270" r:id="rId18"/>
    <p:sldId id="272" r:id="rId19"/>
    <p:sldId id="275" r:id="rId20"/>
    <p:sldId id="276" r:id="rId21"/>
    <p:sldId id="567" r:id="rId22"/>
    <p:sldId id="566" r:id="rId23"/>
    <p:sldId id="277" r:id="rId24"/>
    <p:sldId id="278" r:id="rId25"/>
    <p:sldId id="279" r:id="rId26"/>
    <p:sldId id="280" r:id="rId27"/>
    <p:sldId id="544" r:id="rId28"/>
    <p:sldId id="555" r:id="rId29"/>
    <p:sldId id="558" r:id="rId30"/>
    <p:sldId id="559" r:id="rId31"/>
    <p:sldId id="560" r:id="rId32"/>
    <p:sldId id="556" r:id="rId33"/>
    <p:sldId id="570" r:id="rId34"/>
    <p:sldId id="557" r:id="rId35"/>
    <p:sldId id="561" r:id="rId36"/>
    <p:sldId id="562" r:id="rId37"/>
    <p:sldId id="563" r:id="rId38"/>
    <p:sldId id="564" r:id="rId39"/>
    <p:sldId id="565" r:id="rId40"/>
    <p:sldId id="568" r:id="rId41"/>
    <p:sldId id="569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奇倫" initials="蔡奇倫" lastIdx="1" clrIdx="0">
    <p:extLst>
      <p:ext uri="{19B8F6BF-5375-455C-9EA6-DF929625EA0E}">
        <p15:presenceInfo xmlns:p15="http://schemas.microsoft.com/office/powerpoint/2012/main" userId="蔡奇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D79A-1597-415A-9248-936F67FB663D}" type="datetimeFigureOut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9B72-AB96-4E13-BA5B-662258F7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1C5A-2CF3-45C8-B793-3183B2F3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83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4BF3A-6F7E-47FA-A41F-91EE1F44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433"/>
            <a:ext cx="9144000" cy="649328"/>
          </a:xfrm>
        </p:spPr>
        <p:txBody>
          <a:bodyPr/>
          <a:lstStyle>
            <a:lvl1pPr marL="0" indent="0" algn="ctr">
              <a:buNone/>
              <a:defRPr sz="2400" baseline="0">
                <a:latin typeface="Goldman Sans" panose="020B06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2FFBB-C871-42B4-B5EE-F260D94D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293-4A89-482D-8032-42652C6274E2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EBB0E-833C-48DC-96D3-DF83A37E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AE459-44BA-4DB0-B140-9830B29A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7C8CCC7-753A-47E9-8641-53A24A18694F}"/>
              </a:ext>
            </a:extLst>
          </p:cNvPr>
          <p:cNvGrpSpPr/>
          <p:nvPr/>
        </p:nvGrpSpPr>
        <p:grpSpPr>
          <a:xfrm>
            <a:off x="-590550" y="-117792"/>
            <a:ext cx="2857500" cy="1381761"/>
            <a:chOff x="3201305" y="2670628"/>
            <a:chExt cx="2857500" cy="13817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9283DDD-F636-4B04-9EF3-47544CF65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1E3CCD-0D5B-46D0-8587-BDBAB82F4DC5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2091C-D076-4939-A650-9CB6F598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C207FB-B65B-4F11-9E2B-8DC061B9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DF510-C0AF-43ED-B400-EA4EC2DB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A03D-AB8A-4294-977F-CC373D9DE905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2397A-F014-44E9-813B-A2A99BC9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AA4FB-FBFF-4F4F-A353-4D2E8BC5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8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928999-160D-4263-9A31-759F6E8B5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42DA30-57EC-4EEC-89A4-715EB879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43A3E4-35E7-45DA-ADF3-F09BB87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4F5-54F5-45E6-9280-CA1926EA1289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D462B-4040-4D76-B4F9-19AA8A3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5AC1C-F92C-4472-9E10-5B094BED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96559-EE29-466D-92E1-9A5B2F92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93FEA-E7AF-4FC1-A7C3-55B4C981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89D8B-8CF4-4F04-A811-37A63223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E30B-C7BD-4417-B5DB-DF39134549F2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75F39-B637-4914-AD64-CB5FEFC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D24A5-967A-421F-97EE-802DC08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F9B1202-9F80-4875-AFCA-143177C12BED}"/>
              </a:ext>
            </a:extLst>
          </p:cNvPr>
          <p:cNvGrpSpPr/>
          <p:nvPr/>
        </p:nvGrpSpPr>
        <p:grpSpPr>
          <a:xfrm>
            <a:off x="-647700" y="5575776"/>
            <a:ext cx="2857500" cy="1381761"/>
            <a:chOff x="3201305" y="2670628"/>
            <a:chExt cx="2857500" cy="13817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E83240D-2F16-4AAB-827C-EA4963BE0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3889001-3F65-4DD1-AC57-A6B6B7222C80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39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8D935-9A93-499E-8E97-DF5BEDD6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99BB40-E96A-42E6-87AF-9F292A20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F4CB2-F66B-4D17-9D22-8AF8C382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9762-940D-44F0-9720-B673AB317171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63B40B-913E-44CC-BC45-3E0EE79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3FCE77-C9FC-43F6-85CE-67170830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B0291-8534-4421-98D4-B0D91DDD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9C1FD-0AEA-4DF8-9D1C-D49FEA114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105E0-AEA8-4270-BB87-E9D6DDA3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99538-5663-4F2E-B35C-EDCBFAFF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7185-AECE-4F65-B425-A1B779EE1463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D34A8-C45F-4240-8FF9-CE9B5DC3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04D3B7-5641-492B-87AD-26D19889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96632-5E9B-4668-B689-3B16C3EE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8E497-52E5-4D06-AEBC-32A3F232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152720-8972-41CE-A982-3040D52C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DBAC84-7343-439D-A33E-5A5DDBCD9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2FC259-182B-489B-9407-A1EA199B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B65530-BD99-48C5-994E-D8D8639C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8FB-17FE-47F6-846D-A102EBE5463C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DDD39-1EFB-4717-9EC3-1DB96124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B48F35-911F-4E1E-B760-8038E3F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4DD91-A041-43F5-864D-E62CB81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1799BE-58A0-4964-8BA4-64A1187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583-1027-45C4-8808-B86F1E68994A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8BE1A3-C819-4606-9E41-9D4C185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0A84DE-C3E6-484D-8CC4-93FD39C2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5E996B4-CC4D-4FFF-935E-52615724DA0B}"/>
              </a:ext>
            </a:extLst>
          </p:cNvPr>
          <p:cNvGrpSpPr/>
          <p:nvPr/>
        </p:nvGrpSpPr>
        <p:grpSpPr>
          <a:xfrm>
            <a:off x="-647700" y="5575776"/>
            <a:ext cx="2857500" cy="1381761"/>
            <a:chOff x="3201305" y="2670628"/>
            <a:chExt cx="2857500" cy="138176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44961DF-5BD5-4870-97F8-2CF4D654C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CA62A8F-C9AD-4528-B471-8E6669129EC6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1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92D229-B7F9-414D-95B8-8FD6AE12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184-4BD6-44F9-AFCD-6D2BD4FA0A4F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FECB8-5E11-40FB-983C-A064BAC4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14F01B-3083-40CF-98AB-F394A01D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B4412EB-38C1-4624-B843-62344F2300AE}"/>
              </a:ext>
            </a:extLst>
          </p:cNvPr>
          <p:cNvGrpSpPr/>
          <p:nvPr/>
        </p:nvGrpSpPr>
        <p:grpSpPr>
          <a:xfrm>
            <a:off x="-819150" y="5476239"/>
            <a:ext cx="2857500" cy="1381761"/>
            <a:chOff x="3201305" y="2670628"/>
            <a:chExt cx="2857500" cy="138176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C145C22-D5B6-45A6-B83E-9636C1D25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C0068D2-415F-4A01-9052-5DCFB98FE4B3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7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D1582-97AB-4761-971E-25BC3F45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7D74-1C01-4FD4-AC9A-6028AEE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F114EF-6816-4F90-AE43-B8858B6B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34BDA1-5E84-4D6E-BDDB-9E341D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B5C3-0573-4140-A5EC-0DE6939EB31A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179944-0C4D-49CD-9024-24822741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F41061-A324-4081-9685-3D3EE4D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D1596-680F-490C-8AFD-99B8215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17D3CA-B710-456A-8229-9DF0C9A7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485370-FB1E-45E6-B93B-A3748C94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D5C4D-4A8E-4852-A3FA-944EB51D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1F88-D876-49AC-A35C-28EDA8C6F066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71CFF4-A2E1-4CC9-A6F0-F1ABCE3C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503673-CF32-4E04-AEC5-35E8DFA2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668940-4CB8-4FEF-95CB-C0A883D8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39AC9-8FDE-4141-8083-BAF6B166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3CE64-C1B1-4C3C-9500-E37DCF768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4F87-4806-49B4-BACB-CCAD05B20FAF}" type="datetime1">
              <a:rPr lang="zh-TW" altLang="en-US" smtClean="0"/>
              <a:t>2024/9/18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3347C-FCCB-486D-AFDD-A0526923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90BC8-853C-403D-8527-05CA3B6C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7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zh-hant/v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tnet.microsoft.com/zh-tw/download/dotnet-framework/thank-you/net472-developer-pack-offline-install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0542218/ArduinoControlGU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9E5F-9707-4892-A0FD-2B88946D9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Arduino GUI</a:t>
            </a:r>
            <a:r>
              <a:rPr lang="zh-TW" altLang="en-US" dirty="0"/>
              <a:t>教學文件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89231-AFFF-43EA-8831-22B3294F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43621-A4A4-478D-B6FB-A096B76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0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4C01B-BDD6-409D-9782-8A1A7B9E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CA68A-0EB7-4D61-BB9B-00D20722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7776" cy="4351338"/>
          </a:xfrm>
        </p:spPr>
        <p:txBody>
          <a:bodyPr/>
          <a:lstStyle/>
          <a:p>
            <a:r>
              <a:rPr lang="zh-TW" altLang="en-US" dirty="0"/>
              <a:t>當左鍵點擊該項目時</a:t>
            </a:r>
            <a:r>
              <a:rPr lang="en-US" altLang="zh-TW" dirty="0"/>
              <a:t>IDE</a:t>
            </a:r>
            <a:r>
              <a:rPr lang="zh-TW" altLang="en-US" dirty="0"/>
              <a:t>右下會顯示該項目的屬性，可設定預設值等屬性</a:t>
            </a:r>
            <a:endParaRPr lang="en-US" altLang="zh-TW" dirty="0"/>
          </a:p>
          <a:p>
            <a:r>
              <a:rPr lang="zh-TW" altLang="en-US" dirty="0"/>
              <a:t>右鍵點擊編輯項目</a:t>
            </a:r>
            <a:br>
              <a:rPr lang="en-US" altLang="zh-TW" dirty="0"/>
            </a:br>
            <a:r>
              <a:rPr lang="zh-TW" altLang="en-US" dirty="0"/>
              <a:t>可修改顯示的內容</a:t>
            </a:r>
            <a:br>
              <a:rPr lang="en-US" altLang="zh-TW" dirty="0"/>
            </a:br>
            <a:r>
              <a:rPr lang="zh-TW" altLang="en-US" dirty="0"/>
              <a:t>如單元數量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3D7862-F05A-402B-B9FA-01BEA694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D227119-D292-4AE0-A009-5EE6E5BE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76" y="1027906"/>
            <a:ext cx="7459116" cy="53823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B4586B-0CD9-4C6F-8248-308E4948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3"/>
          <a:stretch/>
        </p:blipFill>
        <p:spPr>
          <a:xfrm>
            <a:off x="8428567" y="3429000"/>
            <a:ext cx="310726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2977-268F-4594-A955-81503BC5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 </a:t>
            </a:r>
            <a:r>
              <a:rPr lang="en-US" altLang="zh-TW" dirty="0"/>
              <a:t>– </a:t>
            </a:r>
            <a:r>
              <a:rPr lang="zh-TW" altLang="en-US" dirty="0"/>
              <a:t>屬性及事件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03ACBE-D332-4958-A1FD-BC5C7C03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89A77D-1385-402D-A837-6B17F599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732" y="1511979"/>
            <a:ext cx="4378277" cy="1325563"/>
          </a:xfrm>
        </p:spPr>
        <p:txBody>
          <a:bodyPr/>
          <a:lstStyle/>
          <a:p>
            <a:r>
              <a:rPr lang="zh-TW" altLang="en-US" dirty="0"/>
              <a:t>點擊閃電可顯示關聯事件若是要移除</a:t>
            </a:r>
            <a:r>
              <a:rPr lang="en-US" altLang="zh-TW" dirty="0"/>
              <a:t>GUI</a:t>
            </a:r>
            <a:r>
              <a:rPr lang="zh-TW" altLang="en-US" dirty="0"/>
              <a:t>限制</a:t>
            </a:r>
            <a:br>
              <a:rPr lang="en-US" altLang="zh-TW" dirty="0"/>
            </a:br>
            <a:r>
              <a:rPr lang="zh-TW" altLang="en-US" dirty="0"/>
              <a:t>需右鍵點重設關聯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A63ABC-F705-41FC-A446-D3FB9B25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13" y="2746024"/>
            <a:ext cx="3839111" cy="19338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F6A55C9-89F1-40AE-9D41-9EC664874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02" y="4836362"/>
            <a:ext cx="4172532" cy="10193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F9BDBF5-717B-454C-AA6B-BDDA785F9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10"/>
          <a:stretch/>
        </p:blipFill>
        <p:spPr>
          <a:xfrm>
            <a:off x="1942983" y="5273335"/>
            <a:ext cx="2896004" cy="77765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2EEF0C-703F-46DF-ADDE-C7AD16B531A7}"/>
              </a:ext>
            </a:extLst>
          </p:cNvPr>
          <p:cNvSpPr txBox="1"/>
          <p:nvPr/>
        </p:nvSpPr>
        <p:spPr>
          <a:xfrm>
            <a:off x="838200" y="1511979"/>
            <a:ext cx="566087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屬性主要設定顯示預設值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(Text)</a:t>
            </a: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、</a:t>
            </a:r>
            <a:b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</a:b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預設是否顯示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(Visible)</a:t>
            </a: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及是否能點擊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(Enabled)</a:t>
            </a:r>
          </a:p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6CEE1BC-7147-4A06-ACD7-CB48CE0B5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09" y="2773957"/>
            <a:ext cx="251495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81D7-634C-47AE-8CAD-939D12AE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頻率增加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AB63C-083D-4BB5-ADC8-A434ED63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頻率增加 </a:t>
            </a:r>
            <a:r>
              <a:rPr lang="en-US" altLang="zh-TW" dirty="0"/>
              <a:t>:</a:t>
            </a:r>
            <a:r>
              <a:rPr lang="zh-TW" altLang="en-US" dirty="0"/>
              <a:t> 直接填入數字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ADA29E-97A1-4D4C-9029-634C2F16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2880853"/>
            <a:ext cx="517279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81D7-634C-47AE-8CAD-939D12AE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單元數量增加 </a:t>
            </a:r>
            <a:r>
              <a:rPr lang="en-US" altLang="zh-TW" dirty="0"/>
              <a:t>-&gt;</a:t>
            </a:r>
            <a:r>
              <a:rPr lang="zh-TW" altLang="en-US" dirty="0"/>
              <a:t>當前不能在這裡修改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AB63C-083D-4BB5-ADC8-A434ED63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377"/>
          </a:xfrm>
        </p:spPr>
        <p:txBody>
          <a:bodyPr/>
          <a:lstStyle/>
          <a:p>
            <a:r>
              <a:rPr lang="zh-TW" altLang="en-US" dirty="0"/>
              <a:t>單元數量增加 </a:t>
            </a:r>
            <a:r>
              <a:rPr lang="en-US" altLang="zh-TW" dirty="0"/>
              <a:t>:</a:t>
            </a:r>
            <a:r>
              <a:rPr lang="zh-TW" altLang="en-US" dirty="0"/>
              <a:t> 需維持單元數量</a:t>
            </a:r>
            <a:r>
              <a:rPr lang="en-US" altLang="zh-TW" dirty="0"/>
              <a:t>X(</a:t>
            </a:r>
            <a:r>
              <a:rPr lang="zh-TW" altLang="en-US" dirty="0"/>
              <a:t>大寫英文</a:t>
            </a:r>
            <a:r>
              <a:rPr lang="en-US" altLang="zh-TW" dirty="0"/>
              <a:t>)</a:t>
            </a:r>
            <a:r>
              <a:rPr lang="zh-TW" altLang="en-US" dirty="0"/>
              <a:t>單元數量的格式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C40D3B-5094-4086-88AF-4C86F54F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2358002"/>
            <a:ext cx="5144218" cy="32865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B97FC5-201B-4FFF-A0F9-98A3CEED94E7}"/>
              </a:ext>
            </a:extLst>
          </p:cNvPr>
          <p:cNvSpPr txBox="1"/>
          <p:nvPr/>
        </p:nvSpPr>
        <p:spPr>
          <a:xfrm>
            <a:off x="6096000" y="31058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但因現在有根據選擇的頻率顯示單元數量的限制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所以若沒拿掉限制，單元數量需使用後續方法修改</a:t>
            </a: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128333B5-76BA-45AE-BAE1-178D4CA0E728}"/>
              </a:ext>
            </a:extLst>
          </p:cNvPr>
          <p:cNvSpPr/>
          <p:nvPr/>
        </p:nvSpPr>
        <p:spPr>
          <a:xfrm>
            <a:off x="6022019" y="2516480"/>
            <a:ext cx="645111" cy="64633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3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6338C26-1C6F-4057-BCEE-5CC2DE9A98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單元數量及反射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 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自訂義相位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6338C26-1C6F-4057-BCEE-5CC2DE9A9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60D142-A7C5-47AB-9619-FEAC051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C84F33E-6A56-4710-BD5E-99D82817D2F7}"/>
                  </a:ext>
                </a:extLst>
              </p:cNvPr>
              <p:cNvSpPr txBox="1"/>
              <p:nvPr/>
            </p:nvSpPr>
            <p:spPr>
              <a:xfrm>
                <a:off x="1438183" y="1953087"/>
                <a:ext cx="44230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修改主程式最上方變數</a:t>
                </a:r>
                <a:endParaRPr lang="en-US" altLang="zh-TW" dirty="0"/>
              </a:p>
              <a:p>
                <a:r>
                  <a:rPr lang="zh-TW" altLang="en-US" dirty="0"/>
                  <a:t>單元數量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r>
                  <a:rPr lang="en-US" altLang="zh-TW" dirty="0"/>
                  <a:t>	Ris_num4dot7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4.7GHZ</a:t>
                </a:r>
              </a:p>
              <a:p>
                <a:r>
                  <a:rPr lang="en-US" altLang="zh-TW" dirty="0"/>
                  <a:t>	Ris_num28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28GHZ</a:t>
                </a:r>
              </a:p>
              <a:p>
                <a:r>
                  <a:rPr lang="en-US" altLang="zh-TW" dirty="0"/>
                  <a:t>	</a:t>
                </a:r>
                <a:r>
                  <a:rPr lang="zh-TW" altLang="en-US" dirty="0"/>
                  <a:t>格式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數量</a:t>
                </a:r>
                <a:r>
                  <a:rPr lang="en-US" altLang="zh-TW" dirty="0"/>
                  <a:t>X(</a:t>
                </a:r>
                <a:r>
                  <a:rPr lang="zh-TW" altLang="en-US" dirty="0"/>
                  <a:t>大寫英文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數量</a:t>
                </a:r>
                <a:endParaRPr lang="en-US" altLang="zh-TW" dirty="0"/>
              </a:p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	refPhdeg_40X40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40X40</a:t>
                </a:r>
                <a:r>
                  <a:rPr lang="zh-TW" altLang="en-US" dirty="0"/>
                  <a:t>單元數 </a:t>
                </a:r>
                <a:endParaRPr lang="en-US" altLang="zh-TW" dirty="0"/>
              </a:p>
              <a:p>
                <a:r>
                  <a:rPr lang="en-US" altLang="zh-TW" dirty="0"/>
                  <a:t>	refPhdeg_32X64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32X64</a:t>
                </a:r>
                <a:r>
                  <a:rPr lang="zh-TW" altLang="en-US" dirty="0"/>
                  <a:t>單元數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C84F33E-6A56-4710-BD5E-99D82817D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83" y="1953087"/>
                <a:ext cx="4423006" cy="2308324"/>
              </a:xfrm>
              <a:prstGeom prst="rect">
                <a:avLst/>
              </a:prstGeom>
              <a:blipFill>
                <a:blip r:embed="rId3"/>
                <a:stretch>
                  <a:fillRect l="-1241" t="-1319" b="-3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2407143-3C70-4385-BD24-872B383B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8485"/>
            <a:ext cx="482032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0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C5B81D7-634C-47AE-8CAD-939D12AE3A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</m:t>
                    </m:r>
                  </m:oMath>
                </a14:m>
                <a:r>
                  <a:rPr lang="zh-TW" altLang="en-US" dirty="0"/>
                  <a:t>修改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預設相位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C5B81D7-634C-47AE-8CAD-939D12AE3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DAB63C-083D-4BB5-ADC8-A434ED639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dirty="0"/>
                  <a:t>角增加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用於預設相位分布，</a:t>
                </a:r>
                <a:br>
                  <a:rPr lang="en-US" altLang="zh-TW" dirty="0"/>
                </a:br>
                <a:r>
                  <a:rPr lang="zh-TW" altLang="en-US" dirty="0"/>
                  <a:t>僅在點擊</a:t>
                </a:r>
                <a:r>
                  <a:rPr lang="en-US" altLang="zh-TW" dirty="0"/>
                  <a:t>default</a:t>
                </a:r>
                <a:r>
                  <a:rPr lang="zh-TW" altLang="en-US" dirty="0"/>
                  <a:t>方塊時顯示，目前範圍為</a:t>
                </a:r>
                <a:r>
                  <a:rPr lang="en-US" altLang="zh-TW" dirty="0"/>
                  <a:t>-60~+60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DAB63C-083D-4BB5-ADC8-A434ED639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4AD75D-3ABF-4075-A3B3-A63773DA3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33" y="2852274"/>
            <a:ext cx="525853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7860-3868-4E9E-939E-2AA9830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限制流程圖</a:t>
            </a:r>
            <a:r>
              <a:rPr lang="en-US" altLang="zh-TW" dirty="0"/>
              <a:t>-</a:t>
            </a:r>
            <a:r>
              <a:rPr lang="zh-TW" altLang="en-US" dirty="0"/>
              <a:t>自訂義相位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627A3-16C5-43E0-9ADA-A1F3B1E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14EFC714-6044-4345-A040-242FB9C7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31" y="1690688"/>
            <a:ext cx="6084938" cy="4351338"/>
          </a:xfrm>
        </p:spPr>
      </p:pic>
    </p:spTree>
    <p:extLst>
      <p:ext uri="{BB962C8B-B14F-4D97-AF65-F5344CB8AC3E}">
        <p14:creationId xmlns:p14="http://schemas.microsoft.com/office/powerpoint/2010/main" val="114739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7860-3868-4E9E-939E-2AA9830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限制流程圖</a:t>
            </a:r>
            <a:r>
              <a:rPr lang="en-US" altLang="zh-TW" dirty="0"/>
              <a:t>-</a:t>
            </a:r>
            <a:r>
              <a:rPr lang="zh-TW" altLang="en-US" dirty="0"/>
              <a:t>預設相位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627A3-16C5-43E0-9ADA-A1F3B1E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73BAB6-7854-4C92-BD6F-E82BFE58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60" y="1715029"/>
            <a:ext cx="4527680" cy="4823883"/>
          </a:xfrm>
        </p:spPr>
      </p:pic>
    </p:spTree>
    <p:extLst>
      <p:ext uri="{BB962C8B-B14F-4D97-AF65-F5344CB8AC3E}">
        <p14:creationId xmlns:p14="http://schemas.microsoft.com/office/powerpoint/2010/main" val="365757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4AC82-2D06-459C-850F-970946D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31543F-C21F-44D4-BAA5-9F8A702A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頻率增加 </a:t>
                </a:r>
                <a:r>
                  <a:rPr lang="en-US" altLang="zh-TW" dirty="0"/>
                  <a:t>-&gt;</a:t>
                </a:r>
                <a:r>
                  <a:rPr lang="zh-TW" altLang="en-US" dirty="0">
                    <a:hlinkClick r:id="rId2" action="ppaction://hlinksldjump"/>
                  </a:rPr>
                  <a:t>頻率增加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單元數量</m:t>
                    </m:r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反射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 </a:t>
                </a:r>
                <a:r>
                  <a:rPr lang="en-US" altLang="zh-TW" dirty="0"/>
                  <a:t>-&gt;</a:t>
                </a:r>
                <a:r>
                  <a:rPr lang="zh-TW" altLang="en-US" dirty="0">
                    <a:hlinkClick r:id="rId3" action="ppaction://hlinksldjump"/>
                  </a:rPr>
                  <a:t>單元數量及反射</a:t>
                </a:r>
                <a:r>
                  <a:rPr lang="en-US" altLang="zh-TW" dirty="0">
                    <a:hlinkClick r:id="rId3" action="ppaction://hlinksldjump"/>
                  </a:rPr>
                  <a:t>φ</a:t>
                </a:r>
                <a:r>
                  <a:rPr lang="zh-TW" altLang="en-US" dirty="0">
                    <a:hlinkClick r:id="rId3" action="ppaction://hlinksldjump"/>
                  </a:rPr>
                  <a:t>角修改 </a:t>
                </a:r>
                <a:r>
                  <a:rPr lang="en-US" altLang="zh-TW" dirty="0">
                    <a:hlinkClick r:id="rId3" action="ppaction://hlinksldjump"/>
                  </a:rPr>
                  <a:t>-</a:t>
                </a:r>
                <a:r>
                  <a:rPr lang="zh-TW" altLang="en-US" dirty="0">
                    <a:hlinkClick r:id="rId3" action="ppaction://hlinksldjump"/>
                  </a:rPr>
                  <a:t>自訂義相位</a:t>
                </a:r>
                <a:endParaRPr lang="en-US" altLang="zh-TW" dirty="0"/>
              </a:p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</m:t>
                    </m:r>
                  </m:oMath>
                </a14:m>
                <a:r>
                  <a:rPr lang="zh-TW" altLang="en-US" dirty="0"/>
                  <a:t>修改 </a:t>
                </a:r>
                <a:r>
                  <a:rPr lang="en-US" altLang="zh-TW" dirty="0"/>
                  <a:t>-&gt;</a:t>
                </a:r>
                <a:r>
                  <a:rPr lang="zh-TW" altLang="en-US" dirty="0"/>
                  <a:t> </a:t>
                </a:r>
                <a:r>
                  <a:rPr lang="zh-TW" altLang="en-US" dirty="0">
                    <a:hlinkClick r:id="rId4" action="ppaction://hlinksldjump"/>
                  </a:rPr>
                  <a:t>反射</a:t>
                </a:r>
                <a:r>
                  <a:rPr lang="en-US" altLang="zh-TW" dirty="0">
                    <a:hlinkClick r:id="rId4" action="ppaction://hlinksldjump"/>
                  </a:rPr>
                  <a:t>θ</a:t>
                </a:r>
                <a:r>
                  <a:rPr lang="zh-TW" altLang="en-US" dirty="0">
                    <a:hlinkClick r:id="rId4" action="ppaction://hlinksldjump"/>
                  </a:rPr>
                  <a:t>角修改</a:t>
                </a:r>
                <a:r>
                  <a:rPr lang="en-US" altLang="zh-TW" dirty="0">
                    <a:hlinkClick r:id="rId4" action="ppaction://hlinksldjump"/>
                  </a:rPr>
                  <a:t>-</a:t>
                </a:r>
                <a:r>
                  <a:rPr lang="zh-TW" altLang="en-US" dirty="0">
                    <a:hlinkClick r:id="rId4" action="ppaction://hlinksldjump"/>
                  </a:rPr>
                  <a:t>預設相位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31543F-C21F-44D4-BAA5-9F8A702A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661" r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EF105-6F5E-4FEE-BC05-A126283C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9E5F-9707-4892-A0FD-2B88946D9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ESP32</a:t>
            </a:r>
            <a:r>
              <a:rPr lang="zh-TW" altLang="en-US" dirty="0"/>
              <a:t>教學文件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89231-AFFF-43EA-8831-22B3294F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43621-A4A4-478D-B6FB-A096B76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0C861-F883-4491-98D4-2CB8030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A05626-DBFE-4D09-B613-69950A7BE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前置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開發環境 </a:t>
                </a:r>
                <a:r>
                  <a:rPr lang="en-US" altLang="zh-TW" dirty="0"/>
                  <a:t>&amp; </a:t>
                </a:r>
                <a:r>
                  <a:rPr lang="zh-TW" altLang="en-US" dirty="0"/>
                  <a:t>執行環境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程式下載 </a:t>
                </a:r>
                <a:r>
                  <a:rPr lang="en-US" altLang="zh-TW" dirty="0"/>
                  <a:t>&amp;</a:t>
                </a:r>
                <a:r>
                  <a:rPr lang="zh-TW" altLang="en-US" dirty="0"/>
                  <a:t> 檔案結構</a:t>
                </a:r>
                <a:endParaRPr lang="en-US" altLang="zh-TW" dirty="0"/>
              </a:p>
              <a:p>
                <a:r>
                  <a:rPr lang="zh-TW" altLang="en-US" dirty="0"/>
                  <a:t>主程式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基本架構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GUI</a:t>
                </a:r>
                <a:r>
                  <a:rPr lang="zh-TW" altLang="en-US" dirty="0"/>
                  <a:t>設計工具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頻率修改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自訂義相位單元數量及反射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預設相位反射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角修改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當前</a:t>
                </a:r>
                <a:r>
                  <a:rPr lang="en-US" altLang="zh-TW" dirty="0"/>
                  <a:t>GUI</a:t>
                </a:r>
                <a:r>
                  <a:rPr lang="zh-TW" altLang="en-US" dirty="0"/>
                  <a:t>限制流程圖</a:t>
                </a:r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A05626-DBFE-4D09-B613-69950A7BE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6EEE8-2968-4F8F-812B-B098923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091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79144-9349-40D6-859A-527F3D3E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91936-2521-451B-BAB5-2927C687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前置</a:t>
            </a:r>
            <a:endParaRPr lang="en-US" altLang="zh-TW" dirty="0"/>
          </a:p>
          <a:p>
            <a:pPr lvl="1"/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zh-TW" altLang="en-US" dirty="0"/>
              <a:t>開發環境</a:t>
            </a:r>
            <a:endParaRPr lang="en-US" altLang="zh-TW" dirty="0"/>
          </a:p>
          <a:p>
            <a:pPr lvl="1"/>
            <a:r>
              <a:rPr lang="zh-TW" altLang="en-US" dirty="0"/>
              <a:t>專案位置 </a:t>
            </a:r>
            <a:r>
              <a:rPr lang="en-US" altLang="zh-TW" dirty="0"/>
              <a:t>&amp;</a:t>
            </a:r>
            <a:r>
              <a:rPr lang="zh-TW" altLang="en-US" dirty="0"/>
              <a:t> 檔案架構</a:t>
            </a:r>
            <a:endParaRPr lang="en-US" altLang="zh-TW" dirty="0"/>
          </a:p>
          <a:p>
            <a:pPr lvl="1"/>
            <a:r>
              <a:rPr lang="en-US" altLang="zh-TW" dirty="0" err="1"/>
              <a:t>platformio</a:t>
            </a:r>
            <a:r>
              <a:rPr lang="zh-TW" altLang="en-US" dirty="0"/>
              <a:t>設定和編譯燒錄</a:t>
            </a:r>
            <a:endParaRPr lang="en-US" altLang="zh-TW" dirty="0"/>
          </a:p>
          <a:p>
            <a:r>
              <a:rPr lang="zh-TW" altLang="en-US" dirty="0"/>
              <a:t>指令說明</a:t>
            </a:r>
            <a:endParaRPr lang="en-US" altLang="zh-TW" dirty="0"/>
          </a:p>
          <a:p>
            <a:pPr lvl="1"/>
            <a:r>
              <a:rPr lang="zh-TW" altLang="en-US" dirty="0"/>
              <a:t>預設</a:t>
            </a:r>
            <a:r>
              <a:rPr lang="en-US" altLang="zh-TW" dirty="0"/>
              <a:t>pattern</a:t>
            </a:r>
          </a:p>
          <a:p>
            <a:pPr lvl="1"/>
            <a:r>
              <a:rPr lang="zh-TW" altLang="en-US" dirty="0"/>
              <a:t>自定義</a:t>
            </a:r>
            <a:r>
              <a:rPr lang="en-US" altLang="zh-TW" dirty="0"/>
              <a:t>pattern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TW" altLang="en-US" sz="2800" dirty="0"/>
              <a:t>程式說明</a:t>
            </a:r>
            <a:endParaRPr lang="en-US" altLang="zh-TW" sz="2800" dirty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158ACA-D200-4FAC-B6B6-3CAB8FF0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0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32B9D-8373-4A5F-B410-27EC411E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2BD95D-0A40-4166-A513-BAD0D9C3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521" y="1375836"/>
            <a:ext cx="4041478" cy="455100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F613E-9C0F-4810-B561-64D0F7CB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19B706F-5625-42E1-9168-0475D5F4EB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將</a:t>
            </a:r>
            <a:r>
              <a:rPr lang="en-US" altLang="zh-TW" dirty="0"/>
              <a:t>ESP32</a:t>
            </a:r>
            <a:r>
              <a:rPr lang="zh-TW" altLang="en-US" dirty="0"/>
              <a:t>接上電源</a:t>
            </a:r>
            <a:endParaRPr lang="en-US" altLang="zh-TW" dirty="0"/>
          </a:p>
          <a:p>
            <a:r>
              <a:rPr lang="zh-TW" altLang="en-US" dirty="0"/>
              <a:t>電腦</a:t>
            </a:r>
            <a:r>
              <a:rPr lang="en-US" altLang="zh-TW" dirty="0" err="1"/>
              <a:t>WiFi</a:t>
            </a:r>
            <a:r>
              <a:rPr lang="zh-TW" altLang="en-US" dirty="0"/>
              <a:t>連接</a:t>
            </a:r>
            <a:r>
              <a:rPr lang="en-US" altLang="zh-TW" dirty="0"/>
              <a:t>Lab543</a:t>
            </a:r>
          </a:p>
        </p:txBody>
      </p:sp>
    </p:spTree>
    <p:extLst>
      <p:ext uri="{BB962C8B-B14F-4D97-AF65-F5344CB8AC3E}">
        <p14:creationId xmlns:p14="http://schemas.microsoft.com/office/powerpoint/2010/main" val="208849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FC744-6C19-4D14-8B68-2EE1EC2C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27DB718-AE50-4277-AC6E-C97195871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469" y="1133291"/>
            <a:ext cx="4556179" cy="50436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9CAE77-B86D-4C2D-AC8B-DEC6658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6D8C6D4-17D7-47AC-84B8-501DCF61A7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482B000-EA49-4F9A-9370-DF5610984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控制台→網路和網際網路→檢視網路狀態及工作→乙太網路→內容</a:t>
            </a:r>
            <a:endParaRPr lang="en-US" altLang="zh-TW" dirty="0"/>
          </a:p>
          <a:p>
            <a:r>
              <a:rPr lang="zh-TW" altLang="en-US" dirty="0"/>
              <a:t>根據右圖設定完成後按下確定</a:t>
            </a:r>
            <a:endParaRPr lang="en-US" altLang="zh-TW" dirty="0"/>
          </a:p>
          <a:p>
            <a:r>
              <a:rPr lang="zh-TW" altLang="en-US" dirty="0"/>
              <a:t>設定完成後電腦會無法連上網際網路，若要回復設定需改回自動取得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70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FDFF3-A57F-4F71-A3C4-E3B9D7C5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85665-4543-4879-8D84-0C1A31D9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目前使用 </a:t>
            </a:r>
            <a:r>
              <a:rPr lang="en-US" altLang="zh-TW" dirty="0" err="1"/>
              <a:t>VSCode</a:t>
            </a:r>
            <a:r>
              <a:rPr lang="en-US" altLang="zh-TW" dirty="0"/>
              <a:t> + </a:t>
            </a:r>
            <a:r>
              <a:rPr lang="en-US" altLang="zh-TW" dirty="0" err="1"/>
              <a:t>PlatformIO</a:t>
            </a:r>
            <a:r>
              <a:rPr lang="en-US" altLang="zh-TW" dirty="0"/>
              <a:t> </a:t>
            </a:r>
            <a:r>
              <a:rPr lang="zh-TW" altLang="en-US" dirty="0"/>
              <a:t>進行開發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Framework</a:t>
            </a:r>
            <a:r>
              <a:rPr lang="zh-TW" altLang="en-US" dirty="0"/>
              <a:t>目前為 </a:t>
            </a:r>
            <a:r>
              <a:rPr lang="en-US" altLang="zh-TW" dirty="0"/>
              <a:t>Arduino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在 </a:t>
            </a:r>
            <a:r>
              <a:rPr lang="en-US" altLang="zh-TW" dirty="0" err="1"/>
              <a:t>VSCode</a:t>
            </a:r>
            <a:r>
              <a:rPr lang="en-US" altLang="zh-TW" dirty="0"/>
              <a:t> </a:t>
            </a:r>
            <a:r>
              <a:rPr lang="zh-TW" altLang="en-US" dirty="0"/>
              <a:t>安裝好 </a:t>
            </a:r>
            <a:r>
              <a:rPr lang="en-US" altLang="zh-TW" dirty="0" err="1"/>
              <a:t>PlatformIO</a:t>
            </a:r>
            <a:r>
              <a:rPr lang="zh-TW" altLang="en-US" dirty="0"/>
              <a:t> </a:t>
            </a:r>
            <a:r>
              <a:rPr lang="en-US" altLang="zh-TW" dirty="0"/>
              <a:t>IDE </a:t>
            </a:r>
            <a:r>
              <a:rPr lang="zh-TW" altLang="en-US" dirty="0"/>
              <a:t>的 </a:t>
            </a:r>
            <a:r>
              <a:rPr lang="en-US" altLang="zh-TW" dirty="0"/>
              <a:t>extension </a:t>
            </a:r>
            <a:r>
              <a:rPr lang="zh-TW" altLang="en-US" dirty="0"/>
              <a:t>後，可以點擊 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Open Project</a:t>
            </a:r>
            <a:r>
              <a:rPr lang="zh-TW" altLang="en-US" dirty="0"/>
              <a:t>打開現有的專案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若是要建立 </a:t>
            </a:r>
            <a:r>
              <a:rPr lang="en-US" altLang="zh-TW" dirty="0"/>
              <a:t>New Project</a:t>
            </a:r>
            <a:r>
              <a:rPr lang="zh-TW" altLang="en-US" dirty="0"/>
              <a:t>，開發板請選擇使用 </a:t>
            </a:r>
            <a:r>
              <a:rPr lang="en-US" altLang="zh-TW" dirty="0"/>
              <a:t>NodeMCU-32S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CAC23-B408-4DC8-B804-3782622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6" descr="Visual Studio Code - 維基百科，自由的百科全書">
            <a:extLst>
              <a:ext uri="{FF2B5EF4-FFF2-40B4-BE49-F238E27FC236}">
                <a16:creationId xmlns:a16="http://schemas.microsoft.com/office/drawing/2014/main" id="{031D76F6-4C6A-4CB3-BA6C-C9EE50F8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91" y="29499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latformIO - 維基百科，自由的百科全書">
            <a:extLst>
              <a:ext uri="{FF2B5EF4-FFF2-40B4-BE49-F238E27FC236}">
                <a16:creationId xmlns:a16="http://schemas.microsoft.com/office/drawing/2014/main" id="{92DF7668-4A57-4467-BE50-BAA7A37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249" y="2235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8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36C74-4A3E-4CCB-B4B2-0BCBFEC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0FC61-85B9-4D1F-B9BD-D14D8EAB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96C8B0-8896-490C-A23D-ADD73368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36" y="149364"/>
            <a:ext cx="6003288" cy="50591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41B2E7-327C-4873-BD65-7BFFC680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93" y="2841811"/>
            <a:ext cx="4304571" cy="340412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99480116-5CE1-4F4E-8047-8284432F51C0}"/>
              </a:ext>
            </a:extLst>
          </p:cNvPr>
          <p:cNvSpPr/>
          <p:nvPr/>
        </p:nvSpPr>
        <p:spPr>
          <a:xfrm rot="10800000">
            <a:off x="6375400" y="1288694"/>
            <a:ext cx="1828975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D4E0B9-793D-4E7B-B748-9A104F0A21C4}"/>
              </a:ext>
            </a:extLst>
          </p:cNvPr>
          <p:cNvSpPr txBox="1"/>
          <p:nvPr/>
        </p:nvSpPr>
        <p:spPr>
          <a:xfrm>
            <a:off x="8223532" y="11620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建立新的專案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1B415EF-A3E9-42A7-B2D9-47C0C4B64D15}"/>
              </a:ext>
            </a:extLst>
          </p:cNvPr>
          <p:cNvSpPr/>
          <p:nvPr/>
        </p:nvSpPr>
        <p:spPr>
          <a:xfrm rot="10800000">
            <a:off x="6375400" y="2057837"/>
            <a:ext cx="1828975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BC481E-0E8C-47B8-B1C6-609E7D908522}"/>
              </a:ext>
            </a:extLst>
          </p:cNvPr>
          <p:cNvSpPr txBox="1"/>
          <p:nvPr/>
        </p:nvSpPr>
        <p:spPr>
          <a:xfrm>
            <a:off x="8223532" y="193121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開啟現有的專案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50CE407-86A1-4268-B608-28934772AE47}"/>
              </a:ext>
            </a:extLst>
          </p:cNvPr>
          <p:cNvSpPr/>
          <p:nvPr/>
        </p:nvSpPr>
        <p:spPr>
          <a:xfrm rot="18647963">
            <a:off x="6841487" y="5011120"/>
            <a:ext cx="1362888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22A946-7310-40A9-83B6-181020CD7EEC}"/>
              </a:ext>
            </a:extLst>
          </p:cNvPr>
          <p:cNvSpPr txBox="1"/>
          <p:nvPr/>
        </p:nvSpPr>
        <p:spPr>
          <a:xfrm>
            <a:off x="1388644" y="542425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新專案的開發板請選擇使用</a:t>
            </a:r>
            <a:r>
              <a:rPr lang="en-US" altLang="zh-TW" sz="2400" dirty="0">
                <a:solidFill>
                  <a:srgbClr val="FF0000"/>
                </a:solidFill>
              </a:rPr>
              <a:t>NodeMCU-32S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108DB-6D5A-4729-AD5C-26E99D29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專案位置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5AB4C8-68D6-4314-B038-4731CB395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97" y="1757117"/>
            <a:ext cx="8938450" cy="385478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F1D83-8715-4C52-8AD3-92A1311A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D8A98B-4624-449A-83EA-38E382D9F421}"/>
              </a:ext>
            </a:extLst>
          </p:cNvPr>
          <p:cNvSpPr/>
          <p:nvPr/>
        </p:nvSpPr>
        <p:spPr>
          <a:xfrm>
            <a:off x="2357718" y="3890682"/>
            <a:ext cx="7046258" cy="466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6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DB5CC-D549-41F3-B098-CC42226C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5254BF-655A-4968-9930-7974B636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973" y="1852068"/>
            <a:ext cx="2286319" cy="401058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25716-65CF-4979-9D7C-BB2BEE5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4A235A3-5D33-4CC6-ABE8-A55AFC4D14BC}"/>
              </a:ext>
            </a:extLst>
          </p:cNvPr>
          <p:cNvSpPr/>
          <p:nvPr/>
        </p:nvSpPr>
        <p:spPr>
          <a:xfrm rot="10800000">
            <a:off x="5122333" y="2946399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8B155A-F1E4-4090-8079-11E6C0A3B47B}"/>
              </a:ext>
            </a:extLst>
          </p:cNvPr>
          <p:cNvSpPr txBox="1"/>
          <p:nvPr/>
        </p:nvSpPr>
        <p:spPr>
          <a:xfrm>
            <a:off x="6485467" y="2867965"/>
            <a:ext cx="3216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存放預設 </a:t>
            </a:r>
            <a:r>
              <a:rPr lang="en-US" altLang="zh-TW" sz="2400" dirty="0">
                <a:solidFill>
                  <a:srgbClr val="FF0000"/>
                </a:solidFill>
              </a:rPr>
              <a:t>patterns </a:t>
            </a:r>
            <a:r>
              <a:rPr lang="zh-TW" altLang="en-US" sz="2400" dirty="0">
                <a:solidFill>
                  <a:srgbClr val="FF0000"/>
                </a:solidFill>
              </a:rPr>
              <a:t>資料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B4F7DCB-EFF7-459F-8668-A7A5254390F2}"/>
              </a:ext>
            </a:extLst>
          </p:cNvPr>
          <p:cNvSpPr/>
          <p:nvPr/>
        </p:nvSpPr>
        <p:spPr>
          <a:xfrm rot="10800000">
            <a:off x="5122333" y="4404524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8A1486-9AAB-4A51-8574-9D79C133590E}"/>
              </a:ext>
            </a:extLst>
          </p:cNvPr>
          <p:cNvSpPr txBox="1"/>
          <p:nvPr/>
        </p:nvSpPr>
        <p:spPr>
          <a:xfrm>
            <a:off x="6485467" y="43260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主程式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29A02AD-FA6F-47BB-94B7-AC335B318B57}"/>
              </a:ext>
            </a:extLst>
          </p:cNvPr>
          <p:cNvSpPr/>
          <p:nvPr/>
        </p:nvSpPr>
        <p:spPr>
          <a:xfrm rot="10800000">
            <a:off x="5401576" y="5473181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25BAC5-6F9E-4D19-B1D0-1DF3212076A6}"/>
              </a:ext>
            </a:extLst>
          </p:cNvPr>
          <p:cNvSpPr txBox="1"/>
          <p:nvPr/>
        </p:nvSpPr>
        <p:spPr>
          <a:xfrm>
            <a:off x="6764710" y="5394747"/>
            <a:ext cx="24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platformio</a:t>
            </a:r>
            <a:r>
              <a:rPr lang="zh-TW" altLang="en-US" sz="2400" dirty="0">
                <a:solidFill>
                  <a:srgbClr val="FF0000"/>
                </a:solidFill>
              </a:rPr>
              <a:t> 設定檔</a:t>
            </a:r>
          </a:p>
        </p:txBody>
      </p:sp>
    </p:spTree>
    <p:extLst>
      <p:ext uri="{BB962C8B-B14F-4D97-AF65-F5344CB8AC3E}">
        <p14:creationId xmlns:p14="http://schemas.microsoft.com/office/powerpoint/2010/main" val="159767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8D304-ECE4-4BD0-A473-02CB568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platformio.ini</a:t>
            </a:r>
            <a:r>
              <a:rPr lang="zh-TW" altLang="en-US" dirty="0"/>
              <a:t> 設定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5C5B558-7B7F-4DD3-BA21-C78FF554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28"/>
          <a:stretch/>
        </p:blipFill>
        <p:spPr>
          <a:xfrm>
            <a:off x="6096000" y="3601383"/>
            <a:ext cx="4632786" cy="257558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D390D8-5E78-4F08-BF20-5A84DD1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6A2C-6500-4206-9E82-471338CA7833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8C0B07E-6EE8-4DBC-8DA7-4C2353DF3D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/>
              <a:t>monitor speed</a:t>
            </a:r>
            <a:r>
              <a:rPr lang="zh-TW" altLang="en-US" dirty="0"/>
              <a:t> 設為 </a:t>
            </a:r>
            <a:r>
              <a:rPr lang="en-US" altLang="zh-TW" dirty="0"/>
              <a:t>115200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monitor port </a:t>
            </a:r>
            <a:r>
              <a:rPr lang="zh-TW" altLang="en-US" dirty="0"/>
              <a:t>和 </a:t>
            </a:r>
            <a:r>
              <a:rPr lang="en-US" altLang="zh-TW" dirty="0"/>
              <a:t>upload port </a:t>
            </a:r>
            <a:r>
              <a:rPr lang="zh-TW" altLang="en-US" dirty="0"/>
              <a:t>可以先不用設定，</a:t>
            </a:r>
            <a:r>
              <a:rPr lang="en-US" altLang="zh-TW" dirty="0" err="1"/>
              <a:t>platformio</a:t>
            </a:r>
            <a:r>
              <a:rPr lang="zh-TW" altLang="en-US" dirty="0"/>
              <a:t>會自動偵測開發板接到哪個</a:t>
            </a:r>
            <a:r>
              <a:rPr lang="en-US" altLang="zh-TW" dirty="0"/>
              <a:t>COM port</a:t>
            </a:r>
            <a:r>
              <a:rPr lang="zh-TW" altLang="en-US" dirty="0"/>
              <a:t>，如果</a:t>
            </a:r>
            <a:r>
              <a:rPr lang="en-US" altLang="zh-TW" dirty="0" err="1"/>
              <a:t>platformio</a:t>
            </a:r>
            <a:r>
              <a:rPr lang="zh-TW" altLang="en-US" dirty="0"/>
              <a:t>無法偵測再自己設定要用哪個</a:t>
            </a:r>
            <a:r>
              <a:rPr lang="en-US" altLang="zh-TW" dirty="0"/>
              <a:t>COM port</a:t>
            </a:r>
            <a:r>
              <a:rPr lang="zh-TW" altLang="en-US" dirty="0"/>
              <a:t>就好</a:t>
            </a:r>
          </a:p>
        </p:txBody>
      </p:sp>
    </p:spTree>
    <p:extLst>
      <p:ext uri="{BB962C8B-B14F-4D97-AF65-F5344CB8AC3E}">
        <p14:creationId xmlns:p14="http://schemas.microsoft.com/office/powerpoint/2010/main" val="289833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02CA8-E298-4FC9-BAAC-5CE5E8E5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編譯燒錄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B605C9-E130-4B4B-84F4-51AEDCB1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960" y="3429000"/>
            <a:ext cx="6020640" cy="30484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BD0F9-0FB7-450E-8B85-2F58D89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6A2C-6500-4206-9E82-471338CA7833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095272A-083E-4257-9EC4-57CAEC8F5D1F}"/>
              </a:ext>
            </a:extLst>
          </p:cNvPr>
          <p:cNvSpPr/>
          <p:nvPr/>
        </p:nvSpPr>
        <p:spPr>
          <a:xfrm rot="5400000">
            <a:off x="2888842" y="289609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6BF9DE-1829-4846-AFD4-113A6BFA38CC}"/>
              </a:ext>
            </a:extLst>
          </p:cNvPr>
          <p:cNvSpPr txBox="1"/>
          <p:nvPr/>
        </p:nvSpPr>
        <p:spPr>
          <a:xfrm>
            <a:off x="2868520" y="23041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Build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EB23B26-293E-495C-9B61-12115798E241}"/>
              </a:ext>
            </a:extLst>
          </p:cNvPr>
          <p:cNvSpPr/>
          <p:nvPr/>
        </p:nvSpPr>
        <p:spPr>
          <a:xfrm rot="16200000">
            <a:off x="3405309" y="405505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25B7EB-4835-4095-84AB-F0B06FF75871}"/>
              </a:ext>
            </a:extLst>
          </p:cNvPr>
          <p:cNvSpPr txBox="1"/>
          <p:nvPr/>
        </p:nvSpPr>
        <p:spPr>
          <a:xfrm>
            <a:off x="3323176" y="44512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Upload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6FBB08A-2393-499F-8F45-95485BCBCE00}"/>
              </a:ext>
            </a:extLst>
          </p:cNvPr>
          <p:cNvSpPr/>
          <p:nvPr/>
        </p:nvSpPr>
        <p:spPr>
          <a:xfrm rot="5400000">
            <a:off x="4861575" y="2900840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7057F-5E06-42F9-99EC-CC20F365D66F}"/>
              </a:ext>
            </a:extLst>
          </p:cNvPr>
          <p:cNvSpPr txBox="1"/>
          <p:nvPr/>
        </p:nvSpPr>
        <p:spPr>
          <a:xfrm>
            <a:off x="4421265" y="230411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Serial Monitor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D6F923D-E0CC-4C1F-BF33-AC11509B46F7}"/>
              </a:ext>
            </a:extLst>
          </p:cNvPr>
          <p:cNvSpPr/>
          <p:nvPr/>
        </p:nvSpPr>
        <p:spPr>
          <a:xfrm rot="16200000">
            <a:off x="6354251" y="4038481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A99D0E-0873-4268-8712-767BF6307351}"/>
              </a:ext>
            </a:extLst>
          </p:cNvPr>
          <p:cNvSpPr txBox="1"/>
          <p:nvPr/>
        </p:nvSpPr>
        <p:spPr>
          <a:xfrm>
            <a:off x="5980008" y="4440591"/>
            <a:ext cx="14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Project Environment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DAA5473-F990-4660-9C15-F5AB1A6EE713}"/>
              </a:ext>
            </a:extLst>
          </p:cNvPr>
          <p:cNvSpPr/>
          <p:nvPr/>
        </p:nvSpPr>
        <p:spPr>
          <a:xfrm rot="5400000">
            <a:off x="7901110" y="289609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05BC12-8B56-40A2-A17E-86819BD14D1C}"/>
              </a:ext>
            </a:extLst>
          </p:cNvPr>
          <p:cNvSpPr txBox="1"/>
          <p:nvPr/>
        </p:nvSpPr>
        <p:spPr>
          <a:xfrm>
            <a:off x="7655337" y="2304119"/>
            <a:ext cx="11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 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67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09DCD-B5E3-4345-ABC4-44512F95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9724A-CD90-4A0C-9C72-2E7C722E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GUI</a:t>
            </a:r>
            <a:r>
              <a:rPr lang="zh-TW" altLang="en-US" dirty="0"/>
              <a:t>按下</a:t>
            </a:r>
            <a:r>
              <a:rPr lang="en-US" altLang="zh-TW" dirty="0"/>
              <a:t>Output</a:t>
            </a:r>
            <a:r>
              <a:rPr lang="zh-TW" altLang="en-US" dirty="0"/>
              <a:t>按鍵時會傳送指令到</a:t>
            </a:r>
            <a:r>
              <a:rPr lang="en-US" altLang="zh-TW" dirty="0"/>
              <a:t>ESP32</a:t>
            </a:r>
            <a:r>
              <a:rPr lang="zh-TW" altLang="en-US" dirty="0"/>
              <a:t>上面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r>
              <a:rPr lang="zh-TW" altLang="en-US" dirty="0"/>
              <a:t>指令格式範例：</a:t>
            </a:r>
            <a:r>
              <a:rPr lang="en-US" altLang="zh-TW" dirty="0">
                <a:solidFill>
                  <a:srgbClr val="FF0000"/>
                </a:solidFill>
              </a:rPr>
              <a:t>10_20_default_032_064;0!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代表入射角度，</a:t>
            </a:r>
            <a:r>
              <a:rPr lang="en-US" altLang="zh-TW" dirty="0"/>
              <a:t>20</a:t>
            </a:r>
            <a:r>
              <a:rPr lang="zh-TW" altLang="en-US" dirty="0"/>
              <a:t>代表反射角度</a:t>
            </a:r>
            <a:endParaRPr lang="en-US" altLang="zh-TW" dirty="0"/>
          </a:p>
          <a:p>
            <a:r>
              <a:rPr lang="en-US" altLang="zh-TW" dirty="0"/>
              <a:t>default</a:t>
            </a:r>
            <a:r>
              <a:rPr lang="zh-TW" altLang="en-US" dirty="0"/>
              <a:t>代表模式為預設</a:t>
            </a:r>
            <a:r>
              <a:rPr lang="en-US" altLang="zh-TW" dirty="0"/>
              <a:t>pattern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en-US" altLang="zh-TW" dirty="0"/>
              <a:t>032_064</a:t>
            </a:r>
            <a:r>
              <a:rPr lang="zh-TW" altLang="en-US" dirty="0"/>
              <a:t>代表</a:t>
            </a:r>
            <a:r>
              <a:rPr lang="en-US" altLang="zh-TW" dirty="0"/>
              <a:t>RIS</a:t>
            </a:r>
            <a:r>
              <a:rPr lang="zh-TW" altLang="en-US" dirty="0"/>
              <a:t>大小為</a:t>
            </a:r>
            <a:r>
              <a:rPr lang="en-US" altLang="zh-TW" dirty="0"/>
              <a:t>32 × 64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代表要</a:t>
            </a:r>
            <a:r>
              <a:rPr lang="en-US" altLang="zh-TW" dirty="0"/>
              <a:t>delay</a:t>
            </a:r>
            <a:r>
              <a:rPr lang="zh-TW" altLang="en-US" dirty="0"/>
              <a:t>的時間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37AD57-4589-4A83-8AE4-F3CE1636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DACF04-845F-4C83-A1C3-FC7B4A17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02" y="2589135"/>
            <a:ext cx="8901395" cy="32322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74A6C7F-442C-48BA-978F-B9E0F580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2512-85AE-4C30-92AF-C0CD09A4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Visual Studio 2022</a:t>
            </a:r>
          </a:p>
          <a:p>
            <a:r>
              <a:rPr lang="zh-TW" altLang="en-US" dirty="0">
                <a:hlinkClick r:id="rId3"/>
              </a:rPr>
              <a:t>下載連結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C238CB-619C-4C14-9AA8-04BA2A5A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F53F1B-3E2B-4E4E-8668-E2A47B33B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93" y="1445975"/>
            <a:ext cx="3982006" cy="1143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C964FC-4EBB-483C-A6E5-8BAC61B88C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/>
          <a:stretch/>
        </p:blipFill>
        <p:spPr>
          <a:xfrm>
            <a:off x="7371793" y="395892"/>
            <a:ext cx="39733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C0EDF-75CC-4136-8B89-079910D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4C185-0876-4F65-98E5-6364478D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533" cy="4351338"/>
          </a:xfrm>
        </p:spPr>
        <p:txBody>
          <a:bodyPr/>
          <a:lstStyle/>
          <a:p>
            <a:r>
              <a:rPr lang="zh-TW" altLang="en-US" dirty="0"/>
              <a:t>若模式為自定義</a:t>
            </a:r>
            <a:r>
              <a:rPr lang="en-US" altLang="zh-TW" dirty="0"/>
              <a:t>pattern</a:t>
            </a:r>
            <a:r>
              <a:rPr lang="zh-TW" altLang="en-US" dirty="0"/>
              <a:t>時</a:t>
            </a:r>
            <a:r>
              <a:rPr lang="en-US" altLang="zh-TW" dirty="0"/>
              <a:t>GUI</a:t>
            </a:r>
            <a:r>
              <a:rPr lang="zh-TW" altLang="en-US" dirty="0"/>
              <a:t>會傳送一個字串來表示所有單元的開啟和關閉</a:t>
            </a:r>
            <a:endParaRPr lang="en-US" altLang="zh-TW" dirty="0"/>
          </a:p>
          <a:p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r>
              <a:rPr lang="zh-TW" altLang="en-US" dirty="0"/>
              <a:t>指令格式範例：</a:t>
            </a:r>
            <a:r>
              <a:rPr lang="en-US" altLang="zh-TW" dirty="0"/>
              <a:t>10_20_n_040_040_</a:t>
            </a:r>
            <a:r>
              <a:rPr lang="en-US" altLang="zh-TW" u="sng" dirty="0">
                <a:solidFill>
                  <a:srgbClr val="FF0000"/>
                </a:solidFill>
              </a:rPr>
              <a:t>123</a:t>
            </a:r>
            <a:r>
              <a:rPr lang="en-US" altLang="zh-TW" dirty="0">
                <a:solidFill>
                  <a:srgbClr val="FF0000"/>
                </a:solidFill>
              </a:rPr>
              <a:t>156</a:t>
            </a:r>
            <a:r>
              <a:rPr lang="en-US" altLang="zh-TW" u="sng" dirty="0">
                <a:solidFill>
                  <a:srgbClr val="FF0000"/>
                </a:solidFill>
              </a:rPr>
              <a:t>089</a:t>
            </a:r>
            <a:r>
              <a:rPr lang="en-US" altLang="zh-TW" dirty="0">
                <a:solidFill>
                  <a:srgbClr val="FF0000"/>
                </a:solidFill>
              </a:rPr>
              <a:t>012…89</a:t>
            </a:r>
            <a:r>
              <a:rPr lang="en-US" altLang="zh-TW" dirty="0"/>
              <a:t>;0!</a:t>
            </a:r>
          </a:p>
          <a:p>
            <a:r>
              <a:rPr lang="zh-TW" altLang="en-US" dirty="0"/>
              <a:t>代表入射角</a:t>
            </a:r>
            <a:r>
              <a:rPr lang="en-US" altLang="zh-TW" dirty="0"/>
              <a:t>10°</a:t>
            </a:r>
            <a:r>
              <a:rPr lang="zh-TW" altLang="en-US" dirty="0"/>
              <a:t>、反射角</a:t>
            </a:r>
            <a:r>
              <a:rPr lang="en-US" altLang="zh-TW" dirty="0"/>
              <a:t>20 °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代表自定義</a:t>
            </a:r>
            <a:r>
              <a:rPr lang="en-US" altLang="zh-TW" dirty="0"/>
              <a:t>pattern</a:t>
            </a:r>
            <a:r>
              <a:rPr lang="zh-TW" altLang="en-US" dirty="0"/>
              <a:t>模式，</a:t>
            </a:r>
            <a:r>
              <a:rPr lang="en-US" altLang="zh-TW" dirty="0"/>
              <a:t>RIS</a:t>
            </a:r>
            <a:r>
              <a:rPr lang="zh-TW" altLang="en-US" dirty="0"/>
              <a:t>大小為</a:t>
            </a:r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r>
              <a:rPr lang="zh-TW" altLang="en-US" dirty="0"/>
              <a:t>，</a:t>
            </a:r>
            <a:r>
              <a:rPr lang="en-US" altLang="zh-TW" u="sng" dirty="0">
                <a:solidFill>
                  <a:srgbClr val="FF0000"/>
                </a:solidFill>
              </a:rPr>
              <a:t>123</a:t>
            </a:r>
            <a:r>
              <a:rPr lang="en-US" altLang="zh-TW" dirty="0">
                <a:solidFill>
                  <a:srgbClr val="FF0000"/>
                </a:solidFill>
              </a:rPr>
              <a:t>156</a:t>
            </a:r>
            <a:r>
              <a:rPr lang="en-US" altLang="zh-TW" u="sng" dirty="0">
                <a:solidFill>
                  <a:srgbClr val="FF0000"/>
                </a:solidFill>
              </a:rPr>
              <a:t>089</a:t>
            </a:r>
            <a:r>
              <a:rPr lang="en-US" altLang="zh-TW" dirty="0">
                <a:solidFill>
                  <a:srgbClr val="FF0000"/>
                </a:solidFill>
              </a:rPr>
              <a:t>012…89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則代表自定義的</a:t>
            </a:r>
            <a:r>
              <a:rPr lang="en-US" altLang="zh-TW" dirty="0"/>
              <a:t>pattern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en-US" altLang="zh-TW" dirty="0"/>
              <a:t>RIS</a:t>
            </a:r>
            <a:r>
              <a:rPr lang="zh-TW" altLang="en-US" dirty="0"/>
              <a:t>單元為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個一組</a:t>
            </a:r>
            <a:r>
              <a:rPr lang="zh-TW" altLang="en-US" dirty="0"/>
              <a:t>做開關控制，因此十進位的範圍為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(0000</a:t>
            </a:r>
            <a:r>
              <a:rPr lang="zh-TW" altLang="en-US" dirty="0"/>
              <a:t> </a:t>
            </a:r>
            <a:r>
              <a:rPr lang="en-US" altLang="zh-TW" dirty="0"/>
              <a:t>0000</a:t>
            </a:r>
            <a:r>
              <a:rPr lang="en-US" altLang="zh-TW" sz="14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代表</a:t>
            </a:r>
            <a:r>
              <a:rPr lang="en-US" altLang="zh-TW" dirty="0"/>
              <a:t>8</a:t>
            </a:r>
            <a:r>
              <a:rPr lang="zh-TW" altLang="en-US" dirty="0"/>
              <a:t>個單元全關，</a:t>
            </a:r>
            <a:r>
              <a:rPr lang="en-US" altLang="zh-TW" dirty="0"/>
              <a:t>255</a:t>
            </a:r>
            <a:r>
              <a:rPr lang="zh-TW" altLang="en-US" dirty="0"/>
              <a:t> </a:t>
            </a:r>
            <a:r>
              <a:rPr lang="en-US" altLang="zh-TW" dirty="0"/>
              <a:t>(1111</a:t>
            </a:r>
            <a:r>
              <a:rPr lang="zh-TW" altLang="en-US" dirty="0"/>
              <a:t> </a:t>
            </a:r>
            <a:r>
              <a:rPr lang="en-US" altLang="zh-TW" dirty="0"/>
              <a:t>1111</a:t>
            </a:r>
            <a:r>
              <a:rPr lang="en-US" altLang="zh-TW" sz="14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代表</a:t>
            </a:r>
            <a:r>
              <a:rPr lang="en-US" altLang="zh-TW" dirty="0"/>
              <a:t>8</a:t>
            </a:r>
            <a:r>
              <a:rPr lang="zh-TW" altLang="en-US" dirty="0"/>
              <a:t>個單元全開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9B188-EF6F-4294-B4E0-C4BF05C8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0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AF6F4-599B-4F93-93AC-75B46AF9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D7D42-5BE6-4BC2-A223-EBC1D533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將指令字串分割成</a:t>
            </a:r>
            <a:r>
              <a:rPr lang="zh-TW" altLang="en-US" dirty="0">
                <a:solidFill>
                  <a:srgbClr val="FF0000"/>
                </a:solidFill>
              </a:rPr>
              <a:t>每三個字元代表一組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  <a:r>
              <a:rPr lang="zh-TW" altLang="en-US" dirty="0"/>
              <a:t> 的數字</a:t>
            </a:r>
            <a:endParaRPr lang="en-US" altLang="zh-TW" dirty="0"/>
          </a:p>
          <a:p>
            <a:r>
              <a:rPr lang="zh-TW" altLang="en-US" dirty="0"/>
              <a:t>舉例來說，字串為</a:t>
            </a:r>
            <a:r>
              <a:rPr lang="en-US" altLang="zh-TW" u="sng" dirty="0"/>
              <a:t>015</a:t>
            </a:r>
            <a:r>
              <a:rPr lang="en-US" altLang="zh-TW" dirty="0"/>
              <a:t>255</a:t>
            </a:r>
            <a:r>
              <a:rPr lang="en-US" altLang="zh-TW" u="sng" dirty="0"/>
              <a:t>000</a:t>
            </a:r>
            <a:r>
              <a:rPr lang="en-US" altLang="zh-TW" dirty="0"/>
              <a:t>123</a:t>
            </a:r>
            <a:r>
              <a:rPr lang="en-US" altLang="zh-TW" u="sng" dirty="0"/>
              <a:t>010</a:t>
            </a:r>
          </a:p>
          <a:p>
            <a:r>
              <a:rPr lang="zh-TW" altLang="en-US" dirty="0"/>
              <a:t>則代表五個數字</a:t>
            </a:r>
            <a:r>
              <a:rPr lang="en-US" altLang="zh-TW" dirty="0"/>
              <a:t>15</a:t>
            </a:r>
            <a:r>
              <a:rPr lang="zh-TW" altLang="en-US" dirty="0"/>
              <a:t>、</a:t>
            </a:r>
            <a:r>
              <a:rPr lang="en-US" altLang="zh-TW" dirty="0"/>
              <a:t>255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123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039B-7D03-48AE-9E92-C77C0945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47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F9727-5197-4BDD-92BC-6FDA364D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基本架構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24612-48DF-4E0C-80DD-07BB01A6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C67D14-00FF-41B2-8B32-1B6484795F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1875C45-26AB-44F3-AE9E-B7AE90B2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80" y="1317126"/>
            <a:ext cx="8482391" cy="47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8BEF-830A-419F-8176-D88CD101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6303CB1-8F5D-4719-8A90-72FFB1387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01482"/>
            <a:ext cx="5981700" cy="672824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D7B817-A867-4EF0-8B05-9C5D1A9E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25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E604C-3A30-4C96-B77C-63F7246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defaultpatterns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60C80-0114-4900-BE52-3D5A9805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若使用的是預設</a:t>
            </a:r>
            <a:r>
              <a:rPr lang="en-US" altLang="zh-TW" dirty="0"/>
              <a:t>pattern</a:t>
            </a:r>
            <a:r>
              <a:rPr lang="zh-TW" altLang="en-US" dirty="0"/>
              <a:t>模式，則會使用已經存在</a:t>
            </a:r>
            <a:r>
              <a:rPr lang="en-US" altLang="zh-TW" dirty="0"/>
              <a:t>ESP32</a:t>
            </a:r>
            <a:r>
              <a:rPr lang="zh-TW" altLang="en-US" dirty="0"/>
              <a:t>內的</a:t>
            </a:r>
            <a:r>
              <a:rPr lang="en-US" altLang="zh-TW" dirty="0"/>
              <a:t>pattern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r>
              <a:rPr lang="zh-TW" altLang="en-US" dirty="0"/>
              <a:t>資訊會存在</a:t>
            </a:r>
            <a:r>
              <a:rPr lang="en-US" altLang="zh-TW" dirty="0"/>
              <a:t>include/</a:t>
            </a:r>
            <a:r>
              <a:rPr lang="en-US" altLang="zh-TW" dirty="0" err="1"/>
              <a:t>patterns.h</a:t>
            </a:r>
            <a:r>
              <a:rPr lang="zh-TW" altLang="en-US" dirty="0"/>
              <a:t>檔案內</a:t>
            </a:r>
            <a:endParaRPr lang="en-US" altLang="zh-TW" dirty="0"/>
          </a:p>
          <a:p>
            <a:r>
              <a:rPr lang="en-US" altLang="zh-TW" dirty="0" err="1"/>
              <a:t>patterns.h</a:t>
            </a:r>
            <a:r>
              <a:rPr lang="zh-TW" altLang="en-US" dirty="0"/>
              <a:t>的內容會在後面說明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C74AC3-A1E1-44C2-861E-EBE2251D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01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B0D5-CDA1-47B6-B35C-01E8AFA7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 </a:t>
            </a:r>
            <a:r>
              <a:rPr lang="en-US" altLang="zh-TW" dirty="0" err="1"/>
              <a:t>pinNum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E49F-AF3F-4E49-8929-8D2CF9F0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計算不同 </a:t>
            </a:r>
            <a:r>
              <a:rPr lang="en-US" altLang="zh-TW" dirty="0"/>
              <a:t>RIS </a:t>
            </a:r>
            <a:r>
              <a:rPr lang="zh-TW" altLang="en-US" dirty="0"/>
              <a:t>大小所用到的 </a:t>
            </a:r>
            <a:r>
              <a:rPr lang="en-US" altLang="zh-TW" dirty="0" err="1"/>
              <a:t>latchPin</a:t>
            </a:r>
            <a:r>
              <a:rPr lang="zh-TW" altLang="en-US" dirty="0"/>
              <a:t> 數量，目前可以計算 </a:t>
            </a:r>
            <a:r>
              <a:rPr lang="en-US" altLang="zh-TW" dirty="0"/>
              <a:t>20 × 20</a:t>
            </a:r>
            <a:r>
              <a:rPr lang="zh-TW" altLang="en-US" dirty="0"/>
              <a:t>、</a:t>
            </a:r>
            <a:r>
              <a:rPr lang="en-US" altLang="zh-TW" dirty="0"/>
              <a:t>40 × 40</a:t>
            </a:r>
            <a:r>
              <a:rPr lang="zh-TW" altLang="en-US" dirty="0"/>
              <a:t> 和 </a:t>
            </a:r>
            <a:r>
              <a:rPr lang="en-US" altLang="zh-TW" dirty="0"/>
              <a:t>32 × 64</a:t>
            </a:r>
            <a:r>
              <a:rPr lang="zh-TW" altLang="en-US" dirty="0"/>
              <a:t> 的 </a:t>
            </a:r>
            <a:r>
              <a:rPr lang="en-US" altLang="zh-TW" dirty="0"/>
              <a:t>RIS</a:t>
            </a:r>
          </a:p>
          <a:p>
            <a:r>
              <a:rPr lang="en-US" altLang="zh-TW" dirty="0"/>
              <a:t>20 × 20 </a:t>
            </a:r>
            <a:r>
              <a:rPr lang="zh-TW" altLang="en-US" dirty="0"/>
              <a:t>則 </a:t>
            </a:r>
            <a:r>
              <a:rPr lang="en-US" altLang="zh-TW" dirty="0" err="1"/>
              <a:t>latchPin</a:t>
            </a:r>
            <a:r>
              <a:rPr lang="zh-TW" altLang="en-US" dirty="0"/>
              <a:t> 數量為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40 × 40 </a:t>
            </a:r>
            <a:r>
              <a:rPr lang="zh-TW" altLang="en-US" dirty="0"/>
              <a:t>或 </a:t>
            </a:r>
            <a:r>
              <a:rPr lang="en-US" altLang="zh-TW" dirty="0"/>
              <a:t>32 × 64 </a:t>
            </a:r>
            <a:r>
              <a:rPr lang="zh-TW" altLang="en-US" dirty="0"/>
              <a:t>則 </a:t>
            </a:r>
            <a:r>
              <a:rPr lang="en-US" altLang="zh-TW" dirty="0" err="1"/>
              <a:t>latchPin</a:t>
            </a:r>
            <a:r>
              <a:rPr lang="zh-TW" altLang="en-US" dirty="0"/>
              <a:t> 數量為 </a:t>
            </a:r>
            <a:r>
              <a:rPr lang="en-US" altLang="zh-TW" dirty="0"/>
              <a:t>4</a:t>
            </a:r>
            <a:endParaRPr lang="zh-TW" altLang="en-US" dirty="0"/>
          </a:p>
          <a:p>
            <a:r>
              <a:rPr lang="zh-TW" altLang="en-US" dirty="0">
                <a:solidFill>
                  <a:srgbClr val="FF0000"/>
                </a:solidFill>
              </a:rPr>
              <a:t>若要新增不同大小的 </a:t>
            </a:r>
            <a:r>
              <a:rPr lang="en-US" altLang="zh-TW" dirty="0">
                <a:solidFill>
                  <a:srgbClr val="FF0000"/>
                </a:solidFill>
              </a:rPr>
              <a:t>RIS </a:t>
            </a:r>
            <a:r>
              <a:rPr lang="zh-TW" altLang="en-US" dirty="0">
                <a:solidFill>
                  <a:srgbClr val="FF0000"/>
                </a:solidFill>
              </a:rPr>
              <a:t>來計算用到的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latchPin</a:t>
            </a:r>
            <a:r>
              <a:rPr lang="zh-TW" altLang="en-US" dirty="0">
                <a:solidFill>
                  <a:srgbClr val="FF0000"/>
                </a:solidFill>
              </a:rPr>
              <a:t> 數量，可以在</a:t>
            </a:r>
            <a:r>
              <a:rPr lang="en-US" altLang="zh-TW" dirty="0" err="1">
                <a:solidFill>
                  <a:srgbClr val="FF0000"/>
                </a:solidFill>
              </a:rPr>
              <a:t>pinNum</a:t>
            </a:r>
            <a:r>
              <a:rPr lang="zh-TW" altLang="en-US" dirty="0">
                <a:solidFill>
                  <a:srgbClr val="FF0000"/>
                </a:solidFill>
              </a:rPr>
              <a:t>函數內定義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2E5FE-6063-45C1-A789-6AEE88E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6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7096B-8C33-42D6-B5B0-BA7A675C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count_shiftOut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57676-1166-4E55-932A-00FE453F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RIS </a:t>
            </a:r>
            <a:r>
              <a:rPr lang="zh-TW" altLang="en-US" dirty="0"/>
              <a:t>的大小除了會影響</a:t>
            </a:r>
            <a:r>
              <a:rPr lang="en-US" altLang="zh-TW" dirty="0" err="1"/>
              <a:t>latchPin</a:t>
            </a:r>
            <a:r>
              <a:rPr lang="zh-TW" altLang="en-US" dirty="0"/>
              <a:t>數量，也會影響到要</a:t>
            </a:r>
            <a:r>
              <a:rPr lang="en-US" altLang="zh-TW" dirty="0" err="1"/>
              <a:t>shiftOut</a:t>
            </a:r>
            <a:r>
              <a:rPr lang="zh-TW" altLang="en-US" dirty="0"/>
              <a:t>的次數</a:t>
            </a:r>
            <a:endParaRPr lang="en-US" altLang="zh-TW" dirty="0"/>
          </a:p>
          <a:p>
            <a:r>
              <a:rPr lang="en-US" altLang="zh-TW" dirty="0"/>
              <a:t>ESP32</a:t>
            </a:r>
            <a:r>
              <a:rPr lang="zh-TW" altLang="en-US" dirty="0"/>
              <a:t>控制</a:t>
            </a:r>
            <a:r>
              <a:rPr lang="en-US" altLang="zh-TW" dirty="0"/>
              <a:t>RIS</a:t>
            </a:r>
            <a:r>
              <a:rPr lang="zh-TW" altLang="en-US" dirty="0"/>
              <a:t>單元開關在硬體上都是使用</a:t>
            </a:r>
            <a:r>
              <a:rPr lang="en-US" altLang="zh-TW" dirty="0"/>
              <a:t>74HC595</a:t>
            </a:r>
            <a:r>
              <a:rPr lang="zh-TW" altLang="en-US" dirty="0"/>
              <a:t>移位暫存器，每</a:t>
            </a:r>
            <a:r>
              <a:rPr lang="en-US" altLang="zh-TW" dirty="0" err="1"/>
              <a:t>shiftOut</a:t>
            </a:r>
            <a:r>
              <a:rPr lang="zh-TW" altLang="en-US" dirty="0"/>
              <a:t>一次代表控制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endParaRPr lang="en-US" altLang="zh-TW" dirty="0"/>
          </a:p>
          <a:p>
            <a:r>
              <a:rPr lang="zh-TW" altLang="en-US" dirty="0"/>
              <a:t>計算公式：</a:t>
            </a:r>
            <a:r>
              <a:rPr lang="zh-TW" altLang="en-US" dirty="0">
                <a:solidFill>
                  <a:srgbClr val="FF0000"/>
                </a:solidFill>
              </a:rPr>
              <a:t>單元數量 </a:t>
            </a:r>
            <a:r>
              <a:rPr lang="en-US" altLang="zh-TW" dirty="0">
                <a:solidFill>
                  <a:srgbClr val="FF0000"/>
                </a:solidFill>
              </a:rPr>
              <a:t>÷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latchPin</a:t>
            </a:r>
            <a:r>
              <a:rPr lang="zh-TW" altLang="en-US" dirty="0">
                <a:solidFill>
                  <a:srgbClr val="FF0000"/>
                </a:solidFill>
              </a:rPr>
              <a:t>數量 </a:t>
            </a:r>
            <a:r>
              <a:rPr lang="en-US" altLang="zh-TW" dirty="0">
                <a:solidFill>
                  <a:srgbClr val="FF0000"/>
                </a:solidFill>
              </a:rPr>
              <a:t>÷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shiftOut</a:t>
            </a:r>
            <a:r>
              <a:rPr lang="zh-TW" altLang="en-US" dirty="0">
                <a:solidFill>
                  <a:srgbClr val="FF0000"/>
                </a:solidFill>
              </a:rPr>
              <a:t>次數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以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x 20</a:t>
            </a:r>
            <a:r>
              <a:rPr lang="zh-TW" altLang="en-US" dirty="0"/>
              <a:t>的</a:t>
            </a:r>
            <a:r>
              <a:rPr lang="en-US" altLang="zh-TW" dirty="0"/>
              <a:t>RIS</a:t>
            </a:r>
            <a:r>
              <a:rPr lang="zh-TW" altLang="en-US" dirty="0"/>
              <a:t>為例，總共有</a:t>
            </a:r>
            <a:r>
              <a:rPr lang="en-US" altLang="zh-TW" dirty="0"/>
              <a:t>400</a:t>
            </a:r>
            <a:r>
              <a:rPr lang="zh-TW" altLang="en-US" dirty="0"/>
              <a:t>個單元，使用的</a:t>
            </a:r>
            <a:r>
              <a:rPr lang="en-US" altLang="zh-TW" dirty="0" err="1"/>
              <a:t>latchPin</a:t>
            </a:r>
            <a:r>
              <a:rPr lang="zh-TW" altLang="en-US" dirty="0"/>
              <a:t>數量為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則</a:t>
            </a:r>
            <a:r>
              <a:rPr lang="en-US" altLang="zh-TW" dirty="0" err="1"/>
              <a:t>shiftOut</a:t>
            </a:r>
            <a:r>
              <a:rPr lang="zh-TW" altLang="en-US" dirty="0"/>
              <a:t>次數為</a:t>
            </a:r>
            <a:r>
              <a:rPr lang="en-US" altLang="zh-TW" dirty="0"/>
              <a:t>400 ÷ 1 ÷ 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x 64</a:t>
            </a:r>
            <a:r>
              <a:rPr lang="zh-TW" altLang="en-US" dirty="0"/>
              <a:t>的</a:t>
            </a:r>
            <a:r>
              <a:rPr lang="en-US" altLang="zh-TW" dirty="0"/>
              <a:t>RIS</a:t>
            </a:r>
            <a:r>
              <a:rPr lang="zh-TW" altLang="en-US" dirty="0"/>
              <a:t>為例，總共有</a:t>
            </a:r>
            <a:r>
              <a:rPr lang="en-US" altLang="zh-TW" dirty="0"/>
              <a:t>2048</a:t>
            </a:r>
            <a:r>
              <a:rPr lang="zh-TW" altLang="en-US" dirty="0"/>
              <a:t>個單元，使用的</a:t>
            </a:r>
            <a:r>
              <a:rPr lang="en-US" altLang="zh-TW" dirty="0" err="1"/>
              <a:t>latchPin</a:t>
            </a:r>
            <a:r>
              <a:rPr lang="zh-TW" altLang="en-US" dirty="0"/>
              <a:t>數量為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則每個</a:t>
            </a:r>
            <a:r>
              <a:rPr lang="en-US" altLang="zh-TW" dirty="0" err="1"/>
              <a:t>latchPin</a:t>
            </a:r>
            <a:r>
              <a:rPr lang="zh-TW" altLang="en-US" dirty="0"/>
              <a:t>要</a:t>
            </a:r>
            <a:r>
              <a:rPr lang="en-US" altLang="zh-TW" dirty="0" err="1"/>
              <a:t>shiftOut</a:t>
            </a:r>
            <a:r>
              <a:rPr lang="zh-TW" altLang="en-US" dirty="0"/>
              <a:t>的次數為 </a:t>
            </a:r>
            <a:r>
              <a:rPr lang="en-US" altLang="zh-TW" dirty="0"/>
              <a:t>2048 ÷ 4 ÷ 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64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B558E-027D-4BD3-A86F-E5EFC496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4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F366-E7A4-4835-8196-0325131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all_on_off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DDEF2-A68C-4554-8C6B-A0E07E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en-US" altLang="zh-TW" dirty="0"/>
              <a:t>GUI</a:t>
            </a:r>
            <a:r>
              <a:rPr lang="zh-TW" altLang="en-US" dirty="0"/>
              <a:t>傳送過來的指令為</a:t>
            </a:r>
            <a:r>
              <a:rPr lang="en-US" altLang="zh-TW" dirty="0"/>
              <a:t>0_0_</a:t>
            </a:r>
            <a:r>
              <a:rPr lang="en-US" altLang="zh-TW" dirty="0">
                <a:solidFill>
                  <a:srgbClr val="FF0000"/>
                </a:solidFill>
              </a:rPr>
              <a:t>allon</a:t>
            </a:r>
            <a:r>
              <a:rPr lang="en-US" altLang="zh-TW" dirty="0"/>
              <a:t>_032_064_0;0!</a:t>
            </a:r>
          </a:p>
          <a:p>
            <a:r>
              <a:rPr lang="zh-TW" altLang="en-US" dirty="0"/>
              <a:t>則代表將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r>
              <a:rPr lang="zh-TW" altLang="en-US" dirty="0">
                <a:solidFill>
                  <a:srgbClr val="FF0000"/>
                </a:solidFill>
              </a:rPr>
              <a:t>全開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如果</a:t>
            </a:r>
            <a:r>
              <a:rPr lang="en-US" altLang="zh-TW" dirty="0"/>
              <a:t>GUI</a:t>
            </a:r>
            <a:r>
              <a:rPr lang="zh-TW" altLang="en-US" dirty="0"/>
              <a:t>傳送過來的指令為</a:t>
            </a:r>
            <a:r>
              <a:rPr lang="en-US" altLang="zh-TW" dirty="0"/>
              <a:t>0_0_</a:t>
            </a:r>
            <a:r>
              <a:rPr lang="en-US" altLang="zh-TW" dirty="0">
                <a:solidFill>
                  <a:srgbClr val="FF0000"/>
                </a:solidFill>
              </a:rPr>
              <a:t>alloff</a:t>
            </a:r>
            <a:r>
              <a:rPr lang="en-US" altLang="zh-TW" dirty="0"/>
              <a:t>_032_064_0;0!</a:t>
            </a:r>
          </a:p>
          <a:p>
            <a:r>
              <a:rPr lang="zh-TW" altLang="en-US" dirty="0"/>
              <a:t>則代表將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r>
              <a:rPr lang="zh-TW" altLang="en-US" dirty="0">
                <a:solidFill>
                  <a:srgbClr val="FF0000"/>
                </a:solidFill>
              </a:rPr>
              <a:t>全關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C4EDC-5B1B-47EA-9124-B6B83554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36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14CA3-5289-4C44-A180-A9D1C8F8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shiftOut_RIS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BAAB7-A3B6-46B2-B710-51A6D78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原先的</a:t>
            </a:r>
            <a:r>
              <a:rPr lang="en-US" altLang="zh-TW" dirty="0" err="1"/>
              <a:t>shiftOut</a:t>
            </a:r>
            <a:r>
              <a:rPr lang="zh-TW" altLang="en-US" dirty="0"/>
              <a:t>函數無法使用，因為根據</a:t>
            </a:r>
            <a:r>
              <a:rPr lang="en-US" altLang="zh-TW" dirty="0"/>
              <a:t>74HC595</a:t>
            </a:r>
            <a:r>
              <a:rPr lang="zh-TW" altLang="en-US" dirty="0"/>
              <a:t>移位暫存器的</a:t>
            </a:r>
            <a:r>
              <a:rPr lang="en-US" altLang="zh-TW" dirty="0"/>
              <a:t>datasheet</a:t>
            </a:r>
            <a:r>
              <a:rPr lang="zh-TW" altLang="en-US" dirty="0"/>
              <a:t>，顯示</a:t>
            </a:r>
            <a:r>
              <a:rPr lang="en-US" altLang="zh-TW" dirty="0"/>
              <a:t>ESP32</a:t>
            </a:r>
            <a:r>
              <a:rPr lang="zh-TW" altLang="en-US" dirty="0"/>
              <a:t>的運作頻率過快導致移位暫存器會無法正常工作</a:t>
            </a:r>
            <a:endParaRPr lang="en-US" altLang="zh-TW" dirty="0"/>
          </a:p>
          <a:p>
            <a:r>
              <a:rPr lang="zh-TW" altLang="en-US" dirty="0"/>
              <a:t>因此先暫時用改寫過的</a:t>
            </a:r>
            <a:r>
              <a:rPr lang="en-US" altLang="zh-TW" dirty="0" err="1"/>
              <a:t>shiftOut_RIS</a:t>
            </a:r>
            <a:r>
              <a:rPr lang="zh-TW" altLang="en-US" dirty="0"/>
              <a:t>函數來代替原本的</a:t>
            </a:r>
            <a:r>
              <a:rPr lang="en-US" altLang="zh-TW" dirty="0" err="1"/>
              <a:t>shiftOut</a:t>
            </a:r>
            <a:r>
              <a:rPr lang="zh-TW" altLang="en-US" dirty="0"/>
              <a:t>函數</a:t>
            </a:r>
            <a:endParaRPr lang="en-US" altLang="zh-TW" dirty="0"/>
          </a:p>
          <a:p>
            <a:r>
              <a:rPr lang="en-US" altLang="zh-TW" dirty="0" err="1"/>
              <a:t>shiftOut_RIS</a:t>
            </a:r>
            <a:r>
              <a:rPr lang="zh-TW" altLang="en-US" dirty="0"/>
              <a:t>函數內部有增加延遲讓移位暫存器可以正常工作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E3351B-366A-4D15-9CE6-E04DCF96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0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1D430-E786-47EF-A726-E77D323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splitString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A78F0-820C-4A50-8A27-8BFB1229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當要運行自定義的</a:t>
            </a:r>
            <a:r>
              <a:rPr lang="en-US" altLang="zh-TW" dirty="0"/>
              <a:t>pattern</a:t>
            </a:r>
            <a:r>
              <a:rPr lang="zh-TW" altLang="en-US" dirty="0"/>
              <a:t>時，會接收到</a:t>
            </a:r>
            <a:r>
              <a:rPr lang="en-US" altLang="zh-TW" dirty="0"/>
              <a:t>GUI</a:t>
            </a:r>
            <a:r>
              <a:rPr lang="zh-TW" altLang="en-US" dirty="0"/>
              <a:t>傳送過來的字串，需要將字串分割成三個字元為一個數字（範圍為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做完處理後再將數字用</a:t>
            </a:r>
            <a:r>
              <a:rPr lang="en-US" altLang="zh-TW" dirty="0" err="1"/>
              <a:t>shiftOut_RIS</a:t>
            </a:r>
            <a:r>
              <a:rPr lang="zh-TW" altLang="en-US" dirty="0"/>
              <a:t>函數來控制</a:t>
            </a:r>
            <a:r>
              <a:rPr lang="en-US" altLang="zh-TW" dirty="0"/>
              <a:t>RIS</a:t>
            </a:r>
          </a:p>
          <a:p>
            <a:r>
              <a:rPr lang="zh-TW" altLang="en-US" dirty="0"/>
              <a:t>範例可以參考前面指令說明自定義</a:t>
            </a:r>
            <a:r>
              <a:rPr lang="en-US" altLang="zh-TW" dirty="0"/>
              <a:t>pattern</a:t>
            </a:r>
            <a:r>
              <a:rPr lang="zh-TW" altLang="en-US" dirty="0"/>
              <a:t>的部分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300D82-13B4-4C97-B153-B474132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4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37244-D46F-4CF8-9FC7-47E40126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361C1-2849-474C-A36D-7705ED5F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載入程式前需安裝 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Framework 4.7.2</a:t>
            </a:r>
          </a:p>
          <a:p>
            <a:r>
              <a:rPr lang="en-US" altLang="zh-TW" dirty="0">
                <a:hlinkClick r:id="rId2"/>
              </a:rPr>
              <a:t>IDE</a:t>
            </a:r>
            <a:r>
              <a:rPr lang="zh-TW" altLang="en-US" dirty="0">
                <a:hlinkClick r:id="rId2"/>
              </a:rPr>
              <a:t>下載連結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EEFE1A-FA35-4187-A95E-9FDA5D62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43" y="3429000"/>
            <a:ext cx="6011114" cy="229584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294F5B-CB9A-439A-AA0F-E2211449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3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1646E-47F5-4867-85FA-0851E628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patterns.h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2C0C940-5F2B-4101-84F8-F17911EBA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259" y="1891212"/>
            <a:ext cx="4877481" cy="422016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C20FB2-5DE3-4E5E-BC73-E163A16A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45F98D1-6A2D-45DA-85AE-305372BEB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目前預設</a:t>
            </a:r>
            <a:r>
              <a:rPr lang="en-US" altLang="zh-TW" dirty="0"/>
              <a:t>pattern</a:t>
            </a:r>
            <a:r>
              <a:rPr lang="zh-TW" altLang="en-US" dirty="0"/>
              <a:t>有</a:t>
            </a:r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r>
              <a:rPr lang="zh-TW" altLang="en-US" dirty="0"/>
              <a:t> 和 </a:t>
            </a:r>
            <a:r>
              <a:rPr lang="en-US" altLang="zh-TW" dirty="0"/>
              <a:t>32 × 64</a:t>
            </a:r>
          </a:p>
          <a:p>
            <a:r>
              <a:rPr lang="en-US" altLang="zh-TW" dirty="0" err="1"/>
              <a:t>inc</a:t>
            </a:r>
            <a:r>
              <a:rPr lang="zh-TW" altLang="en-US" dirty="0"/>
              <a:t> 和 </a:t>
            </a:r>
            <a:r>
              <a:rPr lang="en-US" altLang="zh-TW" dirty="0"/>
              <a:t>ref </a:t>
            </a:r>
            <a:r>
              <a:rPr lang="zh-TW" altLang="en-US" dirty="0"/>
              <a:t>代表入射角和反射角</a:t>
            </a:r>
            <a:endParaRPr lang="en-US" altLang="zh-TW" dirty="0"/>
          </a:p>
          <a:p>
            <a:r>
              <a:rPr lang="zh-TW" altLang="en-US" dirty="0"/>
              <a:t>控制</a:t>
            </a:r>
            <a:r>
              <a:rPr lang="en-US" altLang="zh-TW" dirty="0"/>
              <a:t>RIS</a:t>
            </a:r>
            <a:r>
              <a:rPr lang="zh-TW" altLang="en-US" dirty="0"/>
              <a:t>單元都是以</a:t>
            </a:r>
            <a:r>
              <a:rPr lang="en-US" altLang="zh-TW" dirty="0"/>
              <a:t>8</a:t>
            </a:r>
            <a:r>
              <a:rPr lang="zh-TW" altLang="en-US" dirty="0"/>
              <a:t>個單元為一組，因此</a:t>
            </a:r>
            <a:r>
              <a:rPr lang="en-US" altLang="zh-TW" dirty="0"/>
              <a:t>data</a:t>
            </a:r>
            <a:r>
              <a:rPr lang="zh-TW" altLang="en-US" dirty="0"/>
              <a:t>範圍為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 </a:t>
            </a:r>
            <a:r>
              <a:rPr lang="zh-TW" altLang="en-US" dirty="0"/>
              <a:t>有 </a:t>
            </a:r>
            <a:r>
              <a:rPr lang="en-US" altLang="zh-TW" dirty="0"/>
              <a:t>1600</a:t>
            </a:r>
            <a:r>
              <a:rPr lang="zh-TW" altLang="en-US" dirty="0"/>
              <a:t> 個單元，因此要儲存 </a:t>
            </a:r>
            <a:r>
              <a:rPr lang="en-US" altLang="zh-TW" dirty="0"/>
              <a:t>1600</a:t>
            </a:r>
            <a:r>
              <a:rPr lang="zh-TW" altLang="en-US" dirty="0"/>
              <a:t> </a:t>
            </a:r>
            <a:r>
              <a:rPr lang="en-US" altLang="zh-TW" dirty="0"/>
              <a:t>÷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 個數值</a:t>
            </a:r>
            <a:endParaRPr lang="en-US" altLang="zh-TW" dirty="0"/>
          </a:p>
          <a:p>
            <a:r>
              <a:rPr lang="en-US" altLang="zh-TW" dirty="0"/>
              <a:t>int8_t</a:t>
            </a:r>
            <a:r>
              <a:rPr lang="zh-TW" altLang="en-US" dirty="0"/>
              <a:t> 型態的範圍為 </a:t>
            </a:r>
            <a:r>
              <a:rPr lang="en-US" altLang="zh-TW" dirty="0"/>
              <a:t>-128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127</a:t>
            </a:r>
          </a:p>
          <a:p>
            <a:r>
              <a:rPr lang="en-US" altLang="zh-TW" dirty="0"/>
              <a:t>uint8_t</a:t>
            </a:r>
            <a:r>
              <a:rPr lang="zh-TW" altLang="en-US" dirty="0"/>
              <a:t> 型態的範圍為 </a:t>
            </a:r>
            <a:r>
              <a:rPr lang="en-US" altLang="zh-TW" dirty="0"/>
              <a:t>0 ~ 255</a:t>
            </a:r>
          </a:p>
        </p:txBody>
      </p:sp>
    </p:spTree>
    <p:extLst>
      <p:ext uri="{BB962C8B-B14F-4D97-AF65-F5344CB8AC3E}">
        <p14:creationId xmlns:p14="http://schemas.microsoft.com/office/powerpoint/2010/main" val="48531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D6922-AEAF-4148-B8DB-5458625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patterns.h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F072F-DF62-4216-8673-8735C3A76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目前儲存的預設</a:t>
            </a:r>
            <a:r>
              <a:rPr lang="en-US" altLang="zh-TW" dirty="0"/>
              <a:t>patterns</a:t>
            </a:r>
            <a:r>
              <a:rPr lang="zh-TW" altLang="en-US" dirty="0"/>
              <a:t>在不同的</a:t>
            </a:r>
            <a:r>
              <a:rPr lang="en-US" altLang="zh-TW" dirty="0"/>
              <a:t>RIS</a:t>
            </a:r>
            <a:r>
              <a:rPr lang="zh-TW" altLang="en-US" dirty="0"/>
              <a:t>大小有各存</a:t>
            </a:r>
            <a:r>
              <a:rPr lang="en-US" altLang="zh-TW" dirty="0"/>
              <a:t>13</a:t>
            </a:r>
            <a:r>
              <a:rPr lang="zh-TW" altLang="en-US" dirty="0"/>
              <a:t>個</a:t>
            </a:r>
            <a:r>
              <a:rPr lang="en-US" altLang="zh-TW" dirty="0"/>
              <a:t>patterns</a:t>
            </a:r>
          </a:p>
          <a:p>
            <a:r>
              <a:rPr lang="zh-TW" altLang="en-US" dirty="0"/>
              <a:t>入射角都固定</a:t>
            </a:r>
            <a:r>
              <a:rPr lang="en-US" altLang="zh-TW" dirty="0"/>
              <a:t>0°</a:t>
            </a:r>
          </a:p>
          <a:p>
            <a:r>
              <a:rPr lang="zh-TW" altLang="en-US" dirty="0"/>
              <a:t>反射角為 </a:t>
            </a:r>
            <a:r>
              <a:rPr lang="en-US" altLang="zh-TW" dirty="0"/>
              <a:t>-60°~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  <a:r>
              <a:rPr lang="zh-TW" altLang="en-US" dirty="0"/>
              <a:t> </a:t>
            </a:r>
            <a:r>
              <a:rPr lang="en-US" altLang="zh-TW" dirty="0"/>
              <a:t>°</a:t>
            </a:r>
            <a:r>
              <a:rPr lang="zh-TW" altLang="en-US" dirty="0"/>
              <a:t>，間隔</a:t>
            </a:r>
            <a:r>
              <a:rPr lang="en-US" altLang="zh-TW" dirty="0"/>
              <a:t>10 °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若要新增新的角度請注意要修改 </a:t>
            </a:r>
            <a:r>
              <a:rPr lang="en-US" altLang="zh-TW" dirty="0">
                <a:solidFill>
                  <a:srgbClr val="FF0000"/>
                </a:solidFill>
              </a:rPr>
              <a:t>NUM_PATTERNS</a:t>
            </a:r>
            <a:r>
              <a:rPr lang="zh-TW" altLang="en-US" dirty="0">
                <a:solidFill>
                  <a:srgbClr val="FF0000"/>
                </a:solidFill>
              </a:rPr>
              <a:t>，這個修改同時會影響到</a:t>
            </a:r>
            <a:r>
              <a:rPr lang="en-US" altLang="zh-TW" dirty="0">
                <a:solidFill>
                  <a:srgbClr val="FF0000"/>
                </a:solidFill>
              </a:rPr>
              <a:t>main.cpp</a:t>
            </a:r>
            <a:r>
              <a:rPr lang="zh-TW" altLang="en-US" dirty="0">
                <a:solidFill>
                  <a:srgbClr val="FF0000"/>
                </a:solidFill>
              </a:rPr>
              <a:t>內的</a:t>
            </a:r>
            <a:r>
              <a:rPr lang="en-US" altLang="zh-TW" dirty="0" err="1">
                <a:solidFill>
                  <a:srgbClr val="FF0000"/>
                </a:solidFill>
              </a:rPr>
              <a:t>defaultpatterns</a:t>
            </a:r>
            <a:r>
              <a:rPr lang="zh-TW" altLang="en-US" dirty="0">
                <a:solidFill>
                  <a:srgbClr val="FF0000"/>
                </a:solidFill>
              </a:rPr>
              <a:t>函數運作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7208D-CE31-415E-8DD6-B8522DD2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C5D2155-3E5A-4FE2-9912-17EE368E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52" y="1178110"/>
            <a:ext cx="8211696" cy="381053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C89CE495-883A-493A-A432-CE27661AB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84E795A-73D8-4CA9-B5F7-304238D8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81" y="1690687"/>
            <a:ext cx="6059452" cy="4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E11E6-F631-4A22-998B-502C80F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程式下載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7C73CD-29F8-43A7-95B2-E41C89EA3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077" y="1834064"/>
            <a:ext cx="4020111" cy="418205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87497-AE9F-41C7-A3BB-72825AF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06945E-0C0D-4A30-BF22-1DA80712C8D7}"/>
              </a:ext>
            </a:extLst>
          </p:cNvPr>
          <p:cNvSpPr txBox="1"/>
          <p:nvPr/>
        </p:nvSpPr>
        <p:spPr>
          <a:xfrm>
            <a:off x="838200" y="176633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hlinkClick r:id="rId3"/>
              </a:rPr>
              <a:t>主程式下載連結</a:t>
            </a:r>
            <a:endParaRPr lang="zh-TW" altLang="en-US" sz="48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CCFAC5-4CAA-4676-9E18-C3FF7FF2A3B6}"/>
              </a:ext>
            </a:extLst>
          </p:cNvPr>
          <p:cNvSpPr/>
          <p:nvPr/>
        </p:nvSpPr>
        <p:spPr>
          <a:xfrm>
            <a:off x="5596466" y="5444066"/>
            <a:ext cx="1481667" cy="572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9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78841-681E-455E-BF97-88382F4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3D3998-DA5A-4E65-8D9E-1E3734C2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72162" cy="400105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4B12ED-1A2B-4241-96A9-321A5B58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ECD2A55-B40A-4C18-9E83-7A45B0EB0D0D}"/>
              </a:ext>
            </a:extLst>
          </p:cNvPr>
          <p:cNvCxnSpPr>
            <a:cxnSpLocks/>
          </p:cNvCxnSpPr>
          <p:nvPr/>
        </p:nvCxnSpPr>
        <p:spPr>
          <a:xfrm>
            <a:off x="2099733" y="4572000"/>
            <a:ext cx="1896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56A6F2-CA39-48A5-BD26-7BA54781272C}"/>
              </a:ext>
            </a:extLst>
          </p:cNvPr>
          <p:cNvSpPr txBox="1"/>
          <p:nvPr/>
        </p:nvSpPr>
        <p:spPr>
          <a:xfrm>
            <a:off x="3996267" y="4387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點擊右鍵</a:t>
            </a:r>
            <a:endParaRPr lang="en-US" altLang="zh-TW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6673FB1-F77E-474D-BFB6-4442782862C6}"/>
              </a:ext>
            </a:extLst>
          </p:cNvPr>
          <p:cNvCxnSpPr>
            <a:cxnSpLocks/>
          </p:cNvCxnSpPr>
          <p:nvPr/>
        </p:nvCxnSpPr>
        <p:spPr>
          <a:xfrm>
            <a:off x="2099733" y="5130800"/>
            <a:ext cx="1896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429F5F-18AA-4E5B-9896-B24002766A5C}"/>
              </a:ext>
            </a:extLst>
          </p:cNvPr>
          <p:cNvSpPr txBox="1"/>
          <p:nvPr/>
        </p:nvSpPr>
        <p:spPr>
          <a:xfrm>
            <a:off x="4054033" y="4946134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連接程式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C21F14A-28EC-4B74-97C3-C27330F8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11" y="4051716"/>
            <a:ext cx="2686425" cy="140989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0BC02C0-2106-41B5-9B51-1E4C29F8680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04263" y="4571999"/>
            <a:ext cx="9917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C3D3BE-32B1-4481-AA95-A178BBB4FE67}"/>
              </a:ext>
            </a:extLst>
          </p:cNvPr>
          <p:cNvCxnSpPr>
            <a:cxnSpLocks/>
          </p:cNvCxnSpPr>
          <p:nvPr/>
        </p:nvCxnSpPr>
        <p:spPr>
          <a:xfrm>
            <a:off x="8246533" y="5063064"/>
            <a:ext cx="855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A9B6F8B-D10B-4089-8BBF-20BCA6DBA6C3}"/>
              </a:ext>
            </a:extLst>
          </p:cNvPr>
          <p:cNvCxnSpPr>
            <a:cxnSpLocks/>
          </p:cNvCxnSpPr>
          <p:nvPr/>
        </p:nvCxnSpPr>
        <p:spPr>
          <a:xfrm>
            <a:off x="8481598" y="5296929"/>
            <a:ext cx="635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D2F026B-4ED3-4A64-8649-50BC841A183C}"/>
              </a:ext>
            </a:extLst>
          </p:cNvPr>
          <p:cNvSpPr txBox="1"/>
          <p:nvPr/>
        </p:nvSpPr>
        <p:spPr>
          <a:xfrm>
            <a:off x="9059332" y="4878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主程式</a:t>
            </a:r>
            <a:endParaRPr lang="en-US" altLang="zh-TW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0ACB138-356C-44F0-9D8E-ED4D21F7EB38}"/>
              </a:ext>
            </a:extLst>
          </p:cNvPr>
          <p:cNvSpPr txBox="1"/>
          <p:nvPr/>
        </p:nvSpPr>
        <p:spPr>
          <a:xfrm>
            <a:off x="9059332" y="51308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10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F496C-207C-47B3-A9C7-79767B4D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95097-95DC-41CC-A84A-7017E354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33"/>
            <a:ext cx="10515600" cy="4407430"/>
          </a:xfrm>
        </p:spPr>
        <p:txBody>
          <a:bodyPr/>
          <a:lstStyle/>
          <a:p>
            <a:r>
              <a:rPr lang="en-US" altLang="zh-TW" dirty="0"/>
              <a:t>RIS</a:t>
            </a:r>
            <a:r>
              <a:rPr lang="zh-TW" altLang="en-US" dirty="0"/>
              <a:t>相位算法</a:t>
            </a:r>
            <a:r>
              <a:rPr lang="en-US" altLang="zh-TW" dirty="0"/>
              <a:t>(</a:t>
            </a:r>
            <a:r>
              <a:rPr lang="zh-TW" altLang="en-US" dirty="0"/>
              <a:t>原</a:t>
            </a:r>
            <a:r>
              <a:rPr lang="en-US" altLang="zh-TW" dirty="0"/>
              <a:t>MATLAB</a:t>
            </a:r>
            <a:r>
              <a:rPr lang="zh-TW" altLang="en-US" dirty="0"/>
              <a:t>程式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若是要修改算法可以修改此兩程式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8BEA8-2A0D-4F3F-A045-4479699D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A32A75-F536-4DE7-8633-9719F40C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144"/>
            <a:ext cx="1054564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B73F2-06A7-486E-8724-B4E2E03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5AF0F2-8588-4E3E-807D-8CCB6086C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731" y="2725299"/>
            <a:ext cx="7430537" cy="249589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AEB128-8F89-4038-B1A5-130259C4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FADBBA5-6D59-4F9E-A661-619E28DEE89A}"/>
              </a:ext>
            </a:extLst>
          </p:cNvPr>
          <p:cNvSpPr txBox="1">
            <a:spLocks/>
          </p:cNvSpPr>
          <p:nvPr/>
        </p:nvSpPr>
        <p:spPr>
          <a:xfrm>
            <a:off x="838200" y="1769533"/>
            <a:ext cx="10515600" cy="440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定義的數學計算公式</a:t>
            </a:r>
          </a:p>
        </p:txBody>
      </p:sp>
    </p:spTree>
    <p:extLst>
      <p:ext uri="{BB962C8B-B14F-4D97-AF65-F5344CB8AC3E}">
        <p14:creationId xmlns:p14="http://schemas.microsoft.com/office/powerpoint/2010/main" val="406182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97B24-8455-44E7-A44F-EC812B7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5ABAC-E80A-4DE2-8F5A-2C632587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當改變</a:t>
            </a:r>
            <a:r>
              <a:rPr lang="en-US" altLang="zh-TW" dirty="0"/>
              <a:t>default</a:t>
            </a:r>
            <a:r>
              <a:rPr lang="zh-TW" altLang="en-US" dirty="0"/>
              <a:t>、頻率、單元數量的狀態時，</a:t>
            </a:r>
            <a:br>
              <a:rPr lang="en-US" altLang="zh-TW" dirty="0"/>
            </a:br>
            <a:r>
              <a:rPr lang="zh-TW" altLang="en-US" dirty="0"/>
              <a:t>對部分按鈕進行限制讓使用者不能點擊的程式。</a:t>
            </a:r>
            <a:endParaRPr lang="en-US" altLang="zh-TW" dirty="0"/>
          </a:p>
          <a:p>
            <a:r>
              <a:rPr lang="zh-TW" altLang="en-US" dirty="0"/>
              <a:t>若是要將限制移除需要先至</a:t>
            </a:r>
            <a:r>
              <a:rPr lang="en-US" altLang="zh-TW" dirty="0"/>
              <a:t>GUI</a:t>
            </a:r>
            <a:r>
              <a:rPr lang="zh-TW" altLang="en-US" dirty="0"/>
              <a:t>設計工具修改對應的引用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23C37-1837-4B1F-A7CA-209F694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019944-0FCC-42DF-A267-5772D983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84996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1333"/>
      </p:ext>
    </p:extLst>
  </p:cSld>
  <p:clrMapOvr>
    <a:masterClrMapping/>
  </p:clrMapOvr>
</p:sld>
</file>

<file path=ppt/theme/theme1.xml><?xml version="1.0" encoding="utf-8"?>
<a:theme xmlns:a="http://schemas.openxmlformats.org/drawingml/2006/main" name="AI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Goldman Sans"/>
        <a:ea typeface="標楷體"/>
        <a:cs typeface=""/>
      </a:majorFont>
      <a:minorFont>
        <a:latin typeface="Goldman San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lab" id="{629F6FB1-6C88-4BC5-BDFC-560038AFEAF8}" vid="{7BD18C1D-960B-4375-AD64-B72800F592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8755</TotalTime>
  <Words>1491</Words>
  <Application>Microsoft Office PowerPoint</Application>
  <PresentationFormat>寬螢幕</PresentationFormat>
  <Paragraphs>202</Paragraphs>
  <Slides>41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新細明體</vt:lpstr>
      <vt:lpstr>標楷體</vt:lpstr>
      <vt:lpstr>Algerian</vt:lpstr>
      <vt:lpstr>Arial</vt:lpstr>
      <vt:lpstr>Calibri</vt:lpstr>
      <vt:lpstr>Cambria Math</vt:lpstr>
      <vt:lpstr>Goldman Sans</vt:lpstr>
      <vt:lpstr>AIlab</vt:lpstr>
      <vt:lpstr>Arduino GUI教學文件</vt:lpstr>
      <vt:lpstr>Outline</vt:lpstr>
      <vt:lpstr>開發環境</vt:lpstr>
      <vt:lpstr>執行環境</vt:lpstr>
      <vt:lpstr>程式下載</vt:lpstr>
      <vt:lpstr>檔案架構</vt:lpstr>
      <vt:lpstr>主程式 -基本架構</vt:lpstr>
      <vt:lpstr>主程式 -基本架構</vt:lpstr>
      <vt:lpstr>主程式 -基本架構</vt:lpstr>
      <vt:lpstr>GUI設計工具</vt:lpstr>
      <vt:lpstr>GUI設計工具 – 屬性及事件</vt:lpstr>
      <vt:lpstr>頻率增加</vt:lpstr>
      <vt:lpstr>單元數量增加 -&gt;當前不能在這裡修改</vt:lpstr>
      <vt:lpstr>單元數量及反射φ角修改 -自訂義相位</vt:lpstr>
      <vt:lpstr>反射θ角修改-預設相位</vt:lpstr>
      <vt:lpstr>GUI限制流程圖-自訂義相位</vt:lpstr>
      <vt:lpstr>GUI限制流程圖-預設相位</vt:lpstr>
      <vt:lpstr>結論</vt:lpstr>
      <vt:lpstr>ESP32教學文件</vt:lpstr>
      <vt:lpstr>Outline</vt:lpstr>
      <vt:lpstr>電腦IP設定</vt:lpstr>
      <vt:lpstr>電腦IP設定</vt:lpstr>
      <vt:lpstr>開發環境</vt:lpstr>
      <vt:lpstr>PowerPoint 簡報</vt:lpstr>
      <vt:lpstr>專案位置</vt:lpstr>
      <vt:lpstr>檔案架構</vt:lpstr>
      <vt:lpstr>platformio.ini 設定</vt:lpstr>
      <vt:lpstr>編譯燒錄</vt:lpstr>
      <vt:lpstr>指令說明 – 預設pattern</vt:lpstr>
      <vt:lpstr>指令說明 – 自定義pattern</vt:lpstr>
      <vt:lpstr>指令說明 – 自定義pattern</vt:lpstr>
      <vt:lpstr>主程式 – 基本架構</vt:lpstr>
      <vt:lpstr>PowerPoint 簡報</vt:lpstr>
      <vt:lpstr>主程式 - defaultpatterns</vt:lpstr>
      <vt:lpstr>主程式 - pinNum</vt:lpstr>
      <vt:lpstr>主程式 – count_shiftOut</vt:lpstr>
      <vt:lpstr>主程式 – all_on_off</vt:lpstr>
      <vt:lpstr>主程式 - shiftOut_RIS</vt:lpstr>
      <vt:lpstr>主程式 - splitString</vt:lpstr>
      <vt:lpstr>patterns.h</vt:lpstr>
      <vt:lpstr>patterns.h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GUI教學文件</dc:title>
  <dc:creator>蔡奇倫</dc:creator>
  <cp:lastModifiedBy>蔡奇倫</cp:lastModifiedBy>
  <cp:revision>87</cp:revision>
  <dcterms:created xsi:type="dcterms:W3CDTF">2024-09-02T12:01:40Z</dcterms:created>
  <dcterms:modified xsi:type="dcterms:W3CDTF">2024-09-18T09:37:45Z</dcterms:modified>
</cp:coreProperties>
</file>