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64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3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手繪多邊形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10" name="手繪多邊形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11" name="手繪多邊形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12" name="手繪多邊形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13" name="手繪多邊形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14" name="手繪多邊形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15" name="手繪多邊形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16" name="手繪多邊形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 latinLnBrk="0">
              <a:defRPr lang="zh-TW" sz="50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 latinLnBrk="0">
              <a:buNone/>
              <a:defRPr lang="zh-TW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2019/1/3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 latinLnBrk="0">
              <a:defRPr lang="zh-TW" sz="4400" b="0" cap="none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zh-TW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2019/1/3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 latinLnBrk="0">
              <a:defRPr lang="zh-TW" sz="4400" b="0" cap="none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zh-TW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2019/1/3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TW"/>
          </a:p>
        </p:txBody>
      </p:sp>
      <p:sp>
        <p:nvSpPr>
          <p:cNvPr id="23" name="文字版面配置區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 latinLnBrk="0">
              <a:buFontTx/>
              <a:buNone/>
              <a:defRPr lang="zh-TW"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latinLnBrk="0">
              <a:buFontTx/>
              <a:buNone/>
              <a:defRPr lang="zh-TW"/>
            </a:lvl2pPr>
            <a:lvl3pPr marL="914400" indent="0" latinLnBrk="0">
              <a:buFontTx/>
              <a:buNone/>
              <a:defRPr lang="zh-TW"/>
            </a:lvl3pPr>
            <a:lvl4pPr marL="1371600" indent="0" latinLnBrk="0">
              <a:buFontTx/>
              <a:buNone/>
              <a:defRPr lang="zh-TW"/>
            </a:lvl4pPr>
            <a:lvl5pPr marL="1828800" indent="0" latinLnBrk="0">
              <a:buFontTx/>
              <a:buNone/>
              <a:defRPr lang="zh-TW"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zh-TW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latinLnBrk="0">
              <a:defRPr lang="zh-TW">
                <a:solidFill>
                  <a:schemeClr val="tx2"/>
                </a:solidFill>
              </a:defRPr>
            </a:lvl2pPr>
            <a:lvl3pPr latinLnBrk="0">
              <a:defRPr lang="zh-TW">
                <a:solidFill>
                  <a:schemeClr val="tx2"/>
                </a:solidFill>
              </a:defRPr>
            </a:lvl3pPr>
            <a:lvl4pPr latinLnBrk="0">
              <a:defRPr lang="zh-TW">
                <a:solidFill>
                  <a:schemeClr val="tx2"/>
                </a:solidFill>
              </a:defRPr>
            </a:lvl4pPr>
            <a:lvl5pPr latinLnBrk="0">
              <a:defRPr lang="zh-TW">
                <a:solidFill>
                  <a:schemeClr val="tx2"/>
                </a:solidFill>
              </a:defRPr>
            </a:lvl5pPr>
            <a:lvl6pPr latinLnBrk="0">
              <a:defRPr lang="zh-TW">
                <a:solidFill>
                  <a:schemeClr val="tx2"/>
                </a:solidFill>
              </a:defRPr>
            </a:lvl6pPr>
            <a:lvl7pPr latinLnBrk="0">
              <a:defRPr lang="zh-TW">
                <a:solidFill>
                  <a:schemeClr val="tx2"/>
                </a:solidFill>
              </a:defRPr>
            </a:lvl7pPr>
            <a:lvl8pPr latinLnBrk="0">
              <a:defRPr lang="zh-TW">
                <a:solidFill>
                  <a:schemeClr val="tx2"/>
                </a:solidFill>
              </a:defRPr>
            </a:lvl8pPr>
            <a:lvl9pPr latinLnBrk="0">
              <a:defRPr lang="zh-TW">
                <a:solidFill>
                  <a:schemeClr val="tx2"/>
                </a:solidFill>
              </a:defRPr>
            </a:lvl9pPr>
          </a:lstStyle>
          <a:p>
            <a:pPr lvl="0"/>
            <a:r>
              <a:rPr lang="zh-TW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TW"/>
            </a:defPPr>
            <a:lvl1pPr lvl="0" latinLnBrk="0">
              <a:spcBef>
                <a:spcPct val="0"/>
              </a:spcBef>
              <a:buNone/>
              <a:defRPr lang="zh-TW"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 latinLnBrk="0">
              <a:defRPr lang="zh-TW">
                <a:solidFill>
                  <a:schemeClr val="tx2"/>
                </a:solidFill>
              </a:defRPr>
            </a:lvl2pPr>
            <a:lvl3pPr latinLnBrk="0">
              <a:defRPr lang="zh-TW">
                <a:solidFill>
                  <a:schemeClr val="tx2"/>
                </a:solidFill>
              </a:defRPr>
            </a:lvl3pPr>
            <a:lvl4pPr latinLnBrk="0">
              <a:defRPr lang="zh-TW">
                <a:solidFill>
                  <a:schemeClr val="tx2"/>
                </a:solidFill>
              </a:defRPr>
            </a:lvl4pPr>
            <a:lvl5pPr latinLnBrk="0">
              <a:defRPr lang="zh-TW">
                <a:solidFill>
                  <a:schemeClr val="tx2"/>
                </a:solidFill>
              </a:defRPr>
            </a:lvl5pPr>
            <a:lvl6pPr latinLnBrk="0">
              <a:defRPr lang="zh-TW">
                <a:solidFill>
                  <a:schemeClr val="tx2"/>
                </a:solidFill>
              </a:defRPr>
            </a:lvl6pPr>
            <a:lvl7pPr latinLnBrk="0">
              <a:defRPr lang="zh-TW">
                <a:solidFill>
                  <a:schemeClr val="tx2"/>
                </a:solidFill>
              </a:defRPr>
            </a:lvl7pPr>
            <a:lvl8pPr latinLnBrk="0">
              <a:defRPr lang="zh-TW">
                <a:solidFill>
                  <a:schemeClr val="tx2"/>
                </a:solidFill>
              </a:defRPr>
            </a:lvl8pPr>
            <a:lvl9pPr latinLnBrk="0">
              <a:defRPr lang="zh-TW">
                <a:solidFill>
                  <a:schemeClr val="tx2"/>
                </a:solidFill>
              </a:defRPr>
            </a:lvl9pPr>
          </a:lstStyle>
          <a:p>
            <a:pPr lvl="0"/>
            <a:r>
              <a:rPr lang="zh-TW" sz="800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 latinLnBrk="0">
              <a:defRPr lang="zh-TW" sz="4400" b="0" cap="none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0">
              <a:buNone/>
              <a:defRPr lang="zh-TW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2019/1/3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 latinLnBrk="0">
              <a:defRPr lang="zh-TW" sz="4400" b="0" cap="none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0">
              <a:buNone/>
              <a:defRPr lang="zh-TW"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2019/1/3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TW"/>
          </a:p>
        </p:txBody>
      </p:sp>
      <p:sp>
        <p:nvSpPr>
          <p:cNvPr id="23" name="文字版面配置區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 latinLnBrk="0">
              <a:buFontTx/>
              <a:buNone/>
              <a:defRPr lang="zh-TW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FontTx/>
              <a:buNone/>
              <a:defRPr lang="zh-TW"/>
            </a:lvl2pPr>
            <a:lvl3pPr marL="914400" indent="0" latinLnBrk="0">
              <a:buFontTx/>
              <a:buNone/>
              <a:defRPr lang="zh-TW"/>
            </a:lvl3pPr>
            <a:lvl4pPr marL="1371600" indent="0" latinLnBrk="0">
              <a:buFontTx/>
              <a:buNone/>
              <a:defRPr lang="zh-TW"/>
            </a:lvl4pPr>
            <a:lvl5pPr marL="1828800" indent="0" latinLnBrk="0">
              <a:buFontTx/>
              <a:buNone/>
              <a:defRPr lang="zh-TW"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zh-TW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latinLnBrk="0">
              <a:defRPr lang="zh-TW">
                <a:solidFill>
                  <a:schemeClr val="tx2"/>
                </a:solidFill>
              </a:defRPr>
            </a:lvl2pPr>
            <a:lvl3pPr latinLnBrk="0">
              <a:defRPr lang="zh-TW">
                <a:solidFill>
                  <a:schemeClr val="tx2"/>
                </a:solidFill>
              </a:defRPr>
            </a:lvl3pPr>
            <a:lvl4pPr latinLnBrk="0">
              <a:defRPr lang="zh-TW">
                <a:solidFill>
                  <a:schemeClr val="tx2"/>
                </a:solidFill>
              </a:defRPr>
            </a:lvl4pPr>
            <a:lvl5pPr latinLnBrk="0">
              <a:defRPr lang="zh-TW">
                <a:solidFill>
                  <a:schemeClr val="tx2"/>
                </a:solidFill>
              </a:defRPr>
            </a:lvl5pPr>
            <a:lvl6pPr latinLnBrk="0">
              <a:defRPr lang="zh-TW">
                <a:solidFill>
                  <a:schemeClr val="tx2"/>
                </a:solidFill>
              </a:defRPr>
            </a:lvl6pPr>
            <a:lvl7pPr latinLnBrk="0">
              <a:defRPr lang="zh-TW">
                <a:solidFill>
                  <a:schemeClr val="tx2"/>
                </a:solidFill>
              </a:defRPr>
            </a:lvl7pPr>
            <a:lvl8pPr latinLnBrk="0">
              <a:defRPr lang="zh-TW">
                <a:solidFill>
                  <a:schemeClr val="tx2"/>
                </a:solidFill>
              </a:defRPr>
            </a:lvl8pPr>
            <a:lvl9pPr latinLnBrk="0">
              <a:defRPr lang="zh-TW">
                <a:solidFill>
                  <a:schemeClr val="tx2"/>
                </a:solidFill>
              </a:defRPr>
            </a:lvl9pPr>
          </a:lstStyle>
          <a:p>
            <a:pPr lvl="0"/>
            <a:r>
              <a:rPr lang="zh-TW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TW"/>
            </a:defPPr>
            <a:lvl1pPr lvl="0" latinLnBrk="0">
              <a:spcBef>
                <a:spcPct val="0"/>
              </a:spcBef>
              <a:buNone/>
              <a:defRPr lang="zh-TW"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 latinLnBrk="0">
              <a:defRPr lang="zh-TW">
                <a:solidFill>
                  <a:schemeClr val="tx2"/>
                </a:solidFill>
              </a:defRPr>
            </a:lvl2pPr>
            <a:lvl3pPr latinLnBrk="0">
              <a:defRPr lang="zh-TW">
                <a:solidFill>
                  <a:schemeClr val="tx2"/>
                </a:solidFill>
              </a:defRPr>
            </a:lvl3pPr>
            <a:lvl4pPr latinLnBrk="0">
              <a:defRPr lang="zh-TW">
                <a:solidFill>
                  <a:schemeClr val="tx2"/>
                </a:solidFill>
              </a:defRPr>
            </a:lvl4pPr>
            <a:lvl5pPr latinLnBrk="0">
              <a:defRPr lang="zh-TW">
                <a:solidFill>
                  <a:schemeClr val="tx2"/>
                </a:solidFill>
              </a:defRPr>
            </a:lvl5pPr>
            <a:lvl6pPr latinLnBrk="0">
              <a:defRPr lang="zh-TW">
                <a:solidFill>
                  <a:schemeClr val="tx2"/>
                </a:solidFill>
              </a:defRPr>
            </a:lvl6pPr>
            <a:lvl7pPr latinLnBrk="0">
              <a:defRPr lang="zh-TW">
                <a:solidFill>
                  <a:schemeClr val="tx2"/>
                </a:solidFill>
              </a:defRPr>
            </a:lvl7pPr>
            <a:lvl8pPr latinLnBrk="0">
              <a:defRPr lang="zh-TW">
                <a:solidFill>
                  <a:schemeClr val="tx2"/>
                </a:solidFill>
              </a:defRPr>
            </a:lvl8pPr>
            <a:lvl9pPr latinLnBrk="0">
              <a:defRPr lang="zh-TW">
                <a:solidFill>
                  <a:schemeClr val="tx2"/>
                </a:solidFill>
              </a:defRPr>
            </a:lvl9pPr>
          </a:lstStyle>
          <a:p>
            <a:pPr lvl="0"/>
            <a:r>
              <a:rPr lang="zh-TW" sz="800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 latinLnBrk="0">
              <a:defRPr lang="zh-TW" sz="4400" b="0" cap="none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0">
              <a:buNone/>
              <a:defRPr lang="zh-TW"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2019/1/3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TW"/>
          </a:p>
        </p:txBody>
      </p:sp>
      <p:sp>
        <p:nvSpPr>
          <p:cNvPr id="23" name="文字版面配置區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 latinLnBrk="0">
              <a:buFontTx/>
              <a:buNone/>
              <a:defRPr lang="zh-TW" sz="2400">
                <a:solidFill>
                  <a:schemeClr val="accent1"/>
                </a:solidFill>
              </a:defRPr>
            </a:lvl1pPr>
            <a:lvl2pPr marL="457200" indent="0" latinLnBrk="0">
              <a:buFontTx/>
              <a:buNone/>
              <a:defRPr lang="zh-TW"/>
            </a:lvl2pPr>
            <a:lvl3pPr marL="914400" indent="0" latinLnBrk="0">
              <a:buFontTx/>
              <a:buNone/>
              <a:defRPr lang="zh-TW"/>
            </a:lvl3pPr>
            <a:lvl4pPr marL="1371600" indent="0" latinLnBrk="0">
              <a:buFontTx/>
              <a:buNone/>
              <a:defRPr lang="zh-TW"/>
            </a:lvl4pPr>
            <a:lvl5pPr marL="1828800" indent="0" latinLnBrk="0">
              <a:buFontTx/>
              <a:buNone/>
              <a:defRPr lang="zh-TW"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2019/1/3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2019/1/3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latinLnBrk="0">
              <a:defRPr lang="zh-TW" sz="360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2019/1/3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 latinLnBrk="0">
              <a:defRPr lang="zh-TW" sz="4000" b="0" cap="none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 latinLnBrk="0">
              <a:buNone/>
              <a:defRPr lang="zh-TW"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2019/1/3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2019/1/3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TW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TW" sz="2400" b="0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TW" sz="2400" b="0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2019/1/3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2019/1/3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2019/1/3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 latinLnBrk="0">
              <a:defRPr lang="zh-TW" sz="200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1400"/>
            </a:lvl1pPr>
            <a:lvl2pPr marL="457063" indent="0" latinLnBrk="0">
              <a:buNone/>
              <a:defRPr lang="zh-TW" sz="1400"/>
            </a:lvl2pPr>
            <a:lvl3pPr marL="914126" indent="0" latinLnBrk="0">
              <a:buNone/>
              <a:defRPr lang="zh-TW" sz="1200"/>
            </a:lvl3pPr>
            <a:lvl4pPr marL="1371189" indent="0" latinLnBrk="0">
              <a:buNone/>
              <a:defRPr lang="zh-TW" sz="1000"/>
            </a:lvl4pPr>
            <a:lvl5pPr marL="1828251" indent="0" latinLnBrk="0">
              <a:buNone/>
              <a:defRPr lang="zh-TW" sz="1000"/>
            </a:lvl5pPr>
            <a:lvl6pPr marL="2285314" indent="0" latinLnBrk="0">
              <a:buNone/>
              <a:defRPr lang="zh-TW" sz="1000"/>
            </a:lvl6pPr>
            <a:lvl7pPr marL="2742377" indent="0" latinLnBrk="0">
              <a:buNone/>
              <a:defRPr lang="zh-TW" sz="1000"/>
            </a:lvl7pPr>
            <a:lvl8pPr marL="3199440" indent="0" latinLnBrk="0">
              <a:buNone/>
              <a:defRPr lang="zh-TW" sz="1000"/>
            </a:lvl8pPr>
            <a:lvl9pPr marL="3656503" indent="0" latinLnBrk="0">
              <a:buNone/>
              <a:defRPr lang="zh-TW"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2019/1/3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 latinLnBrk="0">
              <a:defRPr lang="zh-TW" sz="2400" b="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zh-TW" sz="16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12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2019/1/3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手繪多邊形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10" name="手繪多邊形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11" name="手繪多邊形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12" name="手繪多邊形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13" name="手繪多邊形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14" name="手繪多邊形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15" name="手繪多邊形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16" name="手繪多邊形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sz="1800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F0EC-4F60-4544-9956-271209A740FE}" type="datetimeFigureOut">
              <a:t>2019/1/3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900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lang="zh-TW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0" hangingPunct="1">
        <a:defRPr lang="zh-TW">
          <a:solidFill>
            <a:schemeClr val="tx2"/>
          </a:solidFill>
        </a:defRPr>
      </a:lvl2pPr>
      <a:lvl3pPr eaLnBrk="1" latinLnBrk="0" hangingPunct="1">
        <a:defRPr lang="zh-TW">
          <a:solidFill>
            <a:schemeClr val="tx2"/>
          </a:solidFill>
        </a:defRPr>
      </a:lvl3pPr>
      <a:lvl4pPr eaLnBrk="1" latinLnBrk="0" hangingPunct="1">
        <a:defRPr lang="zh-TW">
          <a:solidFill>
            <a:schemeClr val="tx2"/>
          </a:solidFill>
        </a:defRPr>
      </a:lvl4pPr>
      <a:lvl5pPr eaLnBrk="1" latinLnBrk="0" hangingPunct="1">
        <a:defRPr lang="zh-TW">
          <a:solidFill>
            <a:schemeClr val="tx2"/>
          </a:solidFill>
        </a:defRPr>
      </a:lvl5pPr>
      <a:lvl6pPr eaLnBrk="1" latinLnBrk="0" hangingPunct="1">
        <a:defRPr lang="zh-TW">
          <a:solidFill>
            <a:schemeClr val="tx2"/>
          </a:solidFill>
        </a:defRPr>
      </a:lvl6pPr>
      <a:lvl7pPr eaLnBrk="1" latinLnBrk="0" hangingPunct="1">
        <a:defRPr lang="zh-TW">
          <a:solidFill>
            <a:schemeClr val="tx2"/>
          </a:solidFill>
        </a:defRPr>
      </a:lvl7pPr>
      <a:lvl8pPr eaLnBrk="1" latinLnBrk="0" hangingPunct="1">
        <a:defRPr lang="zh-TW">
          <a:solidFill>
            <a:schemeClr val="tx2"/>
          </a:solidFill>
        </a:defRPr>
      </a:lvl8pPr>
      <a:lvl9pPr eaLnBrk="1" latinLnBrk="0" hangingPunct="1">
        <a:defRPr lang="zh-TW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TW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TW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TW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TW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TW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TW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TW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TW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TW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矩形 8"/>
          <p:cNvSpPr>
            <a:spLocks noGrp="1" noChangeArrowheads="1"/>
          </p:cNvSpPr>
          <p:nvPr>
            <p:ph type="ctrTitle"/>
          </p:nvPr>
        </p:nvSpPr>
        <p:spPr>
          <a:xfrm>
            <a:off x="1507460" y="2404534"/>
            <a:ext cx="7956136" cy="1646302"/>
          </a:xfrm>
        </p:spPr>
        <p:txBody>
          <a:bodyPr/>
          <a:lstStyle/>
          <a:p>
            <a:r>
              <a:rPr lang="zh-TW" altLang="en-US" dirty="0"/>
              <a:t>遊戲分享</a:t>
            </a:r>
            <a:r>
              <a:rPr lang="en-US" altLang="zh-TW" dirty="0"/>
              <a:t>chatbot(</a:t>
            </a:r>
            <a:r>
              <a:rPr lang="zh-TW" altLang="en-US" dirty="0"/>
              <a:t>深碗專題</a:t>
            </a:r>
            <a:r>
              <a:rPr lang="en-US" altLang="zh-TW" dirty="0"/>
              <a:t>)</a:t>
            </a:r>
            <a:br>
              <a:rPr dirty="0"/>
            </a:br>
            <a:endParaRPr lang="zh-TW" dirty="0"/>
          </a:p>
        </p:txBody>
      </p:sp>
      <p:sp>
        <p:nvSpPr>
          <p:cNvPr id="89097" name="矩形 9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	</a:t>
            </a:r>
            <a:r>
              <a:rPr lang="zh-TW" altLang="en-US" dirty="0"/>
              <a:t>     組長</a:t>
            </a:r>
            <a:r>
              <a:rPr lang="en-US" altLang="zh-TW" dirty="0"/>
              <a:t>:</a:t>
            </a:r>
            <a:r>
              <a:rPr lang="zh-TW" altLang="en-US" dirty="0"/>
              <a:t>蔡奇倫</a:t>
            </a:r>
            <a:r>
              <a:rPr lang="en-US" altLang="zh-TW" dirty="0"/>
              <a:t>	</a:t>
            </a:r>
            <a:r>
              <a:rPr lang="zh-TW" altLang="en-US" dirty="0"/>
              <a:t>        </a:t>
            </a:r>
            <a:r>
              <a:rPr lang="en-US" altLang="zh-TW" dirty="0"/>
              <a:t>	</a:t>
            </a:r>
          </a:p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  <a:r>
              <a:rPr lang="zh-TW" altLang="en-US" dirty="0"/>
              <a:t>高璽鎧</a:t>
            </a:r>
            <a:r>
              <a:rPr lang="en-US" altLang="zh-TW" dirty="0"/>
              <a:t>	</a:t>
            </a:r>
            <a:r>
              <a:rPr lang="zh-TW" altLang="en-US" dirty="0"/>
              <a:t>徐執中</a:t>
            </a:r>
            <a:endParaRPr lang="en-US" altLang="zh-TW" dirty="0"/>
          </a:p>
          <a:p>
            <a:r>
              <a:rPr lang="zh-TW" altLang="en-US" dirty="0"/>
              <a:t>深碗</a:t>
            </a:r>
            <a:r>
              <a:rPr lang="en-US" altLang="zh-TW" dirty="0"/>
              <a:t>:</a:t>
            </a:r>
            <a:r>
              <a:rPr lang="zh-TW" altLang="en-US" dirty="0"/>
              <a:t>余浩廷</a:t>
            </a:r>
            <a:r>
              <a:rPr lang="en-US" altLang="zh-TW" dirty="0"/>
              <a:t>	</a:t>
            </a:r>
            <a:r>
              <a:rPr lang="zh-TW" altLang="en-US" dirty="0"/>
              <a:t>溫俊諺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29375-2766-476A-8909-15758007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25DDCE-0104-48B7-B94A-5C5F7CFB7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2400" b="1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功能選單</a:t>
            </a:r>
            <a:endParaRPr lang="en-US" altLang="zh-TW" sz="2400" dirty="0">
              <a:solidFill>
                <a:srgbClr val="000000"/>
              </a:solidFill>
              <a:latin typeface="新細明體" panose="02020500000000000000" pitchFamily="18" charset="-12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打開</a:t>
            </a:r>
            <a:r>
              <a:rPr lang="en-US" altLang="zh-TW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line app</a:t>
            </a: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，點擊進入遊戲資訊，</a:t>
            </a:r>
            <a:endParaRPr lang="en-US" altLang="zh-TW" dirty="0">
              <a:solidFill>
                <a:srgbClr val="000000"/>
              </a:solidFill>
              <a:latin typeface="新細明體" panose="02020500000000000000" pitchFamily="18" charset="-12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下方有選單功能，可以快速選擇想要的資訊</a:t>
            </a:r>
            <a:endParaRPr lang="zh-TW" altLang="en-US" sz="1000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  <p:pic>
        <p:nvPicPr>
          <p:cNvPr id="2049" name="圖片 7">
            <a:extLst>
              <a:ext uri="{FF2B5EF4-FFF2-40B4-BE49-F238E27FC236}">
                <a16:creationId xmlns:a16="http://schemas.microsoft.com/office/drawing/2014/main" id="{37051D07-9AC5-47F1-9828-3FF10AB33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14" y="1342918"/>
            <a:ext cx="3467803" cy="507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482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31955B-EE1F-4355-B007-13AD3135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操作流程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8ED1CE-A9FA-4E61-9E5D-10838B9E8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2400" b="1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遊戲類型</a:t>
            </a:r>
            <a:r>
              <a:rPr lang="en-US" altLang="zh-TW" sz="2400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功能</a:t>
            </a:r>
            <a:r>
              <a:rPr lang="en-US" altLang="zh-TW" sz="2400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1)</a:t>
            </a:r>
          </a:p>
          <a:p>
            <a:pPr marL="0" indent="0">
              <a:buNone/>
            </a:pPr>
            <a:r>
              <a:rPr lang="zh-TW" altLang="zh-TW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點擊遊戲類型，將出現</a:t>
            </a:r>
            <a:r>
              <a:rPr lang="en-US" altLang="zh-TW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line</a:t>
            </a: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圖片輪播式按鈕，</a:t>
            </a:r>
            <a:endParaRPr lang="en-US" altLang="zh-TW" dirty="0">
              <a:solidFill>
                <a:srgbClr val="000000"/>
              </a:solidFill>
              <a:latin typeface="新細明體" panose="02020500000000000000" pitchFamily="18" charset="-12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總共有</a:t>
            </a:r>
            <a:r>
              <a:rPr lang="en-US" altLang="zh-TW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10</a:t>
            </a: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種類型遊戲可以選擇，</a:t>
            </a:r>
            <a:endParaRPr lang="en-US" altLang="zh-TW" dirty="0">
              <a:solidFill>
                <a:srgbClr val="000000"/>
              </a:solidFill>
              <a:latin typeface="新細明體" panose="02020500000000000000" pitchFamily="18" charset="-12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如果不想選擇這</a:t>
            </a:r>
            <a:r>
              <a:rPr lang="en-US" altLang="zh-TW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10</a:t>
            </a: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種，也可以自行輸入遊戲類型，</a:t>
            </a:r>
            <a:endParaRPr lang="en-US" altLang="zh-TW" dirty="0">
              <a:solidFill>
                <a:srgbClr val="000000"/>
              </a:solidFill>
              <a:latin typeface="新細明體" panose="02020500000000000000" pitchFamily="18" charset="-12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而輸入後會給</a:t>
            </a:r>
            <a:r>
              <a:rPr lang="en-US" altLang="zh-TW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5</a:t>
            </a: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筆遊戲名稱</a:t>
            </a:r>
            <a:endParaRPr lang="zh-TW" altLang="en-US" sz="1000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  <p:pic>
        <p:nvPicPr>
          <p:cNvPr id="3073" name="圖片 9">
            <a:extLst>
              <a:ext uri="{FF2B5EF4-FFF2-40B4-BE49-F238E27FC236}">
                <a16:creationId xmlns:a16="http://schemas.microsoft.com/office/drawing/2014/main" id="{EAFD69E7-8F30-4B38-80B3-EB31390D4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618" y="4179729"/>
            <a:ext cx="3949815" cy="215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圖片 8">
            <a:extLst>
              <a:ext uri="{FF2B5EF4-FFF2-40B4-BE49-F238E27FC236}">
                <a16:creationId xmlns:a16="http://schemas.microsoft.com/office/drawing/2014/main" id="{EA769591-5E7E-4920-BD48-9B7A887A2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326" y="1327072"/>
            <a:ext cx="3193355" cy="485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4CCD57-8769-4B38-950B-9C480C5F2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56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906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0D79A7-C998-42A4-A184-4AECA254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操作流程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4C00A1-CF32-4AA8-BE2F-38FA84824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11" y="2160590"/>
            <a:ext cx="8598907" cy="3880773"/>
          </a:xfrm>
        </p:spPr>
        <p:txBody>
          <a:bodyPr/>
          <a:lstStyle/>
          <a:p>
            <a:r>
              <a:rPr lang="zh-TW" altLang="zh-TW" sz="2400" b="1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遊戲推薦</a:t>
            </a:r>
            <a:r>
              <a:rPr lang="en-US" altLang="zh-TW" sz="2400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功能</a:t>
            </a:r>
            <a:r>
              <a:rPr lang="en-US" altLang="zh-TW" sz="2400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2)</a:t>
            </a:r>
          </a:p>
          <a:p>
            <a:pPr marL="0" indent="0">
              <a:buNone/>
            </a:pPr>
            <a:r>
              <a:rPr lang="zh-TW" altLang="zh-TW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點擊遊戲類型，將會給</a:t>
            </a:r>
            <a:r>
              <a:rPr lang="en-US" altLang="zh-TW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5</a:t>
            </a: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筆壓倒性好評的遊戲</a:t>
            </a:r>
            <a:endParaRPr lang="zh-TW" altLang="en-US" sz="1000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  <p:pic>
        <p:nvPicPr>
          <p:cNvPr id="4097" name="圖片 10">
            <a:extLst>
              <a:ext uri="{FF2B5EF4-FFF2-40B4-BE49-F238E27FC236}">
                <a16:creationId xmlns:a16="http://schemas.microsoft.com/office/drawing/2014/main" id="{999AEA85-B5FF-4810-A45C-4C8710256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975" y="3346913"/>
            <a:ext cx="3807538" cy="249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532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791DA-D4F3-41CA-9B57-CBA46C12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操作流程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FFEA39-FA83-4D25-B883-28878D072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11" y="2160590"/>
            <a:ext cx="8598907" cy="3880773"/>
          </a:xfrm>
        </p:spPr>
        <p:txBody>
          <a:bodyPr/>
          <a:lstStyle/>
          <a:p>
            <a:r>
              <a:rPr lang="zh-TW" altLang="zh-TW" sz="2400" b="1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查詢遊戲日期</a:t>
            </a:r>
            <a:r>
              <a:rPr lang="en-US" altLang="zh-TW" sz="240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(</a:t>
            </a:r>
            <a:r>
              <a:rPr lang="zh-TW" altLang="zh-TW" sz="240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功能</a:t>
            </a:r>
            <a:r>
              <a:rPr lang="en-US" altLang="zh-TW" sz="240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3)</a:t>
            </a:r>
            <a:endParaRPr lang="zh-TW" altLang="zh-TW" sz="2400" dirty="0">
              <a:solidFill>
                <a:schemeClr val="tx1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zh-TW" altLang="zh-TW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此功能並無實作出來，</a:t>
            </a:r>
            <a:endParaRPr lang="en-US" altLang="zh-TW" dirty="0">
              <a:solidFill>
                <a:schemeClr val="tx1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zh-TW" altLang="zh-TW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但腳本與按鈕皆有設置</a:t>
            </a:r>
          </a:p>
          <a:p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0DD0422-DB2E-4410-BEAF-10E47BE2C6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895" y="1270000"/>
            <a:ext cx="3933881" cy="4467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16E6675-FD32-49BB-842F-A36B94B12D1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580" y="2625749"/>
            <a:ext cx="2594315" cy="4087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6586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D0E0A-1E1F-4E1A-BD94-16090BB2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操作流程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3F1FBA-CC01-4463-9AC9-0BACA37AF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11" y="2160590"/>
            <a:ext cx="8598907" cy="3880773"/>
          </a:xfrm>
        </p:spPr>
        <p:txBody>
          <a:bodyPr/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TW" altLang="zh-TW" sz="2400" b="1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遊戲相關資訊</a:t>
            </a:r>
            <a:r>
              <a:rPr lang="en-US" altLang="zh-TW" sz="2400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功能</a:t>
            </a:r>
            <a:r>
              <a:rPr lang="en-US" altLang="zh-TW" sz="2400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4)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TW" altLang="zh-TW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點擊遊戲相關資訊，將出現</a:t>
            </a:r>
            <a:r>
              <a:rPr lang="en-US" altLang="zh-TW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line</a:t>
            </a: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卡片式按鈕，</a:t>
            </a:r>
            <a:endParaRPr lang="en-US" altLang="zh-TW" dirty="0">
              <a:solidFill>
                <a:srgbClr val="000000"/>
              </a:solidFill>
              <a:latin typeface="新細明體" panose="02020500000000000000" pitchFamily="18" charset="-12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總共有</a:t>
            </a:r>
            <a:r>
              <a:rPr lang="en-US" altLang="zh-TW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4</a:t>
            </a: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種按鈕可以選擇，</a:t>
            </a:r>
            <a:endParaRPr lang="en-US" altLang="zh-TW" dirty="0">
              <a:solidFill>
                <a:srgbClr val="000000"/>
              </a:solidFill>
              <a:latin typeface="新細明體" panose="02020500000000000000" pitchFamily="18" charset="-12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分別可以詢問新聞、介紹與價格、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評論</a:t>
            </a:r>
            <a:r>
              <a:rPr lang="en-US" altLang="zh-TW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未實作但腳本與按鈕皆有設置</a:t>
            </a:r>
            <a:r>
              <a:rPr lang="en-US" altLang="zh-TW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pic>
        <p:nvPicPr>
          <p:cNvPr id="6145" name="圖片 14">
            <a:extLst>
              <a:ext uri="{FF2B5EF4-FFF2-40B4-BE49-F238E27FC236}">
                <a16:creationId xmlns:a16="http://schemas.microsoft.com/office/drawing/2014/main" id="{79658F95-B7FC-4142-9E4E-0D5B6D458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290" y="321527"/>
            <a:ext cx="3376074" cy="452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DA9E26D-283D-4B08-B085-769CB61DE06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09" y="3777331"/>
            <a:ext cx="3704201" cy="2847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6562C30-D9EF-4866-8DDC-98A244E7350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712" y="2948619"/>
            <a:ext cx="3116580" cy="2004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018F050-32D3-448F-9AE5-AB874E90BDD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710" y="5058383"/>
            <a:ext cx="3008309" cy="982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465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前言</a:t>
            </a:r>
            <a:endParaRPr lang="zh-TW" dirty="0"/>
          </a:p>
        </p:txBody>
      </p:sp>
      <p:sp>
        <p:nvSpPr>
          <p:cNvPr id="86019" name="矩形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透過</a:t>
            </a:r>
            <a:r>
              <a:rPr lang="en-US" altLang="zh-TW" sz="2400" dirty="0" err="1"/>
              <a:t>Chatbox</a:t>
            </a:r>
            <a:r>
              <a:rPr lang="zh-TW" altLang="en-US" sz="2400" dirty="0"/>
              <a:t>機器人，讓現今繁忙的客群能及時獲取想了解的遊戲資訊。 </a:t>
            </a:r>
            <a:endParaRPr lang="en-US" altLang="zh-TW" sz="2400" dirty="0"/>
          </a:p>
          <a:p>
            <a:r>
              <a:rPr lang="zh-TW" altLang="en-US" sz="2400" dirty="0"/>
              <a:t>對於學生族群考量他們的經濟基礎</a:t>
            </a:r>
            <a:r>
              <a:rPr lang="en-US" altLang="zh-TW" sz="2400" dirty="0"/>
              <a:t>/</a:t>
            </a:r>
            <a:r>
              <a:rPr lang="zh-TW" altLang="en-US" sz="2400" dirty="0"/>
              <a:t>興趣，推薦他們合適的遊戲。</a:t>
            </a:r>
          </a:p>
          <a:p>
            <a:r>
              <a:rPr lang="zh-TW" altLang="en-US" sz="2400" dirty="0"/>
              <a:t>分享一些最新或是評論較高的遊戲給使用者。 </a:t>
            </a:r>
            <a:endParaRPr lang="en-US" altLang="zh-TW" sz="2400" dirty="0"/>
          </a:p>
          <a:p>
            <a:endParaRPr lang="zh-TW" sz="2400" dirty="0"/>
          </a:p>
        </p:txBody>
      </p:sp>
    </p:spTree>
    <p:extLst>
      <p:ext uri="{BB962C8B-B14F-4D97-AF65-F5344CB8AC3E}">
        <p14:creationId xmlns:p14="http://schemas.microsoft.com/office/powerpoint/2010/main" val="145056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EABEA-DA77-46C9-8E94-2870C8E5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類似題目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B5ED60-DCD2-4852-9AE1-4283514CF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11" y="2160590"/>
            <a:ext cx="9114559" cy="3880773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1.</a:t>
            </a:r>
            <a:r>
              <a:rPr lang="zh-TW" altLang="en-US" sz="2000" dirty="0"/>
              <a:t>遊戲販賣平台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zh-TW" altLang="en-US" sz="2000" dirty="0"/>
              <a:t>優點</a:t>
            </a:r>
            <a:r>
              <a:rPr lang="en-US" altLang="zh-TW" sz="2000" dirty="0"/>
              <a:t>:</a:t>
            </a:r>
            <a:r>
              <a:rPr lang="zh-TW" altLang="en-US" sz="2000" dirty="0"/>
              <a:t>了解遊戲基本資訊與售價，遊戲購買服務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zh-TW" altLang="en-US" sz="2000" dirty="0"/>
              <a:t>缺點</a:t>
            </a:r>
            <a:r>
              <a:rPr lang="en-US" altLang="zh-TW" sz="2000" dirty="0"/>
              <a:t>:</a:t>
            </a:r>
            <a:r>
              <a:rPr lang="zh-TW" altLang="en-US" sz="2000" dirty="0"/>
              <a:t>使用者對遊戲認知較少，可能會買到不喜歡的遊戲</a:t>
            </a:r>
            <a:endParaRPr lang="en-US" altLang="zh-TW" sz="2000" dirty="0"/>
          </a:p>
          <a:p>
            <a:r>
              <a:rPr lang="en-US" altLang="zh-TW" sz="2000" dirty="0"/>
              <a:t>2.</a:t>
            </a:r>
            <a:r>
              <a:rPr lang="zh-TW" altLang="en-US" sz="2000" dirty="0"/>
              <a:t>遊戲評價網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zh-TW" altLang="en-US" sz="2000" dirty="0"/>
              <a:t>優點</a:t>
            </a:r>
            <a:r>
              <a:rPr lang="en-US" altLang="zh-TW" sz="2000" dirty="0"/>
              <a:t>:</a:t>
            </a:r>
            <a:r>
              <a:rPr lang="zh-TW" altLang="en-US" sz="2000" dirty="0"/>
              <a:t>使用者能了解許多人對遊戲不同的看法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zh-TW" altLang="en-US" sz="2000" dirty="0"/>
              <a:t>缺點</a:t>
            </a:r>
            <a:r>
              <a:rPr lang="en-US" altLang="zh-TW" sz="2000" dirty="0"/>
              <a:t>:</a:t>
            </a:r>
            <a:r>
              <a:rPr lang="zh-TW" altLang="en-US" sz="2000" dirty="0"/>
              <a:t>遊戲更新後評價不適用於遊戲新版本，過多不同的評價影響使用者判斷</a:t>
            </a:r>
            <a:endParaRPr lang="en-US" altLang="zh-TW" sz="2000" dirty="0"/>
          </a:p>
          <a:p>
            <a:r>
              <a:rPr lang="en-US" altLang="zh-TW" sz="2000" dirty="0"/>
              <a:t>3.</a:t>
            </a:r>
            <a:r>
              <a:rPr lang="zh-TW" altLang="en-US" sz="2000" dirty="0"/>
              <a:t>遊戲討論社群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zh-TW" altLang="en-US" sz="2000" dirty="0"/>
              <a:t>優點</a:t>
            </a:r>
            <a:r>
              <a:rPr lang="en-US" altLang="zh-TW" sz="2000" dirty="0"/>
              <a:t>:</a:t>
            </a:r>
            <a:r>
              <a:rPr lang="zh-TW" altLang="en-US" sz="2000" dirty="0"/>
              <a:t>廣泛的使用者間的交流，大量遊戲相關資訊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zh-TW" altLang="en-US" sz="2000" dirty="0"/>
              <a:t>缺點</a:t>
            </a:r>
            <a:r>
              <a:rPr lang="en-US" altLang="zh-TW" sz="2000" dirty="0"/>
              <a:t>:</a:t>
            </a:r>
            <a:r>
              <a:rPr lang="zh-TW" altLang="en-US" sz="2000" dirty="0"/>
              <a:t>訊息量大，因此對遊戲細部資訊較難掌握</a:t>
            </a:r>
            <a:endParaRPr lang="en-US" altLang="zh-TW" sz="2000" dirty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837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AB5F6E-149A-49BA-BDAB-EB968B8E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預計的實作方法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E0DBBE-BAE8-46FB-ADE0-E08D71B9C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藉由</a:t>
            </a:r>
            <a:r>
              <a:rPr lang="en-US" altLang="zh-TW" sz="2800" dirty="0" err="1"/>
              <a:t>dialogflow</a:t>
            </a:r>
            <a:r>
              <a:rPr lang="zh-TW" altLang="en-US" sz="2800" dirty="0"/>
              <a:t>設定腳本然後放在</a:t>
            </a:r>
            <a:r>
              <a:rPr lang="en-US" altLang="zh-TW" sz="2800" dirty="0"/>
              <a:t>line</a:t>
            </a:r>
            <a:r>
              <a:rPr lang="zh-TW" altLang="en-US" sz="2800" dirty="0"/>
              <a:t>平台上使用，後端接著伺服器，藉由伺服器去和資料庫拿取資料，資料來源由爬蟲</a:t>
            </a:r>
            <a:r>
              <a:rPr lang="en-US" altLang="zh-TW" sz="2800" dirty="0"/>
              <a:t>Steam</a:t>
            </a:r>
            <a:r>
              <a:rPr lang="zh-TW" altLang="en-US" sz="2800" dirty="0"/>
              <a:t> 巴哈姆特等網站並資料分析。</a:t>
            </a:r>
          </a:p>
        </p:txBody>
      </p:sp>
    </p:spTree>
    <p:extLst>
      <p:ext uri="{BB962C8B-B14F-4D97-AF65-F5344CB8AC3E}">
        <p14:creationId xmlns:p14="http://schemas.microsoft.com/office/powerpoint/2010/main" val="319898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C8965E-6E4C-49FF-B661-7ABFC866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爬蟲內容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9EB274-7CAF-4BFA-8AF0-D6585A584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從</a:t>
            </a:r>
            <a:r>
              <a:rPr lang="en-US" altLang="zh-TW" sz="2800" dirty="0"/>
              <a:t>Steam</a:t>
            </a:r>
            <a:r>
              <a:rPr lang="zh-TW" altLang="en-US" sz="2800" dirty="0"/>
              <a:t>的搜尋裡爬取遊戲連結 然後從該遊戲頁面中爬取名稱、介紹、評論。</a:t>
            </a:r>
            <a:endParaRPr lang="en-US" altLang="zh-TW" sz="2800" dirty="0"/>
          </a:p>
          <a:p>
            <a:r>
              <a:rPr lang="zh-TW" altLang="en-US" sz="2800" dirty="0"/>
              <a:t>從巴哈新聞網爬取新聞資料</a:t>
            </a:r>
          </a:p>
        </p:txBody>
      </p:sp>
    </p:spTree>
    <p:extLst>
      <p:ext uri="{BB962C8B-B14F-4D97-AF65-F5344CB8AC3E}">
        <p14:creationId xmlns:p14="http://schemas.microsoft.com/office/powerpoint/2010/main" val="147165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9CBE7D-0E19-4278-9603-DD37D7609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2149E1-4E2B-4316-83B8-F8999245B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zh-TW" altLang="en-US" sz="2800" dirty="0"/>
              <a:t>從</a:t>
            </a:r>
            <a:r>
              <a:rPr lang="en-US" altLang="zh-TW" sz="2800" dirty="0"/>
              <a:t>steam</a:t>
            </a:r>
            <a:r>
              <a:rPr lang="zh-TW" altLang="en-US" sz="2800" dirty="0"/>
              <a:t>爬出來的資料，藉由所有評論的欄位來進行推薦。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zh-TW" altLang="en-US" sz="2800" dirty="0"/>
              <a:t>從遊戲下方的使用者評論爬內容，並用</a:t>
            </a:r>
            <a:r>
              <a:rPr lang="en-US" altLang="zh-TW" sz="2800" dirty="0"/>
              <a:t>TFIDF</a:t>
            </a:r>
            <a:r>
              <a:rPr lang="zh-TW" altLang="en-US" sz="2800" dirty="0"/>
              <a:t>去找大家都在討論的問題。</a:t>
            </a:r>
            <a:r>
              <a:rPr lang="en-US" altLang="zh-TW" sz="2800" dirty="0"/>
              <a:t>(</a:t>
            </a:r>
            <a:r>
              <a:rPr lang="zh-TW" altLang="en-US" sz="2800" dirty="0"/>
              <a:t>未完成，只有幾款遊戲</a:t>
            </a:r>
            <a:r>
              <a:rPr lang="en-US" altLang="zh-TW" sz="2800" dirty="0"/>
              <a:t>)</a:t>
            </a:r>
          </a:p>
          <a:p>
            <a:pPr marL="0" indent="0">
              <a:buNone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145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57125F-0E5C-45C2-9C77-D42A06D1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ChatBot</a:t>
            </a:r>
            <a:r>
              <a:rPr lang="zh-TW" altLang="en-US" dirty="0"/>
              <a:t>互動腳本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216FC984-4C3C-47C2-838E-12D9F47D8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88" y="1930400"/>
            <a:ext cx="4199788" cy="3881437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F56662B-3582-4C92-932E-7EA265993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653" y="342900"/>
            <a:ext cx="379476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84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ED5FF1-92A3-492E-B320-73C154411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腳本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5035FF1-90D1-4D8E-B135-A8D11D8CF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11" y="1788629"/>
            <a:ext cx="2998579" cy="3881437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005F323-D861-46BC-8733-D0FB4B303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090" y="806160"/>
            <a:ext cx="4243852" cy="524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78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817D54-302A-48D7-9F6D-5EBCF434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腳本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D8249DB-DE2E-4EFD-BA77-B0F46550F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11" y="2052100"/>
            <a:ext cx="3068085" cy="3881437"/>
          </a:xfrm>
        </p:spPr>
      </p:pic>
    </p:spTree>
    <p:extLst>
      <p:ext uri="{BB962C8B-B14F-4D97-AF65-F5344CB8AC3E}">
        <p14:creationId xmlns:p14="http://schemas.microsoft.com/office/powerpoint/2010/main" val="113062690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Microsoft JhengHei UI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Strategy_FacetGreenTheme_16x9_TP103418064" id="{F603BFB1-11DF-4227-8F78-DFB6E6A3794F}" vid="{ACF71F8F-BA3C-4B03-BE54-5A5BE7D31FB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銷售策略簡報，Facet 佈景主題 (寬螢幕)</Template>
  <TotalTime>480</TotalTime>
  <Words>342</Words>
  <Application>Microsoft Office PowerPoint</Application>
  <PresentationFormat>寬螢幕</PresentationFormat>
  <Paragraphs>52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Microsoft JhengHei UI</vt:lpstr>
      <vt:lpstr>新細明體</vt:lpstr>
      <vt:lpstr>Arial</vt:lpstr>
      <vt:lpstr>Wingdings 3</vt:lpstr>
      <vt:lpstr>多面向</vt:lpstr>
      <vt:lpstr>遊戲分享chatbot(深碗專題) </vt:lpstr>
      <vt:lpstr>前言</vt:lpstr>
      <vt:lpstr>類似題目</vt:lpstr>
      <vt:lpstr>預計的實作方法</vt:lpstr>
      <vt:lpstr>爬蟲內容</vt:lpstr>
      <vt:lpstr>資料分析</vt:lpstr>
      <vt:lpstr>ChatBot互動腳本</vt:lpstr>
      <vt:lpstr>腳本(續)</vt:lpstr>
      <vt:lpstr>腳本(續)</vt:lpstr>
      <vt:lpstr>操作流程</vt:lpstr>
      <vt:lpstr>操作流程(續)</vt:lpstr>
      <vt:lpstr>操作流程(續)</vt:lpstr>
      <vt:lpstr>操作流程(續)</vt:lpstr>
      <vt:lpstr>操作流程(續)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 </dc:title>
  <dc:creator>mid chaos</dc:creator>
  <cp:keywords/>
  <cp:lastModifiedBy>蔡奇倫</cp:lastModifiedBy>
  <cp:revision>17</cp:revision>
  <dcterms:created xsi:type="dcterms:W3CDTF">2018-12-03T04:46:18Z</dcterms:created>
  <dcterms:modified xsi:type="dcterms:W3CDTF">2019-01-03T05:19:41Z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