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563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2904C-72F0-4A18-80B8-88F8F0BC579C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2B58-F431-449E-928B-530AFC6F56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21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先講解我這</a:t>
            </a:r>
            <a:r>
              <a:rPr lang="en-US" altLang="zh-TW" dirty="0"/>
              <a:t>task</a:t>
            </a:r>
            <a:r>
              <a:rPr lang="zh-TW" altLang="en-US" dirty="0"/>
              <a:t>的目標，再來是這周讀的論文，最後是目前的進度。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2B58-F431-449E-928B-530AFC6F567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299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</a:t>
            </a:r>
            <a:r>
              <a:rPr lang="en-US" altLang="zh-TW" dirty="0"/>
              <a:t>Task</a:t>
            </a:r>
            <a:r>
              <a:rPr lang="zh-TW" altLang="en-US" dirty="0"/>
              <a:t>是想要增強基於</a:t>
            </a:r>
            <a:r>
              <a:rPr lang="en-US" altLang="zh-TW" dirty="0"/>
              <a:t>Audit Log</a:t>
            </a:r>
            <a:r>
              <a:rPr lang="zh-TW" altLang="en-US" dirty="0"/>
              <a:t>偵測出惡意軟體的能力。首先要把</a:t>
            </a:r>
            <a:r>
              <a:rPr lang="en-US" altLang="zh-TW" dirty="0" err="1"/>
              <a:t>Mitre</a:t>
            </a:r>
            <a:r>
              <a:rPr lang="en-US" altLang="zh-TW" dirty="0"/>
              <a:t> </a:t>
            </a:r>
            <a:r>
              <a:rPr lang="en-US" altLang="zh-TW" dirty="0" err="1"/>
              <a:t>Att&amp;ck</a:t>
            </a:r>
            <a:r>
              <a:rPr lang="zh-TW" altLang="en-US" dirty="0"/>
              <a:t>底下每個</a:t>
            </a:r>
            <a:r>
              <a:rPr lang="en-US" altLang="zh-TW" dirty="0"/>
              <a:t>Technique</a:t>
            </a:r>
            <a:r>
              <a:rPr lang="zh-TW" altLang="en-US" dirty="0"/>
              <a:t>產出對應的</a:t>
            </a:r>
            <a:r>
              <a:rPr lang="en-US" altLang="zh-TW" dirty="0"/>
              <a:t>Technique</a:t>
            </a:r>
            <a:r>
              <a:rPr lang="zh-TW" altLang="en-US" dirty="0"/>
              <a:t> </a:t>
            </a:r>
            <a:r>
              <a:rPr lang="en-US" altLang="zh-TW" dirty="0"/>
              <a:t>Graph</a:t>
            </a:r>
            <a:r>
              <a:rPr lang="zh-TW" altLang="en-US" dirty="0"/>
              <a:t>。因為一個</a:t>
            </a:r>
            <a:r>
              <a:rPr lang="en-US" altLang="zh-TW" dirty="0"/>
              <a:t>Technique</a:t>
            </a:r>
            <a:r>
              <a:rPr lang="zh-TW" altLang="en-US" dirty="0"/>
              <a:t>實作的方法不只一種，所以用</a:t>
            </a:r>
            <a:r>
              <a:rPr lang="en-US" altLang="zh-TW" dirty="0"/>
              <a:t>Technique Graph</a:t>
            </a:r>
            <a:r>
              <a:rPr lang="zh-TW" altLang="en-US" dirty="0"/>
              <a:t>去代表這個</a:t>
            </a:r>
            <a:r>
              <a:rPr lang="en-US" altLang="zh-TW" dirty="0"/>
              <a:t>Technique</a:t>
            </a:r>
            <a:r>
              <a:rPr lang="zh-TW" altLang="en-US" dirty="0"/>
              <a:t>。 那有了</a:t>
            </a:r>
            <a:r>
              <a:rPr lang="en-US" altLang="zh-TW" dirty="0" err="1"/>
              <a:t>Techinique</a:t>
            </a:r>
            <a:r>
              <a:rPr lang="zh-TW" altLang="en-US" dirty="0"/>
              <a:t> </a:t>
            </a:r>
            <a:r>
              <a:rPr lang="en-US" altLang="zh-TW" dirty="0"/>
              <a:t>Graph</a:t>
            </a:r>
            <a:r>
              <a:rPr lang="zh-TW" altLang="en-US" dirty="0"/>
              <a:t>的資料庫後，就可以和</a:t>
            </a:r>
            <a:r>
              <a:rPr lang="en-US" altLang="zh-TW" dirty="0"/>
              <a:t>Audit Log</a:t>
            </a:r>
            <a:r>
              <a:rPr lang="zh-TW" altLang="en-US" dirty="0"/>
              <a:t>轉成</a:t>
            </a:r>
            <a:r>
              <a:rPr lang="en-US" altLang="zh-TW" dirty="0"/>
              <a:t>Provenance Map</a:t>
            </a:r>
            <a:r>
              <a:rPr lang="zh-TW" altLang="en-US" dirty="0"/>
              <a:t> 做 </a:t>
            </a:r>
            <a:r>
              <a:rPr lang="en-US" altLang="zh-TW" dirty="0"/>
              <a:t>Graph Matching</a:t>
            </a:r>
            <a:r>
              <a:rPr lang="zh-TW" altLang="en-US" dirty="0"/>
              <a:t>，找出</a:t>
            </a:r>
            <a:r>
              <a:rPr lang="en-US" altLang="zh-TW" dirty="0"/>
              <a:t>Audit Log</a:t>
            </a:r>
            <a:r>
              <a:rPr lang="zh-TW" altLang="en-US" dirty="0"/>
              <a:t>潛藏的惡意軟體。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2B58-F431-449E-928B-530AFC6F567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28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接下來是介紹提出 </a:t>
            </a:r>
            <a:r>
              <a:rPr lang="en-US" altLang="zh-TW" dirty="0"/>
              <a:t>Technique Graph</a:t>
            </a:r>
            <a:r>
              <a:rPr lang="zh-TW" altLang="en-US" dirty="0"/>
              <a:t>這個概念的論文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2B58-F431-449E-928B-530AFC6F567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33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論文作者認為說，</a:t>
            </a:r>
            <a:r>
              <a:rPr lang="en-US" altLang="zh-TW" dirty="0"/>
              <a:t>CTI</a:t>
            </a:r>
            <a:r>
              <a:rPr lang="zh-TW" altLang="en-US" dirty="0"/>
              <a:t> </a:t>
            </a:r>
            <a:r>
              <a:rPr lang="en-US" altLang="zh-TW" dirty="0"/>
              <a:t>reports</a:t>
            </a:r>
            <a:r>
              <a:rPr lang="zh-TW" altLang="en-US" dirty="0"/>
              <a:t>雖然能夠分享網路攻擊的經驗，但因為這個</a:t>
            </a:r>
            <a:r>
              <a:rPr lang="en-US" altLang="zh-TW" dirty="0"/>
              <a:t>report</a:t>
            </a:r>
            <a:r>
              <a:rPr lang="zh-TW" altLang="en-US" dirty="0"/>
              <a:t>沒有固定的形式，讓大家很難自動化的去統整這些</a:t>
            </a:r>
            <a:r>
              <a:rPr lang="en-US" altLang="zh-TW" dirty="0"/>
              <a:t>report</a:t>
            </a:r>
            <a:r>
              <a:rPr lang="zh-TW" altLang="en-US" dirty="0"/>
              <a:t>。而且單一個</a:t>
            </a:r>
            <a:r>
              <a:rPr lang="en-US" altLang="zh-TW" dirty="0"/>
              <a:t>CTI report</a:t>
            </a:r>
            <a:r>
              <a:rPr lang="zh-TW" altLang="en-US" dirty="0"/>
              <a:t>通常會使用到多種</a:t>
            </a:r>
            <a:r>
              <a:rPr lang="en-US" altLang="zh-TW" dirty="0"/>
              <a:t>Technique</a:t>
            </a:r>
            <a:r>
              <a:rPr lang="zh-TW" altLang="en-US" dirty="0"/>
              <a:t>，假設一篇</a:t>
            </a:r>
            <a:r>
              <a:rPr lang="en-US" altLang="zh-TW" dirty="0"/>
              <a:t>report</a:t>
            </a:r>
            <a:r>
              <a:rPr lang="zh-TW" altLang="en-US" dirty="0"/>
              <a:t>有用到</a:t>
            </a:r>
            <a:r>
              <a:rPr lang="en-US" altLang="zh-TW" dirty="0"/>
              <a:t>T1025</a:t>
            </a:r>
            <a:r>
              <a:rPr lang="zh-TW" altLang="en-US" dirty="0"/>
              <a:t>，那這篇</a:t>
            </a:r>
            <a:r>
              <a:rPr lang="en-US" altLang="zh-TW" dirty="0"/>
              <a:t>report</a:t>
            </a:r>
            <a:r>
              <a:rPr lang="zh-TW" altLang="en-US" dirty="0"/>
              <a:t>裡可能只會提到</a:t>
            </a:r>
            <a:r>
              <a:rPr lang="en-US" altLang="zh-TW" dirty="0"/>
              <a:t>T1025</a:t>
            </a:r>
            <a:r>
              <a:rPr lang="zh-TW" altLang="en-US" dirty="0"/>
              <a:t>一小部分的資訊，因此要統整單一</a:t>
            </a:r>
            <a:r>
              <a:rPr lang="en-US" altLang="zh-TW" dirty="0"/>
              <a:t>Technique</a:t>
            </a:r>
            <a:r>
              <a:rPr lang="zh-TW" altLang="en-US" dirty="0"/>
              <a:t>的資訊會不只需要一篇</a:t>
            </a:r>
            <a:r>
              <a:rPr lang="en-US" altLang="zh-TW" dirty="0"/>
              <a:t>report</a:t>
            </a:r>
            <a:r>
              <a:rPr lang="zh-TW" altLang="en-US" dirty="0"/>
              <a:t>，透過用</a:t>
            </a:r>
            <a:r>
              <a:rPr lang="en-US" altLang="zh-TW" dirty="0"/>
              <a:t>CTI</a:t>
            </a:r>
            <a:r>
              <a:rPr lang="zh-TW" altLang="en-US" dirty="0"/>
              <a:t> </a:t>
            </a:r>
            <a:r>
              <a:rPr lang="en-US" altLang="zh-TW" dirty="0"/>
              <a:t>report </a:t>
            </a:r>
            <a:r>
              <a:rPr lang="zh-TW" altLang="en-US" dirty="0"/>
              <a:t>去更新</a:t>
            </a:r>
            <a:r>
              <a:rPr lang="en-US" altLang="zh-TW" dirty="0"/>
              <a:t>Technique Graph</a:t>
            </a:r>
            <a:r>
              <a:rPr lang="zh-TW" altLang="en-US" dirty="0"/>
              <a:t>的來統整出同一種</a:t>
            </a:r>
            <a:r>
              <a:rPr lang="en-US" altLang="zh-TW" dirty="0"/>
              <a:t>Technique</a:t>
            </a:r>
            <a:r>
              <a:rPr lang="zh-TW" altLang="en-US" dirty="0"/>
              <a:t>底下不同實作方式的資訊。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2B58-F431-449E-928B-530AFC6F567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956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這個是</a:t>
            </a:r>
            <a:r>
              <a:rPr lang="en-US" altLang="zh-TW" dirty="0" err="1"/>
              <a:t>AttackG</a:t>
            </a:r>
            <a:r>
              <a:rPr lang="zh-TW" altLang="en-US" dirty="0"/>
              <a:t>大略的架構。有兩個</a:t>
            </a:r>
            <a:r>
              <a:rPr lang="en-US" altLang="zh-TW" dirty="0"/>
              <a:t>input</a:t>
            </a:r>
            <a:r>
              <a:rPr lang="zh-TW" altLang="en-US" dirty="0"/>
              <a:t>，第一個是</a:t>
            </a:r>
            <a:r>
              <a:rPr lang="en-US" altLang="zh-TW" dirty="0"/>
              <a:t>Technique Examples</a:t>
            </a:r>
            <a:r>
              <a:rPr lang="zh-TW" altLang="en-US" dirty="0"/>
              <a:t>，這裡的</a:t>
            </a:r>
            <a:r>
              <a:rPr lang="en-US" altLang="zh-TW" dirty="0"/>
              <a:t>Technique examples</a:t>
            </a:r>
            <a:r>
              <a:rPr lang="zh-TW" altLang="en-US" dirty="0"/>
              <a:t>包含了所有要用來辨識的</a:t>
            </a:r>
            <a:r>
              <a:rPr lang="en-US" altLang="zh-TW" dirty="0"/>
              <a:t>technique</a:t>
            </a:r>
          </a:p>
          <a:p>
            <a:r>
              <a:rPr lang="zh-TW" altLang="en-US" dirty="0"/>
              <a:t>在這篇論文裡面選了</a:t>
            </a:r>
            <a:r>
              <a:rPr lang="en-US" altLang="zh-TW" dirty="0"/>
              <a:t>179</a:t>
            </a:r>
            <a:r>
              <a:rPr lang="zh-TW" altLang="en-US" dirty="0"/>
              <a:t>個</a:t>
            </a:r>
            <a:r>
              <a:rPr lang="en-US" altLang="zh-TW" dirty="0"/>
              <a:t>Technique</a:t>
            </a:r>
            <a:r>
              <a:rPr lang="zh-TW" altLang="en-US" dirty="0"/>
              <a:t>以及每個</a:t>
            </a:r>
            <a:r>
              <a:rPr lang="en-US" altLang="zh-TW" dirty="0"/>
              <a:t>technique</a:t>
            </a:r>
            <a:r>
              <a:rPr lang="zh-TW" altLang="en-US" dirty="0"/>
              <a:t>對應的</a:t>
            </a:r>
            <a:r>
              <a:rPr lang="en-US" altLang="zh-TW" dirty="0"/>
              <a:t>examples</a:t>
            </a:r>
            <a:r>
              <a:rPr lang="zh-TW" altLang="en-US" dirty="0"/>
              <a:t>。第二個是</a:t>
            </a:r>
            <a:r>
              <a:rPr lang="en-US" altLang="zh-TW" dirty="0"/>
              <a:t>input</a:t>
            </a:r>
            <a:r>
              <a:rPr lang="zh-TW" altLang="en-US" dirty="0"/>
              <a:t> 是 </a:t>
            </a:r>
            <a:r>
              <a:rPr lang="en-US" altLang="zh-TW" dirty="0"/>
              <a:t>CTI reports</a:t>
            </a:r>
            <a:r>
              <a:rPr lang="zh-TW" altLang="en-US" dirty="0"/>
              <a:t>。這兩個</a:t>
            </a:r>
            <a:r>
              <a:rPr lang="en-US" altLang="zh-TW" dirty="0"/>
              <a:t>input</a:t>
            </a:r>
            <a:r>
              <a:rPr lang="zh-TW" altLang="en-US" dirty="0"/>
              <a:t>都會通過第一個階段</a:t>
            </a:r>
            <a:r>
              <a:rPr lang="en-US" altLang="zh-TW" dirty="0"/>
              <a:t> Extract attack Graphs from CTI reports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2B58-F431-449E-928B-530AFC6F567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704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第一個階段總共分為兩個部分，第一個是</a:t>
            </a:r>
            <a:r>
              <a:rPr lang="en-US" altLang="zh-TW" dirty="0"/>
              <a:t>report parsing</a:t>
            </a:r>
            <a:r>
              <a:rPr lang="zh-TW" altLang="en-US" dirty="0"/>
              <a:t>，第二個是根據</a:t>
            </a:r>
            <a:r>
              <a:rPr lang="en-US" altLang="zh-TW" dirty="0"/>
              <a:t>parse</a:t>
            </a:r>
            <a:r>
              <a:rPr lang="zh-TW" altLang="en-US" dirty="0"/>
              <a:t>出來的資訊產生</a:t>
            </a:r>
            <a:r>
              <a:rPr lang="en-US" altLang="zh-TW" dirty="0"/>
              <a:t>attack Graph</a:t>
            </a:r>
            <a:r>
              <a:rPr lang="zh-TW" altLang="en-US" dirty="0"/>
              <a:t>。第一部分</a:t>
            </a:r>
            <a:r>
              <a:rPr lang="en-US" altLang="zh-TW" dirty="0"/>
              <a:t>report parsing</a:t>
            </a:r>
            <a:r>
              <a:rPr lang="zh-TW" altLang="en-US" dirty="0"/>
              <a:t>，</a:t>
            </a:r>
            <a:r>
              <a:rPr lang="en-US" altLang="zh-TW" dirty="0" err="1"/>
              <a:t>IoCs</a:t>
            </a:r>
            <a:r>
              <a:rPr lang="en-US" altLang="zh-TW" dirty="0"/>
              <a:t> Protection</a:t>
            </a:r>
            <a:r>
              <a:rPr lang="zh-TW" altLang="en-US" dirty="0"/>
              <a:t>是把</a:t>
            </a:r>
            <a:r>
              <a:rPr lang="en-US" altLang="zh-TW" dirty="0"/>
              <a:t>pretrained</a:t>
            </a:r>
            <a:r>
              <a:rPr lang="zh-TW" altLang="en-US" dirty="0"/>
              <a:t> </a:t>
            </a:r>
            <a:r>
              <a:rPr lang="en-US" altLang="zh-TW" dirty="0"/>
              <a:t>NLP</a:t>
            </a:r>
            <a:r>
              <a:rPr lang="zh-TW" altLang="en-US" dirty="0"/>
              <a:t> 模型不常見到的</a:t>
            </a:r>
            <a:r>
              <a:rPr lang="en-US" altLang="zh-TW" dirty="0"/>
              <a:t>domain specific</a:t>
            </a:r>
            <a:r>
              <a:rPr lang="zh-TW" altLang="en-US" dirty="0"/>
              <a:t>的名詞替換掉，例如執行檔的檔名。再來是</a:t>
            </a:r>
            <a:r>
              <a:rPr lang="en-US" altLang="zh-TW" dirty="0"/>
              <a:t>Attack Entity Extraction</a:t>
            </a:r>
            <a:r>
              <a:rPr lang="zh-TW" altLang="en-US" dirty="0"/>
              <a:t>，將句子中的</a:t>
            </a:r>
            <a:r>
              <a:rPr lang="en-US" altLang="zh-TW" dirty="0"/>
              <a:t>entity</a:t>
            </a:r>
            <a:r>
              <a:rPr lang="zh-TW" altLang="en-US" dirty="0"/>
              <a:t>也就是單字分類然後取出，這篇作者總共分了</a:t>
            </a:r>
            <a:r>
              <a:rPr lang="en-US" altLang="zh-TW" dirty="0"/>
              <a:t>7</a:t>
            </a:r>
            <a:r>
              <a:rPr lang="zh-TW" altLang="en-US" dirty="0"/>
              <a:t>類。再來是</a:t>
            </a:r>
            <a:r>
              <a:rPr lang="en-US" altLang="zh-TW" dirty="0"/>
              <a:t>Attack Dependency Extraction</a:t>
            </a:r>
            <a:r>
              <a:rPr lang="zh-TW" altLang="en-US" dirty="0"/>
              <a:t>，用</a:t>
            </a:r>
            <a:r>
              <a:rPr lang="en-US" altLang="zh-TW" dirty="0"/>
              <a:t>pretrained NLP model</a:t>
            </a:r>
            <a:r>
              <a:rPr lang="zh-TW" altLang="en-US" dirty="0"/>
              <a:t>得出句子中的</a:t>
            </a:r>
            <a:r>
              <a:rPr lang="en-US" altLang="zh-TW" dirty="0"/>
              <a:t>dependency tree</a:t>
            </a:r>
            <a:r>
              <a:rPr lang="zh-TW" altLang="en-US" dirty="0"/>
              <a:t>，然後將有</a:t>
            </a:r>
            <a:r>
              <a:rPr lang="en-US" altLang="zh-TW" dirty="0"/>
              <a:t>dependency</a:t>
            </a:r>
            <a:r>
              <a:rPr lang="zh-TW" altLang="en-US" dirty="0"/>
              <a:t>的</a:t>
            </a:r>
            <a:r>
              <a:rPr lang="en-US" altLang="zh-TW" dirty="0"/>
              <a:t>entity</a:t>
            </a:r>
            <a:r>
              <a:rPr lang="zh-TW" altLang="en-US" dirty="0"/>
              <a:t>記錄起來。接著進到</a:t>
            </a:r>
            <a:r>
              <a:rPr lang="en-US" altLang="zh-TW" dirty="0"/>
              <a:t>Graph generation</a:t>
            </a:r>
            <a:r>
              <a:rPr lang="zh-TW" altLang="en-US" dirty="0"/>
              <a:t>的部分。</a:t>
            </a:r>
            <a:r>
              <a:rPr lang="en-US" altLang="zh-TW" dirty="0"/>
              <a:t>Attack Graph</a:t>
            </a:r>
            <a:r>
              <a:rPr lang="zh-TW" altLang="en-US" dirty="0"/>
              <a:t>的</a:t>
            </a:r>
            <a:r>
              <a:rPr lang="en-US" altLang="zh-TW" dirty="0"/>
              <a:t>node</a:t>
            </a:r>
            <a:r>
              <a:rPr lang="zh-TW" altLang="en-US" dirty="0"/>
              <a:t>就是從句子中取出的</a:t>
            </a:r>
            <a:r>
              <a:rPr lang="en-US" altLang="zh-TW" dirty="0"/>
              <a:t>entity</a:t>
            </a:r>
            <a:r>
              <a:rPr lang="zh-TW" altLang="en-US" dirty="0"/>
              <a:t>，因為</a:t>
            </a:r>
            <a:r>
              <a:rPr lang="en-US" altLang="zh-TW" dirty="0"/>
              <a:t>node</a:t>
            </a:r>
            <a:r>
              <a:rPr lang="zh-TW" altLang="en-US" dirty="0"/>
              <a:t>就是</a:t>
            </a:r>
            <a:r>
              <a:rPr lang="en-US" altLang="zh-TW" dirty="0"/>
              <a:t>entity</a:t>
            </a:r>
            <a:r>
              <a:rPr lang="zh-TW" altLang="en-US" dirty="0"/>
              <a:t>，兩個</a:t>
            </a:r>
            <a:r>
              <a:rPr lang="en-US" altLang="zh-TW" dirty="0"/>
              <a:t>entity</a:t>
            </a:r>
            <a:r>
              <a:rPr lang="zh-TW" altLang="en-US" dirty="0"/>
              <a:t>之間如果在</a:t>
            </a:r>
            <a:r>
              <a:rPr lang="en-US" altLang="zh-TW" dirty="0"/>
              <a:t>dependency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r>
              <a:rPr lang="zh-TW" altLang="en-US" dirty="0"/>
              <a:t>中有</a:t>
            </a:r>
            <a:r>
              <a:rPr lang="en-US" altLang="zh-TW" dirty="0"/>
              <a:t>dependency</a:t>
            </a:r>
            <a:r>
              <a:rPr lang="zh-TW" altLang="en-US" dirty="0"/>
              <a:t>，就建一條</a:t>
            </a:r>
            <a:r>
              <a:rPr lang="en-US" altLang="zh-TW" dirty="0"/>
              <a:t>edge</a:t>
            </a:r>
            <a:r>
              <a:rPr lang="zh-TW" altLang="en-US" dirty="0"/>
              <a:t>把他們連起來。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2B58-F431-449E-928B-530AFC6F567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110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那有了</a:t>
            </a:r>
            <a:r>
              <a:rPr lang="en-US" altLang="zh-TW" dirty="0"/>
              <a:t>technique template</a:t>
            </a:r>
            <a:r>
              <a:rPr lang="zh-TW" altLang="en-US" dirty="0"/>
              <a:t>以及</a:t>
            </a:r>
            <a:r>
              <a:rPr lang="en-US" altLang="zh-TW" dirty="0"/>
              <a:t>CTI report</a:t>
            </a:r>
            <a:r>
              <a:rPr lang="zh-TW" altLang="en-US" dirty="0"/>
              <a:t>的</a:t>
            </a:r>
            <a:r>
              <a:rPr lang="en-US" altLang="zh-TW" dirty="0"/>
              <a:t>attack graph</a:t>
            </a:r>
            <a:r>
              <a:rPr lang="zh-TW" altLang="en-US" dirty="0"/>
              <a:t>之後，就可以用作者設計的</a:t>
            </a:r>
            <a:r>
              <a:rPr lang="en-US" altLang="zh-TW" dirty="0"/>
              <a:t>graph alignment</a:t>
            </a:r>
            <a:r>
              <a:rPr lang="zh-TW" altLang="en-US" dirty="0"/>
              <a:t>演算法去做</a:t>
            </a:r>
            <a:r>
              <a:rPr lang="en-US" altLang="zh-TW" dirty="0"/>
              <a:t>matching</a:t>
            </a:r>
            <a:r>
              <a:rPr lang="zh-TW" altLang="en-US" dirty="0"/>
              <a:t>。對</a:t>
            </a:r>
            <a:r>
              <a:rPr lang="en-US" altLang="zh-TW" dirty="0"/>
              <a:t>CTI</a:t>
            </a:r>
            <a:r>
              <a:rPr lang="zh-TW" altLang="en-US" dirty="0"/>
              <a:t> </a:t>
            </a:r>
            <a:r>
              <a:rPr lang="en-US" altLang="zh-TW" dirty="0"/>
              <a:t>report</a:t>
            </a:r>
            <a:r>
              <a:rPr lang="zh-TW" altLang="en-US" dirty="0"/>
              <a:t>的</a:t>
            </a:r>
            <a:r>
              <a:rPr lang="en-US" altLang="zh-TW" dirty="0"/>
              <a:t>attack graph</a:t>
            </a:r>
            <a:r>
              <a:rPr lang="zh-TW" altLang="en-US" dirty="0"/>
              <a:t>裡的每個</a:t>
            </a:r>
            <a:r>
              <a:rPr lang="en-US" altLang="zh-TW" dirty="0"/>
              <a:t>connected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，跟要辨識的所有</a:t>
            </a:r>
            <a:r>
              <a:rPr lang="en-US" altLang="zh-TW" dirty="0"/>
              <a:t>technique template</a:t>
            </a:r>
            <a:r>
              <a:rPr lang="zh-TW" altLang="en-US" dirty="0"/>
              <a:t>做</a:t>
            </a:r>
            <a:r>
              <a:rPr lang="en-US" altLang="zh-TW" dirty="0"/>
              <a:t>matching</a:t>
            </a:r>
            <a:r>
              <a:rPr lang="zh-TW" altLang="en-US" dirty="0"/>
              <a:t>，如果</a:t>
            </a:r>
            <a:r>
              <a:rPr lang="en-US" altLang="zh-TW" dirty="0"/>
              <a:t>matching</a:t>
            </a:r>
            <a:r>
              <a:rPr lang="zh-TW" altLang="en-US" dirty="0"/>
              <a:t>的分數大於一個</a:t>
            </a:r>
            <a:r>
              <a:rPr lang="en-US" altLang="zh-TW" dirty="0"/>
              <a:t>threshold</a:t>
            </a:r>
            <a:r>
              <a:rPr lang="zh-TW" altLang="en-US" dirty="0"/>
              <a:t>，這個</a:t>
            </a:r>
            <a:r>
              <a:rPr lang="en-US" altLang="zh-TW" dirty="0"/>
              <a:t>connected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跟對應的</a:t>
            </a:r>
            <a:r>
              <a:rPr lang="en-US" altLang="zh-TW" dirty="0"/>
              <a:t>technique</a:t>
            </a:r>
            <a:r>
              <a:rPr lang="zh-TW" altLang="en-US" dirty="0"/>
              <a:t>就叫作一個</a:t>
            </a:r>
            <a:r>
              <a:rPr lang="en-US" altLang="zh-TW" dirty="0"/>
              <a:t>match</a:t>
            </a:r>
            <a:r>
              <a:rPr lang="zh-TW" altLang="en-US" dirty="0"/>
              <a:t>。</a:t>
            </a:r>
            <a:r>
              <a:rPr lang="en-US" altLang="zh-TW" dirty="0"/>
              <a:t>Match</a:t>
            </a:r>
            <a:r>
              <a:rPr lang="zh-TW" altLang="en-US" dirty="0"/>
              <a:t>成功就代表</a:t>
            </a:r>
            <a:r>
              <a:rPr lang="en-US" altLang="zh-TW" dirty="0"/>
              <a:t>component</a:t>
            </a:r>
            <a:r>
              <a:rPr lang="zh-TW" altLang="en-US" dirty="0"/>
              <a:t>有使用到這個</a:t>
            </a:r>
            <a:r>
              <a:rPr lang="en-US" altLang="zh-TW" dirty="0"/>
              <a:t>technique</a:t>
            </a:r>
            <a:r>
              <a:rPr lang="zh-TW" altLang="en-US" dirty="0"/>
              <a:t>，同時也會用</a:t>
            </a:r>
            <a:r>
              <a:rPr lang="en-US" altLang="zh-TW" dirty="0"/>
              <a:t>connected</a:t>
            </a:r>
            <a:r>
              <a:rPr lang="zh-TW" altLang="en-US" dirty="0"/>
              <a:t> </a:t>
            </a:r>
            <a:r>
              <a:rPr lang="en-US" altLang="zh-TW" dirty="0"/>
              <a:t>component</a:t>
            </a:r>
            <a:r>
              <a:rPr lang="zh-TW" altLang="en-US" dirty="0"/>
              <a:t>的資訊去</a:t>
            </a:r>
            <a:r>
              <a:rPr lang="en-US" altLang="zh-TW" dirty="0"/>
              <a:t>update</a:t>
            </a:r>
            <a:r>
              <a:rPr lang="zh-TW" altLang="en-US" dirty="0"/>
              <a:t> </a:t>
            </a:r>
            <a:r>
              <a:rPr lang="en-US" altLang="zh-TW" dirty="0"/>
              <a:t>technique</a:t>
            </a:r>
            <a:r>
              <a:rPr lang="zh-TW" altLang="en-US" dirty="0"/>
              <a:t> </a:t>
            </a:r>
            <a:r>
              <a:rPr lang="en-US" altLang="zh-TW" dirty="0"/>
              <a:t>template</a:t>
            </a:r>
            <a:r>
              <a:rPr lang="zh-TW" altLang="en-US" dirty="0"/>
              <a:t>裡的資訊。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2B58-F431-449E-928B-530AFC6F567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306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2B58-F431-449E-928B-530AFC6F567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9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2B58-F431-449E-928B-530AFC6F567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6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242CD-1B41-41F6-99D6-0A8B6E10E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6FEB40-8386-4CB1-B4F3-5A8A53787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6F3D51-4E16-4E22-94A6-82328133C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A9A0-5B13-47CD-9173-5C0C9EBD4DC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CB23FB-3127-4FA9-A4A1-E617F6D31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D78038-9077-4EAB-ADCE-DBC6D24C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9564-CC0B-4EE2-8963-BED9EEB67D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997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9938F5-64FB-4DE6-8A95-B2A61DF0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CA4234-AE49-4ADA-B0C9-EE8B0B80A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C6DF30-E67C-4C03-AB36-3F3E6F99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A9A0-5B13-47CD-9173-5C0C9EBD4DC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6AA116-C4D2-48B0-ADE3-64529F90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99853D-3955-4D5F-9DA9-259FEA6A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9564-CC0B-4EE2-8963-BED9EEB67D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81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810D5EC-56B2-4AC3-9BAC-DC0D14700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41EADD-CFCC-4BEE-816D-7EEF5C8E3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CD7825-BFB0-4DAB-B780-A6DBDDED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A9A0-5B13-47CD-9173-5C0C9EBD4DC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551788-140B-467C-BC53-5E96556B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08699A-827C-4924-989B-DD3EB692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9564-CC0B-4EE2-8963-BED9EEB67D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333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AC8FC-7626-497A-B128-CA0C0502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A91577-5B18-47D0-9E75-3A123F4C7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40A94D-15FF-416E-9585-B6C5591CB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A9A0-5B13-47CD-9173-5C0C9EBD4DC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035D5D-E750-4843-A920-D6B6D6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6F9CF4-4BA8-4665-A339-3734616D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9564-CC0B-4EE2-8963-BED9EEB67D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71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183C52-2709-4BC4-BCFC-A8279E46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F8E6E2-3328-4AF3-B8D5-50AC8CA36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C15415-7188-49CC-B556-71554DF7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A9A0-5B13-47CD-9173-5C0C9EBD4DC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2EA5D-2FC0-4587-83CC-A0D785E7A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9206F9-EDA9-430E-95BC-F6E09947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9564-CC0B-4EE2-8963-BED9EEB67D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243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94FE9E-FE97-454B-B58A-AACE1BF8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B3B86A-DF54-4EE5-A799-59A4FB74DF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445C24-4268-444C-934E-0ACA1FCC5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0F3392-8339-4390-BFD1-FDF707A1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A9A0-5B13-47CD-9173-5C0C9EBD4DC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E54CC9-EF60-44F1-A2C4-20204832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674316-1057-48BE-B926-6FD31981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9564-CC0B-4EE2-8963-BED9EEB67D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98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1274E0-A1A2-430E-9B82-9CB954C7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990243-AF62-4250-B6D3-C27C0D376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70449C-CE3B-445F-8B3F-9011EDE42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6D0F10-3F67-4C7E-964D-2807B6CFC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498434-1016-40E1-9765-13A534163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1255AC-95E3-4813-946C-8C501389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A9A0-5B13-47CD-9173-5C0C9EBD4DC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28D974-90EC-42D9-84BB-9F534A9C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B030F0B-7ACF-449B-B5A1-86319B21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9564-CC0B-4EE2-8963-BED9EEB67D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9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1F7915-F426-4FC4-8E4B-25AFA27B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093407-7CF7-4B5E-9C46-4DD377A4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A9A0-5B13-47CD-9173-5C0C9EBD4DC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CA467F-764A-48C6-9D14-8D7FA2EBE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674CCC-191A-4F81-AFAC-BDE567FA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9564-CC0B-4EE2-8963-BED9EEB67D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52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1D4399F-11EF-4934-8743-C4F1982F0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A9A0-5B13-47CD-9173-5C0C9EBD4DC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78423DC-D271-4CFB-B48D-32BB9716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4AADAD-2456-4094-8638-408EE8BE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9564-CC0B-4EE2-8963-BED9EEB67D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54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5BDE8-884E-48CB-94BD-DC3C822C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36272E-59BD-4AFF-B090-C72A684CE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A1D6A2C-C7CD-47FA-A76F-A83242265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F6F2A1-2394-4F86-AA6A-EEA271EA8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A9A0-5B13-47CD-9173-5C0C9EBD4DC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429E2D-9602-4C47-B6AF-9FBCC4D7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E6282B-A66A-4C24-BF74-A476484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9564-CC0B-4EE2-8963-BED9EEB67D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14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7CBDC5-1C8D-43F4-993C-EA429BAE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FBE2CD-4DDC-4138-8A8F-12BBDEE9F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718255-A923-4770-A4F1-30645E103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82A856-7EF3-41A6-B6C0-4A59D3A9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A9A0-5B13-47CD-9173-5C0C9EBD4DC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7F3EAE-EFFA-421D-A531-03DD1309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823A9F-D42C-4FBE-9751-B0788580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49564-CC0B-4EE2-8963-BED9EEB67D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70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B9CF1CB-7A5B-4DCB-A3E0-78D02F858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646E31-B639-460A-A7D5-1E39403EA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DE5363-D3B6-4DEE-9C83-6C34A7D82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A9A0-5B13-47CD-9173-5C0C9EBD4DC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C9A6D6-2A1D-4E3F-B765-C655BDD55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9633CB-B142-4F63-9BEB-2F2BC76A0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49564-CC0B-4EE2-8963-BED9EEB67D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04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AD25E-94A7-4D90-AB2F-18DFFD8B1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966" y="1181629"/>
            <a:ext cx="10016067" cy="2387600"/>
          </a:xfrm>
        </p:spPr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Log-based Cyber Threat Analysis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12FFC76-504E-4972-998B-6DAD0B260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8305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劉名凱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2023/7/11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4870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67C82-2D13-4E78-A64A-348DE5C5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1405041-BC48-418D-8446-EAD218C74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8565"/>
            <a:ext cx="10422467" cy="186460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909FD5A-E796-43AB-B1D9-80EC665F238F}"/>
              </a:ext>
            </a:extLst>
          </p:cNvPr>
          <p:cNvSpPr txBox="1"/>
          <p:nvPr/>
        </p:nvSpPr>
        <p:spPr>
          <a:xfrm>
            <a:off x="3750732" y="3810000"/>
            <a:ext cx="469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Technique Template (T1025)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3A284B3E-5CB7-4955-BD27-843199CB2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6" y="4356164"/>
            <a:ext cx="12192000" cy="233238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2EB3E40-465B-46AB-A349-20783B8211FC}"/>
              </a:ext>
            </a:extLst>
          </p:cNvPr>
          <p:cNvSpPr/>
          <p:nvPr/>
        </p:nvSpPr>
        <p:spPr>
          <a:xfrm>
            <a:off x="8822267" y="5029200"/>
            <a:ext cx="753533" cy="262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7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67C82-2D13-4E78-A64A-348DE5C5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1068C40-4426-4D05-BBA6-DC52548E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65" y="2690310"/>
            <a:ext cx="6604000" cy="15102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attacked ta51-pivot-2 and deployed OC2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us to run our attack from within the target network.  </a:t>
            </a:r>
            <a:r>
              <a:rPr lang="en-US" altLang="zh-TW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Exploited Firefox backdoor by again browsing to http://128.55.12.233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Loader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Drakon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executed in Firefox memory and connected out to 128.55.12.233:8000 and 128.55.12.233:443 for C2.  </a:t>
            </a:r>
            <a:r>
              <a:rPr lang="en-US" altLang="zh-TW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the BBN reboot, driver was disabled, and we would now be able to use privilege escalation via our perfmon driver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We loaded the </a:t>
            </a:r>
            <a:r>
              <a:rPr lang="en-US" altLang="zh-TW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copykatz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 to recon data from the system.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2F498C6-C8EA-47BA-BF82-1393060450AD}"/>
              </a:ext>
            </a:extLst>
          </p:cNvPr>
          <p:cNvSpPr txBox="1"/>
          <p:nvPr/>
        </p:nvSpPr>
        <p:spPr>
          <a:xfrm>
            <a:off x="1794934" y="4015886"/>
            <a:ext cx="287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 reports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DFE6653-A55C-490D-84F8-2BBBBCFE8EC9}"/>
              </a:ext>
            </a:extLst>
          </p:cNvPr>
          <p:cNvCxnSpPr>
            <a:cxnSpLocks/>
          </p:cNvCxnSpPr>
          <p:nvPr/>
        </p:nvCxnSpPr>
        <p:spPr>
          <a:xfrm>
            <a:off x="6714065" y="3302027"/>
            <a:ext cx="3640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D6D185CF-6F62-44F4-9B86-4533D9964C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6" t="12106" r="9876" b="10485"/>
          <a:stretch/>
        </p:blipFill>
        <p:spPr>
          <a:xfrm>
            <a:off x="7078132" y="1412230"/>
            <a:ext cx="4724400" cy="4701903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BF271FA-8ACE-415D-B85B-7C88E314704E}"/>
              </a:ext>
            </a:extLst>
          </p:cNvPr>
          <p:cNvSpPr/>
          <p:nvPr/>
        </p:nvSpPr>
        <p:spPr>
          <a:xfrm>
            <a:off x="7409390" y="2690310"/>
            <a:ext cx="1363132" cy="8548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BF06B68-F927-450D-937E-7819FB5261E4}"/>
              </a:ext>
            </a:extLst>
          </p:cNvPr>
          <p:cNvSpPr/>
          <p:nvPr/>
        </p:nvSpPr>
        <p:spPr>
          <a:xfrm>
            <a:off x="9745133" y="3227436"/>
            <a:ext cx="1981199" cy="63550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BEC4D5E-7220-4DC5-93B9-1941FD5FC10A}"/>
              </a:ext>
            </a:extLst>
          </p:cNvPr>
          <p:cNvSpPr/>
          <p:nvPr/>
        </p:nvSpPr>
        <p:spPr>
          <a:xfrm>
            <a:off x="9129182" y="4588878"/>
            <a:ext cx="1708151" cy="85689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3BD3526-E9AF-420E-B98F-77F7CC4183CA}"/>
              </a:ext>
            </a:extLst>
          </p:cNvPr>
          <p:cNvSpPr txBox="1"/>
          <p:nvPr/>
        </p:nvSpPr>
        <p:spPr>
          <a:xfrm>
            <a:off x="8398932" y="1090524"/>
            <a:ext cx="340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type: {NLP description}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4D12982F-D1F0-4B80-92C7-DD42F5D5DC36}"/>
              </a:ext>
            </a:extLst>
          </p:cNvPr>
          <p:cNvSpPr txBox="1"/>
          <p:nvPr/>
        </p:nvSpPr>
        <p:spPr>
          <a:xfrm>
            <a:off x="8222190" y="6152609"/>
            <a:ext cx="340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Graph</a:t>
            </a:r>
          </a:p>
        </p:txBody>
      </p:sp>
    </p:spTree>
    <p:extLst>
      <p:ext uri="{BB962C8B-B14F-4D97-AF65-F5344CB8AC3E}">
        <p14:creationId xmlns:p14="http://schemas.microsoft.com/office/powerpoint/2010/main" val="2271933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67C82-2D13-4E78-A64A-348DE5C5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6D185CF-6F62-44F4-9B86-4533D9964C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6" t="12106" r="9876" b="10485"/>
          <a:stretch/>
        </p:blipFill>
        <p:spPr>
          <a:xfrm>
            <a:off x="414866" y="1605668"/>
            <a:ext cx="4724400" cy="470190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3BD3526-E9AF-420E-B98F-77F7CC4183CA}"/>
              </a:ext>
            </a:extLst>
          </p:cNvPr>
          <p:cNvSpPr txBox="1"/>
          <p:nvPr/>
        </p:nvSpPr>
        <p:spPr>
          <a:xfrm>
            <a:off x="1828800" y="1323645"/>
            <a:ext cx="340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type: {NLP description}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2D44847-E612-40F2-9019-2B77758419ED}"/>
              </a:ext>
            </a:extLst>
          </p:cNvPr>
          <p:cNvSpPr txBox="1"/>
          <p:nvPr/>
        </p:nvSpPr>
        <p:spPr>
          <a:xfrm>
            <a:off x="5681134" y="1809222"/>
            <a:ext cx="495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T1007 - System Service Discovery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T1008 - Fallback Channels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T1049 - System Network Connections Discovery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T1068 - Exploitation for Privilege Escalation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T1071 - Application Layer Protocol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T1082 - System Information Discovery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T1090 - Proxy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T1102 - Web Service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T1105 - Ingress Tool Transfer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T1187 - Forced Authentication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T1190 - Exploit Public-Facing Application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T1204 - User Execution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T1566 - Phishing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T1573 - Encrypted Channel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6ECAE50-C8C6-4D25-A63E-C24778A6E36C}"/>
              </a:ext>
            </a:extLst>
          </p:cNvPr>
          <p:cNvSpPr/>
          <p:nvPr/>
        </p:nvSpPr>
        <p:spPr>
          <a:xfrm>
            <a:off x="2899833" y="3124200"/>
            <a:ext cx="2239434" cy="1265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2A8433-059B-4B5E-AB00-8671230109E3}"/>
              </a:ext>
            </a:extLst>
          </p:cNvPr>
          <p:cNvSpPr txBox="1"/>
          <p:nvPr/>
        </p:nvSpPr>
        <p:spPr>
          <a:xfrm>
            <a:off x="1828800" y="4425523"/>
            <a:ext cx="4110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T1007, T1008, T1068, T1090, T1102, T1105, T1190, T1204, T1566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20F98B-94CB-4441-BFEF-C70FE006036C}"/>
              </a:ext>
            </a:extLst>
          </p:cNvPr>
          <p:cNvSpPr/>
          <p:nvPr/>
        </p:nvSpPr>
        <p:spPr>
          <a:xfrm>
            <a:off x="247649" y="2589942"/>
            <a:ext cx="2239434" cy="1265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B57D940-864F-4478-A444-912D8A55B0E2}"/>
              </a:ext>
            </a:extLst>
          </p:cNvPr>
          <p:cNvSpPr txBox="1"/>
          <p:nvPr/>
        </p:nvSpPr>
        <p:spPr>
          <a:xfrm>
            <a:off x="656165" y="3855171"/>
            <a:ext cx="15959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>
                <a:latin typeface="Times New Roman" panose="02020603050405020304" pitchFamily="18" charset="0"/>
                <a:cs typeface="Times New Roman" panose="02020603050405020304" pitchFamily="18" charset="0"/>
              </a:rPr>
              <a:t>T1049, T1071, T1573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F13A6FD-DD8A-42FF-9CCA-C0B505C27061}"/>
              </a:ext>
            </a:extLst>
          </p:cNvPr>
          <p:cNvSpPr/>
          <p:nvPr/>
        </p:nvSpPr>
        <p:spPr>
          <a:xfrm>
            <a:off x="2428873" y="1943333"/>
            <a:ext cx="941919" cy="282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390898-0CCD-401C-A60D-CCF61A79CC27}"/>
              </a:ext>
            </a:extLst>
          </p:cNvPr>
          <p:cNvSpPr txBox="1"/>
          <p:nvPr/>
        </p:nvSpPr>
        <p:spPr>
          <a:xfrm>
            <a:off x="2337856" y="2249883"/>
            <a:ext cx="1123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T1187, T1082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F1F6E53-4E3C-4D37-B122-FA5ABF8E0A05}"/>
              </a:ext>
            </a:extLst>
          </p:cNvPr>
          <p:cNvSpPr txBox="1"/>
          <p:nvPr/>
        </p:nvSpPr>
        <p:spPr>
          <a:xfrm>
            <a:off x="1075266" y="6343665"/>
            <a:ext cx="340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Identification Result</a:t>
            </a:r>
          </a:p>
        </p:txBody>
      </p:sp>
    </p:spTree>
    <p:extLst>
      <p:ext uri="{BB962C8B-B14F-4D97-AF65-F5344CB8AC3E}">
        <p14:creationId xmlns:p14="http://schemas.microsoft.com/office/powerpoint/2010/main" val="2574753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67C82-2D13-4E78-A64A-348DE5C5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599121-134E-4B31-A334-13820C43F07F}"/>
              </a:ext>
            </a:extLst>
          </p:cNvPr>
          <p:cNvSpPr txBox="1"/>
          <p:nvPr/>
        </p:nvSpPr>
        <p:spPr>
          <a:xfrm>
            <a:off x="618066" y="1566333"/>
            <a:ext cx="109558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Technique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techniques in CTI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 to acquire reasonable identification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way to transform high-level description in Technique Graph into low-level artifacts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1C6F607-E121-473B-9C8F-6EDF1AC77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4243989"/>
            <a:ext cx="10422467" cy="186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8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67C82-2D13-4E78-A64A-348DE5C5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E24540-A001-486B-AA64-BC0D278C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r>
              <a:rPr lang="en-US" altLang="zh-TW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Constructing Technique Knowledge Graph from Cyber Threat Intelligence Reports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0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67C82-2D13-4E78-A64A-348DE5C5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E24540-A001-486B-AA64-BC0D278C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Technique Graph based on MITRE ATT&amp;CK framework.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graph matching between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Log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adversaries.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7D5615-4976-4625-9422-C36F3EC93DBD}"/>
              </a:ext>
            </a:extLst>
          </p:cNvPr>
          <p:cNvSpPr txBox="1"/>
          <p:nvPr/>
        </p:nvSpPr>
        <p:spPr>
          <a:xfrm>
            <a:off x="3577363" y="6057984"/>
            <a:ext cx="157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38836DC-E261-4C64-963C-27AF5E69E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622" y="3018967"/>
            <a:ext cx="1930340" cy="329293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972A142A-8104-40F9-9FB5-6080FF4B1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947" y="2883792"/>
            <a:ext cx="1133633" cy="1450733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AF700530-823A-4194-BF65-4C489AC47F28}"/>
              </a:ext>
            </a:extLst>
          </p:cNvPr>
          <p:cNvSpPr txBox="1"/>
          <p:nvPr/>
        </p:nvSpPr>
        <p:spPr>
          <a:xfrm>
            <a:off x="1854200" y="3482200"/>
            <a:ext cx="2053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 reports, Technique examples</a:t>
            </a:r>
            <a:endParaRPr lang="zh-TW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3D68CA6F-8D1D-42D7-838C-31215D0638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58" y="4767572"/>
            <a:ext cx="1171609" cy="1250240"/>
          </a:xfrm>
          <a:prstGeom prst="rect">
            <a:avLst/>
          </a:prstGeom>
        </p:spPr>
      </p:pic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6A05E334-4787-4468-8951-BDD5E763CCEA}"/>
              </a:ext>
            </a:extLst>
          </p:cNvPr>
          <p:cNvSpPr/>
          <p:nvPr/>
        </p:nvSpPr>
        <p:spPr>
          <a:xfrm>
            <a:off x="4207933" y="4334525"/>
            <a:ext cx="304800" cy="392875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左-右雙向 24">
            <a:extLst>
              <a:ext uri="{FF2B5EF4-FFF2-40B4-BE49-F238E27FC236}">
                <a16:creationId xmlns:a16="http://schemas.microsoft.com/office/drawing/2014/main" id="{F49E308C-8627-49EF-BE2E-7848211E8C0B}"/>
              </a:ext>
            </a:extLst>
          </p:cNvPr>
          <p:cNvSpPr/>
          <p:nvPr/>
        </p:nvSpPr>
        <p:spPr>
          <a:xfrm>
            <a:off x="5152162" y="5249111"/>
            <a:ext cx="1171609" cy="253916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144149B-7596-40BE-B85D-3314B74CB9A2}"/>
              </a:ext>
            </a:extLst>
          </p:cNvPr>
          <p:cNvSpPr txBox="1"/>
          <p:nvPr/>
        </p:nvSpPr>
        <p:spPr>
          <a:xfrm>
            <a:off x="5002254" y="4975109"/>
            <a:ext cx="157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endParaRPr lang="zh-TW" altLang="en-US" sz="105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73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67C82-2D13-4E78-A64A-348DE5C5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019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Constructing Technique Knowledge Graph from Cyber Threat Intelligence Reports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049D600-70FD-418A-B4AF-B7DCB38D1226}"/>
              </a:ext>
            </a:extLst>
          </p:cNvPr>
          <p:cNvSpPr txBox="1"/>
          <p:nvPr/>
        </p:nvSpPr>
        <p:spPr>
          <a:xfrm>
            <a:off x="821266" y="4089399"/>
            <a:ext cx="10549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Zhenyuan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Jun Zeng, Yan Chen,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Zhenkai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Liang</a:t>
            </a:r>
          </a:p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</a:p>
        </p:txBody>
      </p:sp>
    </p:spTree>
    <p:extLst>
      <p:ext uri="{BB962C8B-B14F-4D97-AF65-F5344CB8AC3E}">
        <p14:creationId xmlns:p14="http://schemas.microsoft.com/office/powerpoint/2010/main" val="369403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67C82-2D13-4E78-A64A-348DE5C5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E24540-A001-486B-AA64-BC0D278C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Technique Knowledge Graph (TKG) from CTI reports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Technique Graph using CTI reports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26AE9B-19B2-4C56-A3E3-60A0F5A61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953" y="2875994"/>
            <a:ext cx="2810267" cy="39820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5E6E5D-1057-4C45-8D9D-88E2CB428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308" y="2942679"/>
            <a:ext cx="337232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67C82-2D13-4E78-A64A-348DE5C5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7EBA2B8-933D-4D4D-BA8C-D2393D267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67" y="1630891"/>
            <a:ext cx="6955065" cy="4351338"/>
          </a:xfrm>
        </p:spPr>
      </p:pic>
    </p:spTree>
    <p:extLst>
      <p:ext uri="{BB962C8B-B14F-4D97-AF65-F5344CB8AC3E}">
        <p14:creationId xmlns:p14="http://schemas.microsoft.com/office/powerpoint/2010/main" val="365504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67C82-2D13-4E78-A64A-348DE5C5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7EBA2B8-933D-4D4D-BA8C-D2393D267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33" y="1631751"/>
            <a:ext cx="6955065" cy="435133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26C0DBA-7B78-4F2D-BFCD-92A96EB7DDF1}"/>
              </a:ext>
            </a:extLst>
          </p:cNvPr>
          <p:cNvSpPr/>
          <p:nvPr/>
        </p:nvSpPr>
        <p:spPr>
          <a:xfrm>
            <a:off x="3496733" y="1992973"/>
            <a:ext cx="1481668" cy="3628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0757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67C82-2D13-4E78-A64A-348DE5C5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7EBA2B8-933D-4D4D-BA8C-D2393D267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67" y="1630891"/>
            <a:ext cx="6955065" cy="4351338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26C0DBA-7B78-4F2D-BFCD-92A96EB7DDF1}"/>
              </a:ext>
            </a:extLst>
          </p:cNvPr>
          <p:cNvSpPr/>
          <p:nvPr/>
        </p:nvSpPr>
        <p:spPr>
          <a:xfrm>
            <a:off x="5122332" y="1994693"/>
            <a:ext cx="2937935" cy="36271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28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067C82-2D13-4E78-A64A-348DE5C53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B7EBA2B8-933D-4D4D-BA8C-D2393D267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867" y="1630891"/>
            <a:ext cx="6955065" cy="4351338"/>
          </a:xfrm>
        </p:spPr>
      </p:pic>
    </p:spTree>
    <p:extLst>
      <p:ext uri="{BB962C8B-B14F-4D97-AF65-F5344CB8AC3E}">
        <p14:creationId xmlns:p14="http://schemas.microsoft.com/office/powerpoint/2010/main" val="45005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884</Words>
  <Application>Microsoft Office PowerPoint</Application>
  <PresentationFormat>寬螢幕</PresentationFormat>
  <Paragraphs>78</Paragraphs>
  <Slides>13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Task 2: Log-based Cyber Threat Analysis</vt:lpstr>
      <vt:lpstr>Outline</vt:lpstr>
      <vt:lpstr>Task</vt:lpstr>
      <vt:lpstr>AttacKG: Constructing Technique Knowledge Graph from Cyber Threat Intelligence Reports</vt:lpstr>
      <vt:lpstr>Goal</vt:lpstr>
      <vt:lpstr>Method</vt:lpstr>
      <vt:lpstr>Method</vt:lpstr>
      <vt:lpstr>Method</vt:lpstr>
      <vt:lpstr>Method</vt:lpstr>
      <vt:lpstr>Result</vt:lpstr>
      <vt:lpstr>Result</vt:lpstr>
      <vt:lpstr>Result</vt:lpstr>
      <vt:lpstr>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Log-based Cyber Threat Analysis</dc:title>
  <dc:creator>Daniel</dc:creator>
  <cp:lastModifiedBy>Daniel</cp:lastModifiedBy>
  <cp:revision>32</cp:revision>
  <dcterms:created xsi:type="dcterms:W3CDTF">2023-07-11T01:30:44Z</dcterms:created>
  <dcterms:modified xsi:type="dcterms:W3CDTF">2023-07-19T01:48:33Z</dcterms:modified>
</cp:coreProperties>
</file>