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4" r:id="rId9"/>
    <p:sldId id="262" r:id="rId10"/>
    <p:sldId id="263" r:id="rId11"/>
    <p:sldId id="269" r:id="rId12"/>
    <p:sldId id="268" r:id="rId13"/>
    <p:sldId id="267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13170-7B87-40D4-B1DE-9F226074DD16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B271B-03CB-467E-AFC7-761B6FB479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86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3D9ADA-D92A-4337-8871-8571852D9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B76486-49D0-4F13-8C9D-0736F62D4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4BDB90-C3F6-415B-ACCD-929269EF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94D9-6DF4-4BCC-8386-1210871A9816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F6A970-DDF9-44BE-B57B-B5544F74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EFA535-7BEF-43DA-8733-0906A28C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2EE-9ADC-41DC-A324-147F4C5B1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299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8A4F17-4C6D-4ABA-8DC5-EE1660DC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C5C7CD-ABA8-4F74-B85D-5C1C68973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02D616-0A07-4D4F-9B78-BAD22482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94D9-6DF4-4BCC-8386-1210871A9816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A854CD-B55D-4DE4-A991-024D5AF6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30E257-4503-4871-97ED-067B6F25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2EE-9ADC-41DC-A324-147F4C5B1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729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CB373E1-7682-40DF-BA5C-958FFECF0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188ACC-3412-485D-A3D8-06333D90D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98262F-AE0F-4CC3-9BE5-D76C16A09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94D9-6DF4-4BCC-8386-1210871A9816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FD4021-36B0-47FE-A91A-40A0B9FC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6B4FC5-FC65-4315-A7CB-EE8B0C01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2EE-9ADC-41DC-A324-147F4C5B1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236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B884F1-1685-4447-B668-FD610B1C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90F1D0-0493-414B-A7D7-5C69DF73E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24E802-F734-4F19-9599-BA20BB771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94D9-6DF4-4BCC-8386-1210871A9816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B0248C-B4F8-4538-A226-E341EE7A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F0F0AF-11F8-4A6F-8BE7-577087DC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2EE-9ADC-41DC-A324-147F4C5B1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01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36DEA-29E0-47A5-A910-94E3CA76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54FDE2-241B-44F2-9B10-D88F2BF81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D151C5-8155-468E-8277-588A0241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94D9-6DF4-4BCC-8386-1210871A9816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D3BADB-5C53-4EB7-A2C6-F2A50B76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F7FF0D-BC00-40CF-A03D-6DC71C64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2EE-9ADC-41DC-A324-147F4C5B1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80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3786D-BFE7-4B28-A780-09B8EF4D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DFC8D0-F0E7-491B-B58E-3559F1220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DE160A2-165C-49C1-8341-84AF8DC89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74A152-C141-41CE-BB5F-39A4E933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94D9-6DF4-4BCC-8386-1210871A9816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84FCC3-2627-4D73-81E8-77F4E041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7BAE14-9DD0-467C-A55D-B9810E61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2EE-9ADC-41DC-A324-147F4C5B1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165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A38A2-9C2E-4AEB-8F82-738D69EE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F8286F-7940-4452-AC77-AFC333A28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8883DC-CAF2-4BD1-8F04-7CE6F78E9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ABD39AB-151F-4F14-AFE8-C936889CF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A551D4-5D8D-4E38-96C1-8E6B4539B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905DD67-E0A0-4EB8-AE06-450E4021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94D9-6DF4-4BCC-8386-1210871A9816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0576F7D-0960-495D-B696-F6761154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74D8756-F712-4540-962B-0C615D3C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2EE-9ADC-41DC-A324-147F4C5B1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9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DD4D4-1FF1-4E00-ABB8-0B84D4D7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A554EF-3C96-42CC-9679-4191361A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94D9-6DF4-4BCC-8386-1210871A9816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3B33B09-430C-4CDC-A92E-EC6373AA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AA7776-5058-48AF-8AF1-B3A2C029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2EE-9ADC-41DC-A324-147F4C5B1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54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923F51F-B334-45EB-8BEC-46A86902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94D9-6DF4-4BCC-8386-1210871A9816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B3915C-902E-4000-A6AF-A75FD015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EFE7C8-63F8-4D89-B64A-B3EE4E5F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2EE-9ADC-41DC-A324-147F4C5B1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34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B8EDC0-52C1-4668-88E1-F1E60E00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5BF3C9-9686-45B9-97DB-351DDC547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5C7011-1687-4708-86B4-2D6DB4869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D6B0EC-8BDB-44D5-960A-4AB167E7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94D9-6DF4-4BCC-8386-1210871A9816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631F1D-FEA0-4ACD-80F8-D0AA8128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2DCAD5-CD0D-4370-9844-42A349C3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2EE-9ADC-41DC-A324-147F4C5B1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273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B65F97-AC2C-4042-B872-7E2F28C3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EDCC0F2-F102-4F7C-BD33-78974E305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AA63AA-A3F4-499E-8349-0F079730F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4C8283-3DF6-4CE1-8767-0ADFCD04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94D9-6DF4-4BCC-8386-1210871A9816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0BB3B9-3650-43F8-BAF8-2AB12D91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B47277-09B0-41FB-A1E6-913BDDF7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2EE-9ADC-41DC-A324-147F4C5B1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42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98625A6-01B7-47EC-809D-635121B68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78EAE9-1FC1-442D-8D0B-DBDC600D0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FA5B69-2707-4251-B6E7-FAE25B900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394D9-6DF4-4BCC-8386-1210871A9816}" type="datetimeFigureOut">
              <a:rPr lang="zh-TW" altLang="en-US" smtClean="0"/>
              <a:t>2023/7/18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929DA6-ECCC-40C1-A76F-48C82407F4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1CB94C-E92A-4D3E-9743-8A6B59DDD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3D2EE-9ADC-41DC-A324-147F4C5B17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55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C88A2-12C9-4E07-BC33-73BAE4238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Log-based Cyber Threat Analysis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D7CD94-4573-441B-9FC0-74B245FDA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277" y="3794985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劉名凱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2023/7/19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2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Technique Graph from procedure examples –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examples level</a:t>
            </a:r>
          </a:p>
          <a:p>
            <a:endParaRPr lang="en-US" altLang="zh-TW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3F32E935-FAC3-4E6F-9843-2E6986AD0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40" y="4655891"/>
            <a:ext cx="4579391" cy="1458505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4E7FD27D-AD9F-4D9B-92E7-6EEC7A7B2E55}"/>
              </a:ext>
            </a:extLst>
          </p:cNvPr>
          <p:cNvSpPr txBox="1"/>
          <p:nvPr/>
        </p:nvSpPr>
        <p:spPr>
          <a:xfrm>
            <a:off x="2082312" y="4883508"/>
            <a:ext cx="96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E521D52-DB6C-4D22-A51B-60BCE8916E27}"/>
              </a:ext>
            </a:extLst>
          </p:cNvPr>
          <p:cNvSpPr txBox="1"/>
          <p:nvPr/>
        </p:nvSpPr>
        <p:spPr>
          <a:xfrm>
            <a:off x="5839413" y="5716925"/>
            <a:ext cx="98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example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505E74A-2F29-42B6-A3A1-55F94445EC0B}"/>
              </a:ext>
            </a:extLst>
          </p:cNvPr>
          <p:cNvSpPr txBox="1"/>
          <p:nvPr/>
        </p:nvSpPr>
        <p:spPr>
          <a:xfrm>
            <a:off x="5839413" y="5304989"/>
            <a:ext cx="98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example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9E469EE-B4D9-4C70-8765-B519D405BC9D}"/>
              </a:ext>
            </a:extLst>
          </p:cNvPr>
          <p:cNvSpPr txBox="1"/>
          <p:nvPr/>
        </p:nvSpPr>
        <p:spPr>
          <a:xfrm>
            <a:off x="5839413" y="4863522"/>
            <a:ext cx="98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example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2B4F178-6FF5-447B-91EF-ADE1B86C7C4A}"/>
              </a:ext>
            </a:extLst>
          </p:cNvPr>
          <p:cNvCxnSpPr>
            <a:cxnSpLocks/>
          </p:cNvCxnSpPr>
          <p:nvPr/>
        </p:nvCxnSpPr>
        <p:spPr>
          <a:xfrm>
            <a:off x="6573579" y="5006940"/>
            <a:ext cx="1405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A18D8B4-4D72-4399-BA31-D590AFCF3D71}"/>
              </a:ext>
            </a:extLst>
          </p:cNvPr>
          <p:cNvSpPr txBox="1"/>
          <p:nvPr/>
        </p:nvSpPr>
        <p:spPr>
          <a:xfrm>
            <a:off x="7978732" y="4863522"/>
            <a:ext cx="220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Technique Template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F6939C7-6021-4B80-85E8-1443085E8AE3}"/>
              </a:ext>
            </a:extLst>
          </p:cNvPr>
          <p:cNvCxnSpPr>
            <a:cxnSpLocks/>
          </p:cNvCxnSpPr>
          <p:nvPr/>
        </p:nvCxnSpPr>
        <p:spPr>
          <a:xfrm>
            <a:off x="6573579" y="5463092"/>
            <a:ext cx="1405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4B13A5A-4B1A-4F55-848C-F6808676F7E9}"/>
              </a:ext>
            </a:extLst>
          </p:cNvPr>
          <p:cNvSpPr txBox="1"/>
          <p:nvPr/>
        </p:nvSpPr>
        <p:spPr>
          <a:xfrm>
            <a:off x="7978732" y="5319674"/>
            <a:ext cx="220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Technique Template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60706E6-6203-41C2-BDE1-9594E70FABA9}"/>
              </a:ext>
            </a:extLst>
          </p:cNvPr>
          <p:cNvCxnSpPr>
            <a:cxnSpLocks/>
          </p:cNvCxnSpPr>
          <p:nvPr/>
        </p:nvCxnSpPr>
        <p:spPr>
          <a:xfrm>
            <a:off x="6573579" y="5873537"/>
            <a:ext cx="1405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4BFDBEE-A823-4BE2-ABA1-9BBC83DBC3D0}"/>
              </a:ext>
            </a:extLst>
          </p:cNvPr>
          <p:cNvSpPr txBox="1"/>
          <p:nvPr/>
        </p:nvSpPr>
        <p:spPr>
          <a:xfrm>
            <a:off x="7978732" y="5730119"/>
            <a:ext cx="220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Technique Template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E2732AAE-8A11-4BE1-A730-D1A733A71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40" y="2490529"/>
            <a:ext cx="4579391" cy="1458505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2A127DEE-19A9-43DD-A7D9-DB7E99F68F50}"/>
              </a:ext>
            </a:extLst>
          </p:cNvPr>
          <p:cNvSpPr txBox="1"/>
          <p:nvPr/>
        </p:nvSpPr>
        <p:spPr>
          <a:xfrm>
            <a:off x="2082312" y="2718146"/>
            <a:ext cx="96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773268D-AEC3-4CD7-85C6-CD42466BAB16}"/>
              </a:ext>
            </a:extLst>
          </p:cNvPr>
          <p:cNvSpPr txBox="1"/>
          <p:nvPr/>
        </p:nvSpPr>
        <p:spPr>
          <a:xfrm>
            <a:off x="5839413" y="3551563"/>
            <a:ext cx="98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example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ABB2F10-DE38-4608-8584-A81925F243F2}"/>
              </a:ext>
            </a:extLst>
          </p:cNvPr>
          <p:cNvSpPr txBox="1"/>
          <p:nvPr/>
        </p:nvSpPr>
        <p:spPr>
          <a:xfrm>
            <a:off x="5839413" y="3139627"/>
            <a:ext cx="98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example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A61F43F-BF29-44C3-9F82-061D8372A4E8}"/>
              </a:ext>
            </a:extLst>
          </p:cNvPr>
          <p:cNvSpPr txBox="1"/>
          <p:nvPr/>
        </p:nvSpPr>
        <p:spPr>
          <a:xfrm>
            <a:off x="5839413" y="2698160"/>
            <a:ext cx="98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example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C965C454-3E98-48FB-AE77-084B136D1E79}"/>
              </a:ext>
            </a:extLst>
          </p:cNvPr>
          <p:cNvCxnSpPr>
            <a:cxnSpLocks/>
          </p:cNvCxnSpPr>
          <p:nvPr/>
        </p:nvCxnSpPr>
        <p:spPr>
          <a:xfrm>
            <a:off x="6573579" y="2841578"/>
            <a:ext cx="1405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3BFE8858-3E6F-4D47-B7A8-FC00C98A2899}"/>
                  </a:ext>
                </a:extLst>
              </p:cNvPr>
              <p:cNvSpPr txBox="1"/>
              <p:nvPr/>
            </p:nvSpPr>
            <p:spPr>
              <a:xfrm>
                <a:off x="7978732" y="2698160"/>
                <a:ext cx="22063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Technique Template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3BFE8858-3E6F-4D47-B7A8-FC00C98A2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732" y="2698160"/>
                <a:ext cx="2206305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F47CF808-590A-4C16-AFB2-541D824F1C4E}"/>
              </a:ext>
            </a:extLst>
          </p:cNvPr>
          <p:cNvCxnSpPr>
            <a:cxnSpLocks/>
          </p:cNvCxnSpPr>
          <p:nvPr/>
        </p:nvCxnSpPr>
        <p:spPr>
          <a:xfrm>
            <a:off x="6573579" y="3297730"/>
            <a:ext cx="1405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E81A3F3F-CA70-49B8-A0C4-A05AE7FF383B}"/>
                  </a:ext>
                </a:extLst>
              </p:cNvPr>
              <p:cNvSpPr txBox="1"/>
              <p:nvPr/>
            </p:nvSpPr>
            <p:spPr>
              <a:xfrm>
                <a:off x="7978732" y="3154312"/>
                <a:ext cx="22063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Technique Template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E81A3F3F-CA70-49B8-A0C4-A05AE7FF3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732" y="3154312"/>
                <a:ext cx="2206305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220814B6-1DBD-4D2C-805D-41E781272C2C}"/>
              </a:ext>
            </a:extLst>
          </p:cNvPr>
          <p:cNvCxnSpPr>
            <a:cxnSpLocks/>
          </p:cNvCxnSpPr>
          <p:nvPr/>
        </p:nvCxnSpPr>
        <p:spPr>
          <a:xfrm>
            <a:off x="6573579" y="3708175"/>
            <a:ext cx="14051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0338594-0CF2-4EB8-8602-0F2059727CBE}"/>
                  </a:ext>
                </a:extLst>
              </p:cNvPr>
              <p:cNvSpPr txBox="1"/>
              <p:nvPr/>
            </p:nvSpPr>
            <p:spPr>
              <a:xfrm>
                <a:off x="7978732" y="3564757"/>
                <a:ext cx="22063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Technique Template</a:t>
                </a:r>
                <a:endParaRPr lang="zh-TW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F0338594-0CF2-4EB8-8602-0F205972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732" y="3564757"/>
                <a:ext cx="2206305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字方塊 35">
            <a:extLst>
              <a:ext uri="{FF2B5EF4-FFF2-40B4-BE49-F238E27FC236}">
                <a16:creationId xmlns:a16="http://schemas.microsoft.com/office/drawing/2014/main" id="{3ECA105E-39C6-4E1A-8E08-1C0D2CC25FC0}"/>
              </a:ext>
            </a:extLst>
          </p:cNvPr>
          <p:cNvSpPr txBox="1"/>
          <p:nvPr/>
        </p:nvSpPr>
        <p:spPr>
          <a:xfrm>
            <a:off x="945204" y="2990647"/>
            <a:ext cx="96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4E2F1B58-3FBE-4319-BDE1-ED812BCBD6FD}"/>
              </a:ext>
            </a:extLst>
          </p:cNvPr>
          <p:cNvSpPr txBox="1"/>
          <p:nvPr/>
        </p:nvSpPr>
        <p:spPr>
          <a:xfrm>
            <a:off x="945204" y="5177340"/>
            <a:ext cx="96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91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Technique Graph from procedure examples –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examples level</a:t>
            </a:r>
          </a:p>
          <a:p>
            <a:endParaRPr lang="en-US" altLang="zh-TW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ECA105E-39C6-4E1A-8E08-1C0D2CC25FC0}"/>
              </a:ext>
            </a:extLst>
          </p:cNvPr>
          <p:cNvSpPr txBox="1"/>
          <p:nvPr/>
        </p:nvSpPr>
        <p:spPr>
          <a:xfrm>
            <a:off x="945204" y="2990647"/>
            <a:ext cx="96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BF3931-A75B-4D56-AC38-2F9F9ACEB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526" y="2990647"/>
            <a:ext cx="17550086" cy="257051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087DDDF-CD46-4344-AE2B-3024B7EDB559}"/>
              </a:ext>
            </a:extLst>
          </p:cNvPr>
          <p:cNvSpPr txBox="1"/>
          <p:nvPr/>
        </p:nvSpPr>
        <p:spPr>
          <a:xfrm>
            <a:off x="2551176" y="5843016"/>
            <a:ext cx="484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Technique Template (T1547_001_01)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CF6F874-A281-44DF-834A-ADDA91A35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90" y="3429000"/>
            <a:ext cx="3195002" cy="297505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53AB369-0561-4AFB-A02F-A9E57C9E79B7}"/>
              </a:ext>
            </a:extLst>
          </p:cNvPr>
          <p:cNvSpPr/>
          <p:nvPr/>
        </p:nvSpPr>
        <p:spPr>
          <a:xfrm>
            <a:off x="7745290" y="5014452"/>
            <a:ext cx="2519587" cy="1573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4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Technique Graph from procedure examples –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examples level</a:t>
            </a:r>
          </a:p>
          <a:p>
            <a:endParaRPr lang="en-US" altLang="zh-TW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ECA105E-39C6-4E1A-8E08-1C0D2CC25FC0}"/>
              </a:ext>
            </a:extLst>
          </p:cNvPr>
          <p:cNvSpPr txBox="1"/>
          <p:nvPr/>
        </p:nvSpPr>
        <p:spPr>
          <a:xfrm>
            <a:off x="945204" y="2990647"/>
            <a:ext cx="96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E38138F-27E3-403E-BC50-CB8E969CF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88" y="2699038"/>
            <a:ext cx="7956959" cy="95254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C184540-5D56-40AF-AC1A-4044E1AF5A1A}"/>
              </a:ext>
            </a:extLst>
          </p:cNvPr>
          <p:cNvSpPr/>
          <p:nvPr/>
        </p:nvSpPr>
        <p:spPr>
          <a:xfrm>
            <a:off x="1825288" y="3921551"/>
            <a:ext cx="3114357" cy="5279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‘actor’,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:’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AppleSeed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E0178C-42DA-4B3D-9CDD-779D7F9928A3}"/>
              </a:ext>
            </a:extLst>
          </p:cNvPr>
          <p:cNvSpPr/>
          <p:nvPr/>
        </p:nvSpPr>
        <p:spPr>
          <a:xfrm>
            <a:off x="3456125" y="5179017"/>
            <a:ext cx="8987257" cy="5279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‘file’,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:’’,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‘HKCU\Software\Microsoft/Windows\CurrentVersion\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RunOnce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D9D96FA-77B4-4EDC-8844-89851F90EF8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82467" y="4449452"/>
            <a:ext cx="1717434" cy="72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1E3FB27-0737-453E-89FF-F705BA006478}"/>
              </a:ext>
            </a:extLst>
          </p:cNvPr>
          <p:cNvSpPr/>
          <p:nvPr/>
        </p:nvSpPr>
        <p:spPr>
          <a:xfrm>
            <a:off x="100182" y="6013844"/>
            <a:ext cx="5254243" cy="5279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‘register’,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:’’,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EstofAutoUpdate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3DA6F8C-6DF4-4D44-B7B6-1B94531AEC97}"/>
              </a:ext>
            </a:extLst>
          </p:cNvPr>
          <p:cNvCxnSpPr>
            <a:cxnSpLocks/>
          </p:cNvCxnSpPr>
          <p:nvPr/>
        </p:nvCxnSpPr>
        <p:spPr>
          <a:xfrm flipH="1">
            <a:off x="2227171" y="4486608"/>
            <a:ext cx="1172393" cy="149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5DD0603-1AF0-4875-8396-BDB7FDDFD03B}"/>
              </a:ext>
            </a:extLst>
          </p:cNvPr>
          <p:cNvSpPr txBox="1"/>
          <p:nvPr/>
        </p:nvSpPr>
        <p:spPr>
          <a:xfrm>
            <a:off x="6165783" y="4241517"/>
            <a:ext cx="361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Technique Template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41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Technique Graph from procedure examples –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examples level</a:t>
            </a:r>
          </a:p>
          <a:p>
            <a:endParaRPr lang="en-US" altLang="zh-TW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ECA105E-39C6-4E1A-8E08-1C0D2CC25FC0}"/>
              </a:ext>
            </a:extLst>
          </p:cNvPr>
          <p:cNvSpPr txBox="1"/>
          <p:nvPr/>
        </p:nvSpPr>
        <p:spPr>
          <a:xfrm>
            <a:off x="945204" y="2990647"/>
            <a:ext cx="96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E38138F-27E3-403E-BC50-CB8E969CF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288" y="2699038"/>
            <a:ext cx="7956959" cy="95254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C184540-5D56-40AF-AC1A-4044E1AF5A1A}"/>
              </a:ext>
            </a:extLst>
          </p:cNvPr>
          <p:cNvSpPr/>
          <p:nvPr/>
        </p:nvSpPr>
        <p:spPr>
          <a:xfrm>
            <a:off x="1825288" y="3921551"/>
            <a:ext cx="3114357" cy="5279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‘actor’,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:’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AppleSeed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5E0178C-42DA-4B3D-9CDD-779D7F9928A3}"/>
              </a:ext>
            </a:extLst>
          </p:cNvPr>
          <p:cNvSpPr/>
          <p:nvPr/>
        </p:nvSpPr>
        <p:spPr>
          <a:xfrm>
            <a:off x="3456125" y="5179017"/>
            <a:ext cx="8987257" cy="5279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‘file’,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:’’,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‘HKCU\Software\Microsoft/Windows\CurrentVersion\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RunOnce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D9D96FA-77B4-4EDC-8844-89851F90EF8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382467" y="4449452"/>
            <a:ext cx="1717434" cy="729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61E3FB27-0737-453E-89FF-F705BA006478}"/>
              </a:ext>
            </a:extLst>
          </p:cNvPr>
          <p:cNvSpPr/>
          <p:nvPr/>
        </p:nvSpPr>
        <p:spPr>
          <a:xfrm>
            <a:off x="100182" y="6013844"/>
            <a:ext cx="5254243" cy="5279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 ‘register’,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:’’,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EstofAutoUpdate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3DA6F8C-6DF4-4D44-B7B6-1B94531AEC97}"/>
              </a:ext>
            </a:extLst>
          </p:cNvPr>
          <p:cNvCxnSpPr>
            <a:cxnSpLocks/>
          </p:cNvCxnSpPr>
          <p:nvPr/>
        </p:nvCxnSpPr>
        <p:spPr>
          <a:xfrm flipH="1">
            <a:off x="2227171" y="4486608"/>
            <a:ext cx="1172393" cy="1490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264C38A-8C4F-4FA8-BFE4-5044BB8B6E67}"/>
              </a:ext>
            </a:extLst>
          </p:cNvPr>
          <p:cNvSpPr txBox="1"/>
          <p:nvPr/>
        </p:nvSpPr>
        <p:spPr>
          <a:xfrm>
            <a:off x="1890074" y="5073635"/>
            <a:ext cx="125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9F7593-A3A5-4E33-9DC8-3197D6E9FF0F}"/>
              </a:ext>
            </a:extLst>
          </p:cNvPr>
          <p:cNvSpPr txBox="1"/>
          <p:nvPr/>
        </p:nvSpPr>
        <p:spPr>
          <a:xfrm>
            <a:off x="4842235" y="4571712"/>
            <a:ext cx="125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600B374-70BA-4DF3-836F-7264F01B9FCD}"/>
              </a:ext>
            </a:extLst>
          </p:cNvPr>
          <p:cNvSpPr txBox="1"/>
          <p:nvPr/>
        </p:nvSpPr>
        <p:spPr>
          <a:xfrm>
            <a:off x="6165783" y="4241517"/>
            <a:ext cx="361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Technique Template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93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Technique Template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quality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(human readable)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Procedure-level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 Template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Technique Template with 3 different way</a:t>
            </a:r>
          </a:p>
          <a:p>
            <a:pPr lvl="1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level</a:t>
            </a:r>
          </a:p>
          <a:p>
            <a:pPr lvl="1"/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IoC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</a:t>
            </a:r>
          </a:p>
          <a:p>
            <a:pPr lvl="1"/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T1547_001 and T1547_009 to determine whether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AttacKG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is feasible</a:t>
            </a:r>
          </a:p>
          <a:p>
            <a:endParaRPr lang="en-US" altLang="zh-TW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8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44B2E-DC10-41C1-9384-F259AF09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(current goal)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67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Technique Graph based on MITRE ATT&amp;CK framework.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graph matching between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Log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adversaries.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D5EED6-97AB-4278-802A-BA8172D9C332}"/>
              </a:ext>
            </a:extLst>
          </p:cNvPr>
          <p:cNvSpPr txBox="1"/>
          <p:nvPr/>
        </p:nvSpPr>
        <p:spPr>
          <a:xfrm>
            <a:off x="3728365" y="5923047"/>
            <a:ext cx="1574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 (Technique Template)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1B2AA6D-057E-46AD-912B-CE94343EF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24" y="2884030"/>
            <a:ext cx="1930340" cy="32929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BFE8A43-88ED-4B09-AB1A-CED929EFE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949" y="2748855"/>
            <a:ext cx="1133633" cy="145073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29A8550-3BCA-4FB8-AE4C-9D953FB2A461}"/>
              </a:ext>
            </a:extLst>
          </p:cNvPr>
          <p:cNvSpPr txBox="1"/>
          <p:nvPr/>
        </p:nvSpPr>
        <p:spPr>
          <a:xfrm>
            <a:off x="2005202" y="3347263"/>
            <a:ext cx="2053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CTI reports, Procedure examples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C4E84E6-D629-4913-A1B2-0A94A67FB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960" y="4632635"/>
            <a:ext cx="1171609" cy="1250240"/>
          </a:xfrm>
          <a:prstGeom prst="rect">
            <a:avLst/>
          </a:prstGeom>
        </p:spPr>
      </p:pic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702A0C30-596D-467B-886E-4293C0704A70}"/>
              </a:ext>
            </a:extLst>
          </p:cNvPr>
          <p:cNvSpPr/>
          <p:nvPr/>
        </p:nvSpPr>
        <p:spPr>
          <a:xfrm>
            <a:off x="4358935" y="4199588"/>
            <a:ext cx="304800" cy="3928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左-右雙向 12">
            <a:extLst>
              <a:ext uri="{FF2B5EF4-FFF2-40B4-BE49-F238E27FC236}">
                <a16:creationId xmlns:a16="http://schemas.microsoft.com/office/drawing/2014/main" id="{AA60F4B2-B1EE-4BD2-8667-A8F117BFBDD0}"/>
              </a:ext>
            </a:extLst>
          </p:cNvPr>
          <p:cNvSpPr/>
          <p:nvPr/>
        </p:nvSpPr>
        <p:spPr>
          <a:xfrm>
            <a:off x="5303164" y="5114174"/>
            <a:ext cx="1171609" cy="253916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4D0BF0-34A2-4396-9134-CD128A06ED02}"/>
              </a:ext>
            </a:extLst>
          </p:cNvPr>
          <p:cNvSpPr txBox="1"/>
          <p:nvPr/>
        </p:nvSpPr>
        <p:spPr>
          <a:xfrm>
            <a:off x="5153256" y="4840172"/>
            <a:ext cx="157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zh-TW" altLang="en-US" sz="10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46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Technique Graph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MITRE ATT&amp;CK framework.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graph matching between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Log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adversaries.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D5EED6-97AB-4278-802A-BA8172D9C332}"/>
              </a:ext>
            </a:extLst>
          </p:cNvPr>
          <p:cNvSpPr txBox="1"/>
          <p:nvPr/>
        </p:nvSpPr>
        <p:spPr>
          <a:xfrm>
            <a:off x="3728365" y="5923047"/>
            <a:ext cx="1574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</a:t>
            </a:r>
          </a:p>
          <a:p>
            <a:pPr algn="ctr"/>
            <a:r>
              <a:rPr lang="en-US" altLang="zh-TW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(Technique Template)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1B2AA6D-057E-46AD-912B-CE94343EF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24" y="2884030"/>
            <a:ext cx="1930340" cy="32929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BFE8A43-88ED-4B09-AB1A-CED929EFE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949" y="2748855"/>
            <a:ext cx="1133633" cy="145073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29A8550-3BCA-4FB8-AE4C-9D953FB2A461}"/>
              </a:ext>
            </a:extLst>
          </p:cNvPr>
          <p:cNvSpPr txBox="1"/>
          <p:nvPr/>
        </p:nvSpPr>
        <p:spPr>
          <a:xfrm>
            <a:off x="2005202" y="3347263"/>
            <a:ext cx="2053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CTI reports, Procedure examples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C4E84E6-D629-4913-A1B2-0A94A67FB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960" y="4632635"/>
            <a:ext cx="1171609" cy="1250240"/>
          </a:xfrm>
          <a:prstGeom prst="rect">
            <a:avLst/>
          </a:prstGeom>
        </p:spPr>
      </p:pic>
      <p:sp>
        <p:nvSpPr>
          <p:cNvPr id="12" name="箭號: 向下 11">
            <a:extLst>
              <a:ext uri="{FF2B5EF4-FFF2-40B4-BE49-F238E27FC236}">
                <a16:creationId xmlns:a16="http://schemas.microsoft.com/office/drawing/2014/main" id="{702A0C30-596D-467B-886E-4293C0704A70}"/>
              </a:ext>
            </a:extLst>
          </p:cNvPr>
          <p:cNvSpPr/>
          <p:nvPr/>
        </p:nvSpPr>
        <p:spPr>
          <a:xfrm>
            <a:off x="4358935" y="4199588"/>
            <a:ext cx="304800" cy="3928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左-右雙向 12">
            <a:extLst>
              <a:ext uri="{FF2B5EF4-FFF2-40B4-BE49-F238E27FC236}">
                <a16:creationId xmlns:a16="http://schemas.microsoft.com/office/drawing/2014/main" id="{AA60F4B2-B1EE-4BD2-8667-A8F117BFBDD0}"/>
              </a:ext>
            </a:extLst>
          </p:cNvPr>
          <p:cNvSpPr/>
          <p:nvPr/>
        </p:nvSpPr>
        <p:spPr>
          <a:xfrm>
            <a:off x="5303164" y="5114174"/>
            <a:ext cx="1171609" cy="253916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74D0BF0-34A2-4396-9134-CD128A06ED02}"/>
              </a:ext>
            </a:extLst>
          </p:cNvPr>
          <p:cNvSpPr txBox="1"/>
          <p:nvPr/>
        </p:nvSpPr>
        <p:spPr>
          <a:xfrm>
            <a:off x="5153256" y="4840172"/>
            <a:ext cx="157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zh-TW" altLang="en-US" sz="10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E60146-8E5B-41B7-A0FE-716E5FA949E2}"/>
              </a:ext>
            </a:extLst>
          </p:cNvPr>
          <p:cNvSpPr/>
          <p:nvPr/>
        </p:nvSpPr>
        <p:spPr>
          <a:xfrm>
            <a:off x="2005202" y="2634143"/>
            <a:ext cx="3297961" cy="3677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6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內容版面配置區 5">
            <a:extLst>
              <a:ext uri="{FF2B5EF4-FFF2-40B4-BE49-F238E27FC236}">
                <a16:creationId xmlns:a16="http://schemas.microsoft.com/office/drawing/2014/main" id="{5DDA6972-BFE3-47FB-B7E1-E4626421B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467" y="1690688"/>
            <a:ext cx="6955065" cy="4351338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B067F3A-70EB-41D3-A476-ABDE3036B73D}"/>
              </a:ext>
            </a:extLst>
          </p:cNvPr>
          <p:cNvSpPr/>
          <p:nvPr/>
        </p:nvSpPr>
        <p:spPr>
          <a:xfrm flipV="1">
            <a:off x="3716867" y="2412999"/>
            <a:ext cx="1473200" cy="32427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9CE8766-C1B2-4FEF-926A-6E835B4A6DA1}"/>
              </a:ext>
            </a:extLst>
          </p:cNvPr>
          <p:cNvSpPr/>
          <p:nvPr/>
        </p:nvSpPr>
        <p:spPr>
          <a:xfrm>
            <a:off x="5343600" y="2043111"/>
            <a:ext cx="2936799" cy="16652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31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ways of generating Technique Template from procedure examples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level (original paper)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Technique level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examples level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similar examples -&gt; n Technique Template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examples -&gt; 1 Technique Template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85F3FDA-E615-45FE-B66C-4FFE217C2605}"/>
              </a:ext>
            </a:extLst>
          </p:cNvPr>
          <p:cNvCxnSpPr/>
          <p:nvPr/>
        </p:nvCxnSpPr>
        <p:spPr>
          <a:xfrm>
            <a:off x="6535024" y="2382473"/>
            <a:ext cx="0" cy="148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EDDA2AD-2402-4070-88A1-47C7505A72CF}"/>
              </a:ext>
            </a:extLst>
          </p:cNvPr>
          <p:cNvSpPr txBox="1"/>
          <p:nvPr/>
        </p:nvSpPr>
        <p:spPr>
          <a:xfrm>
            <a:off x="6711536" y="2297507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36111AC-33FC-43B4-934A-48E1A95801A3}"/>
              </a:ext>
            </a:extLst>
          </p:cNvPr>
          <p:cNvSpPr txBox="1"/>
          <p:nvPr/>
        </p:nvSpPr>
        <p:spPr>
          <a:xfrm>
            <a:off x="6711535" y="3429000"/>
            <a:ext cx="14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31B166-682B-4EBF-AA0D-1511C5CE8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828" y="3726747"/>
            <a:ext cx="2854972" cy="265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8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Technique Graph from procedure examples -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level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(original paper)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BE8A56-B70F-4553-84D3-AE039A1E2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40" y="2404537"/>
            <a:ext cx="3115110" cy="377242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EF78E91-6771-47A4-87F0-3130A2EF9FC5}"/>
              </a:ext>
            </a:extLst>
          </p:cNvPr>
          <p:cNvSpPr txBox="1"/>
          <p:nvPr/>
        </p:nvSpPr>
        <p:spPr>
          <a:xfrm>
            <a:off x="1434860" y="3681691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T1547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B3CAD63-40AE-4482-8DA6-546943B702DB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4457350" y="4290750"/>
            <a:ext cx="3478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06F3E4AF-2748-4231-9B0C-4964D56789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7" t="11051" r="3354" b="2340"/>
          <a:stretch/>
        </p:blipFill>
        <p:spPr>
          <a:xfrm>
            <a:off x="7935987" y="3049185"/>
            <a:ext cx="2139192" cy="248313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1BAF41A-9C8A-44C3-8606-A275D620CEE6}"/>
              </a:ext>
            </a:extLst>
          </p:cNvPr>
          <p:cNvSpPr txBox="1"/>
          <p:nvPr/>
        </p:nvSpPr>
        <p:spPr>
          <a:xfrm>
            <a:off x="8218183" y="5600723"/>
            <a:ext cx="157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Template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4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Technique Graph from procedure examples -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level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(original paper)</a:t>
            </a:r>
          </a:p>
          <a:p>
            <a:pPr marL="0" indent="0"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→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Generated Technique Template contains 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too much information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which is difficult for human      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to read and understand.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64E3722-8260-4321-8B10-3DBE8E490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86" y="3563943"/>
            <a:ext cx="10422467" cy="186460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4FB2D7B-1B0B-4D81-B3A3-8CCF2CFE893A}"/>
              </a:ext>
            </a:extLst>
          </p:cNvPr>
          <p:cNvSpPr txBox="1"/>
          <p:nvPr/>
        </p:nvSpPr>
        <p:spPr>
          <a:xfrm>
            <a:off x="3465506" y="5563483"/>
            <a:ext cx="469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Technique Template (T1025)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8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Technique Graph from procedure examples –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Technique level</a:t>
            </a:r>
          </a:p>
          <a:p>
            <a:pPr marL="0" indent="0">
              <a:buNone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  →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Haven’t tried yet, but highly possible to yield same result as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level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3F32E935-FAC3-4E6F-9843-2E6986AD0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7" y="3170396"/>
            <a:ext cx="6537994" cy="2082307"/>
          </a:xfrm>
          <a:prstGeom prst="rect">
            <a:avLst/>
          </a:prstGeom>
        </p:spPr>
      </p:pic>
      <p:sp>
        <p:nvSpPr>
          <p:cNvPr id="38" name="文字方塊 37">
            <a:extLst>
              <a:ext uri="{FF2B5EF4-FFF2-40B4-BE49-F238E27FC236}">
                <a16:creationId xmlns:a16="http://schemas.microsoft.com/office/drawing/2014/main" id="{4E7FD27D-AD9F-4D9B-92E7-6EEC7A7B2E55}"/>
              </a:ext>
            </a:extLst>
          </p:cNvPr>
          <p:cNvSpPr txBox="1"/>
          <p:nvPr/>
        </p:nvSpPr>
        <p:spPr>
          <a:xfrm>
            <a:off x="1879477" y="3606795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T1595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0C178475-5152-4D4C-BF76-6D63478F99B5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6807669" y="3050085"/>
            <a:ext cx="3158452" cy="556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圖片 39">
            <a:extLst>
              <a:ext uri="{FF2B5EF4-FFF2-40B4-BE49-F238E27FC236}">
                <a16:creationId xmlns:a16="http://schemas.microsoft.com/office/drawing/2014/main" id="{6EEF15EF-1138-4A21-B9AF-C9275453C0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7" t="11051" r="3354" b="2340"/>
          <a:stretch/>
        </p:blipFill>
        <p:spPr>
          <a:xfrm>
            <a:off x="9966121" y="2680648"/>
            <a:ext cx="668542" cy="738873"/>
          </a:xfrm>
          <a:prstGeom prst="rect">
            <a:avLst/>
          </a:prstGeom>
        </p:spPr>
      </p:pic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B7796A83-CDB5-40D1-A9FB-19810CD6BE55}"/>
              </a:ext>
            </a:extLst>
          </p:cNvPr>
          <p:cNvCxnSpPr>
            <a:cxnSpLocks/>
          </p:cNvCxnSpPr>
          <p:nvPr/>
        </p:nvCxnSpPr>
        <p:spPr>
          <a:xfrm>
            <a:off x="6807669" y="4294810"/>
            <a:ext cx="3158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圖片 44">
            <a:extLst>
              <a:ext uri="{FF2B5EF4-FFF2-40B4-BE49-F238E27FC236}">
                <a16:creationId xmlns:a16="http://schemas.microsoft.com/office/drawing/2014/main" id="{75B3A2B1-8A00-454A-AB50-41CA63D82A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7" t="11051" r="3354" b="2340"/>
          <a:stretch/>
        </p:blipFill>
        <p:spPr>
          <a:xfrm>
            <a:off x="9966121" y="3925373"/>
            <a:ext cx="668542" cy="738873"/>
          </a:xfrm>
          <a:prstGeom prst="rect">
            <a:avLst/>
          </a:prstGeom>
        </p:spPr>
      </p:pic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5CBE4C3-6144-44BB-8B3A-B6859F0944FF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6849001" y="5033683"/>
            <a:ext cx="3117120" cy="45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圖片 46">
            <a:extLst>
              <a:ext uri="{FF2B5EF4-FFF2-40B4-BE49-F238E27FC236}">
                <a16:creationId xmlns:a16="http://schemas.microsoft.com/office/drawing/2014/main" id="{EA7E1246-B22D-4F0E-A57D-6FA573139E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7" t="11051" r="3354" b="2340"/>
          <a:stretch/>
        </p:blipFill>
        <p:spPr>
          <a:xfrm>
            <a:off x="9966121" y="5121502"/>
            <a:ext cx="668542" cy="73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451</Words>
  <Application>Microsoft Office PowerPoint</Application>
  <PresentationFormat>寬螢幕</PresentationFormat>
  <Paragraphs>88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Log-based Cyber Threat Analysis</vt:lpstr>
      <vt:lpstr>Outline</vt:lpstr>
      <vt:lpstr>Task</vt:lpstr>
      <vt:lpstr>Task</vt:lpstr>
      <vt:lpstr>Task</vt:lpstr>
      <vt:lpstr>Task</vt:lpstr>
      <vt:lpstr>Method 1</vt:lpstr>
      <vt:lpstr>Method 1</vt:lpstr>
      <vt:lpstr>Method 2</vt:lpstr>
      <vt:lpstr>Method 3</vt:lpstr>
      <vt:lpstr>Method 3</vt:lpstr>
      <vt:lpstr>Method 3</vt:lpstr>
      <vt:lpstr>Method 3</vt:lpstr>
      <vt:lpstr>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Log-based Cyber Threat Analysis</dc:title>
  <dc:creator>Daniel</dc:creator>
  <cp:lastModifiedBy>Daniel</cp:lastModifiedBy>
  <cp:revision>17</cp:revision>
  <dcterms:created xsi:type="dcterms:W3CDTF">2023-07-18T08:21:05Z</dcterms:created>
  <dcterms:modified xsi:type="dcterms:W3CDTF">2023-07-19T01:48:34Z</dcterms:modified>
</cp:coreProperties>
</file>