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71" r:id="rId11"/>
    <p:sldId id="27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8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EEFC5D-373C-4786-8B33-CE11251B8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FA790E1-8E9C-4DA0-93CF-C4A6A3D11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1F2EDE-B5A8-41F8-99EC-315AE347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482B-5834-4948-B75F-E222B2E10ADB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265187-C680-4D9B-899D-46444564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3F6897-55D0-4136-AB94-D5EAAAF2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8E3D-D8BF-4EE1-B44F-4633EC95E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819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3A5B53-8BA0-4391-8C1E-90515A6C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70E359-9B17-43D7-B397-440FB42D1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297B1D-0E05-4A7A-B3F6-F0D77CFB1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482B-5834-4948-B75F-E222B2E10ADB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950939-5C40-488C-AC83-2D4150C7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0202B3-4723-4DDE-947A-721339A96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8E3D-D8BF-4EE1-B44F-4633EC95E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990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5A80EB0-F62E-40FB-887E-D3FD53898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11896C-4706-4DE9-8E32-52CC2910D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54A8E4-6C98-4BC1-96E3-0B5DA67F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482B-5834-4948-B75F-E222B2E10ADB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9A1A70-4F7F-42FB-8C0D-4E75C483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207252-57F4-44B7-8F3C-ADA3578A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8E3D-D8BF-4EE1-B44F-4633EC95E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77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8AFF6C-AA5F-45C2-B29F-846F0251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1CA0A1-7F77-4188-9793-153AA9883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4A02EB-D9ED-4B7B-B68B-ECE0FB430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482B-5834-4948-B75F-E222B2E10ADB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F0766A-0BA2-43EC-95B2-E20E864F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CD9A40-6B7D-436B-8320-34685FF7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8E3D-D8BF-4EE1-B44F-4633EC95E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21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69B63E-0600-46B1-A95F-B585459C1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D3FCB60-234E-4E10-9CAA-10CEB5618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F2A060-8870-478F-ADF9-39A4A174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482B-5834-4948-B75F-E222B2E10ADB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ECA439-DF50-4E3C-A0A8-C73AF674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5B761E-DB00-4475-9BFE-335B355C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8E3D-D8BF-4EE1-B44F-4633EC95E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386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586E1-327B-41E1-877D-7C8C1C85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8AB8AE-E41B-4A75-B52E-3921777A8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C28B76-9D46-40FD-AB08-23F0C1F4D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C2E81E-3A6D-4821-93F7-F5D4B9C6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482B-5834-4948-B75F-E222B2E10ADB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79DE03-F8F3-401B-AD30-5ADE847A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E23A31-F4DC-4B25-84B1-7F1F50AB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8E3D-D8BF-4EE1-B44F-4633EC95E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04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FD20A-C8A9-4842-B98D-4FA36938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C56E63-FB44-4F95-9CC6-9E94A9E64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BEA427-609D-49B4-AE64-3FAB54D5D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DBE2E2-5817-4FBA-8DA0-638120F2F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A2872B8-C314-480D-B696-1CE7F116A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D3FA8B4-685F-48C4-9813-5F792101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482B-5834-4948-B75F-E222B2E10ADB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71727EA-CC94-4719-A1CC-E4D68F2C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8C16686-2B39-44E3-80BE-5DBDEBEB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8E3D-D8BF-4EE1-B44F-4633EC95E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92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867853-4FCC-4AEC-B618-F1191CE3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4C2CC2D-E2AC-4288-A17C-533B6780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482B-5834-4948-B75F-E222B2E10ADB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9EEF747-FEA9-412F-9A62-6496ADBE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063727-2602-4A40-957F-58D84152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8E3D-D8BF-4EE1-B44F-4633EC95E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17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1E6126-CF8D-4413-8E18-FA56DB96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482B-5834-4948-B75F-E222B2E10ADB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B0EA44E-40D8-4131-8F47-A86B6C30D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02FAAC-5C50-4F3F-B76E-7B5C39B9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8E3D-D8BF-4EE1-B44F-4633EC95E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02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21AD6-609F-4C34-9ED4-C02EFE89E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6CA8B6-6A71-4E88-A92D-786BE75AF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BD3848-AAF3-487D-A8F3-159A872BE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62C748-53E2-4B50-A906-B95B3B8D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482B-5834-4948-B75F-E222B2E10ADB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254712-169A-4F6C-ACE7-2DE52258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A2FCC1-6D0A-4F42-B2A0-80A11B6B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8E3D-D8BF-4EE1-B44F-4633EC95E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52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E71539-4456-4944-8007-3296A140B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AE7E16F-FBCA-49DC-AAC2-FEAD88CE9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B622E81-55F7-442E-9277-4D9FD5FA2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8F602F-AF45-4148-B114-6475576C4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482B-5834-4948-B75F-E222B2E10ADB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EA2FDD-7EB3-4610-AA1A-22AE118C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F8CBDA-B571-4330-BBB2-6CEEC33A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8E3D-D8BF-4EE1-B44F-4633EC95E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83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3768944-72EB-4EDA-AF8D-8C0561CF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FAAA49-807C-44E4-846B-6C1811084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43BE60-9EBC-4155-BACC-4F3DB83CD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9482B-5834-4948-B75F-E222B2E10ADB}" type="datetimeFigureOut">
              <a:rPr lang="zh-TW" altLang="en-US" smtClean="0"/>
              <a:t>2023/7/25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BADABF-7735-489A-A830-4F4813C70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27EF0B-2534-46B6-A09C-BD1A61789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78E3D-D8BF-4EE1-B44F-4633EC95ED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022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C88A2-12C9-4E07-BC33-73BAE4238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Log-based Cyber Threat Analysis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D7CD94-4573-441B-9FC0-74B245FDA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5277" y="3794985"/>
            <a:ext cx="9144000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劉名凱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2023/7/26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2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C0DCE-D95A-41AB-8CDE-9955D51B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Template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BA04CFB-925F-4947-BF68-90A6AB842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1933"/>
            <a:ext cx="10283984" cy="164517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DEEBB3F-570E-4136-8138-D98F52BCA2D2}"/>
              </a:ext>
            </a:extLst>
          </p:cNvPr>
          <p:cNvSpPr txBox="1"/>
          <p:nvPr/>
        </p:nvSpPr>
        <p:spPr>
          <a:xfrm>
            <a:off x="1179941" y="4338079"/>
            <a:ext cx="960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PoetRAT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added a registry key in the hive for persistence.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BEE9235-15DC-4313-AA05-83E2F6965137}"/>
              </a:ext>
            </a:extLst>
          </p:cNvPr>
          <p:cNvSpPr txBox="1"/>
          <p:nvPr/>
        </p:nvSpPr>
        <p:spPr>
          <a:xfrm>
            <a:off x="1179940" y="4805217"/>
            <a:ext cx="960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ShimRat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installed a registry based start-up key </a:t>
            </a:r>
            <a:r>
              <a:rPr lang="en-US" altLang="zh-TW" sz="14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HKCU\Software\</a:t>
            </a:r>
            <a:r>
              <a:rPr lang="en-US" altLang="zh-TW" sz="1400" dirty="0" err="1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microsoft</a:t>
            </a:r>
            <a:r>
              <a:rPr lang="en-US" altLang="zh-TW" sz="14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\windows\CurrentVersion\Run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maintain persistence should other methods fail. 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513D9CF-3C0E-4DB9-9BB7-0595416F9F99}"/>
              </a:ext>
            </a:extLst>
          </p:cNvPr>
          <p:cNvSpPr txBox="1"/>
          <p:nvPr/>
        </p:nvSpPr>
        <p:spPr>
          <a:xfrm>
            <a:off x="1179940" y="5487798"/>
            <a:ext cx="7621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WarzoneRAT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add itself to the </a:t>
            </a:r>
            <a:r>
              <a:rPr lang="en-US" altLang="zh-TW" sz="14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HKCU\Software\Microsoft\Windows\CurrentVersion\Run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</a:p>
          <a:p>
            <a:r>
              <a:rPr lang="en-US" altLang="zh-TW" sz="14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HKCU\Software\Microsoft\Windows\CurrentVersion\Explorer\UIF2IS20VK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Registry keys. 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04AB8ED-F481-4E92-9925-38E52083BA07}"/>
              </a:ext>
            </a:extLst>
          </p:cNvPr>
          <p:cNvSpPr txBox="1"/>
          <p:nvPr/>
        </p:nvSpPr>
        <p:spPr>
          <a:xfrm>
            <a:off x="1179940" y="6170379"/>
            <a:ext cx="7621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njRAT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added persistence via the Registry key </a:t>
            </a:r>
            <a:r>
              <a:rPr lang="en-US" altLang="zh-TW" sz="14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HKCU\Software\Microsoft\CurrentVersion\Run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 dropped a shortcut in %STARTUP%. </a:t>
            </a:r>
          </a:p>
        </p:txBody>
      </p:sp>
    </p:spTree>
    <p:extLst>
      <p:ext uri="{BB962C8B-B14F-4D97-AF65-F5344CB8AC3E}">
        <p14:creationId xmlns:p14="http://schemas.microsoft.com/office/powerpoint/2010/main" val="849337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81A55-EBD4-4870-B758-52FD0BA5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A9EA4F8-0E81-4040-B15F-B94B1B8522E6}"/>
              </a:ext>
            </a:extLst>
          </p:cNvPr>
          <p:cNvSpPr txBox="1">
            <a:spLocks/>
          </p:cNvSpPr>
          <p:nvPr/>
        </p:nvSpPr>
        <p:spPr>
          <a:xfrm>
            <a:off x="772486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 the process of Report Parsing? 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內容版面配置區 5">
            <a:extLst>
              <a:ext uri="{FF2B5EF4-FFF2-40B4-BE49-F238E27FC236}">
                <a16:creationId xmlns:a16="http://schemas.microsoft.com/office/drawing/2014/main" id="{ADE84354-50E0-426B-98F0-CEDAC2E78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347" y="2414259"/>
            <a:ext cx="6014208" cy="3762704"/>
          </a:xfr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E85AEFB-4D60-4248-A467-6E7E8E652B26}"/>
              </a:ext>
            </a:extLst>
          </p:cNvPr>
          <p:cNvSpPr/>
          <p:nvPr/>
        </p:nvSpPr>
        <p:spPr>
          <a:xfrm>
            <a:off x="3959743" y="2709149"/>
            <a:ext cx="1291765" cy="31463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008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C0DCE-D95A-41AB-8CDE-9955D51B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723947-6500-4B03-AB91-6BA4F5833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Template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46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C0DCE-D95A-41AB-8CDE-9955D51B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Template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7E13DE04-93DB-4FF3-92BB-113E9558ACC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ways of generating Technique Template from procedure examples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level (original paper)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Technique level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examples level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examples -&gt; n Technique Template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examples -&gt; 1 Technique Template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D0E73AC-4DF9-416F-8208-6FD12F3C9BDC}"/>
              </a:ext>
            </a:extLst>
          </p:cNvPr>
          <p:cNvCxnSpPr/>
          <p:nvPr/>
        </p:nvCxnSpPr>
        <p:spPr>
          <a:xfrm>
            <a:off x="6644081" y="2382473"/>
            <a:ext cx="0" cy="1484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A9E2E296-4BE1-4674-BE0E-EE9B9785803C}"/>
              </a:ext>
            </a:extLst>
          </p:cNvPr>
          <p:cNvSpPr txBox="1"/>
          <p:nvPr/>
        </p:nvSpPr>
        <p:spPr>
          <a:xfrm>
            <a:off x="6820593" y="2297507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coarse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7AEE857-B988-4CB5-8D6E-E8BEE68FE79F}"/>
              </a:ext>
            </a:extLst>
          </p:cNvPr>
          <p:cNvSpPr txBox="1"/>
          <p:nvPr/>
        </p:nvSpPr>
        <p:spPr>
          <a:xfrm>
            <a:off x="6820592" y="3429000"/>
            <a:ext cx="140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fine-grained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62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C0DCE-D95A-41AB-8CDE-9955D51B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Template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932E910-9290-4F97-A506-719615178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44345"/>
            <a:ext cx="519278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TW" altLang="zh-TW" sz="1200" dirty="0">
                <a:solidFill>
                  <a:srgbClr val="FF0000"/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DarkTortilla</a:t>
            </a:r>
            <a:r>
              <a:rPr lang="zh-TW" altLang="zh-TW" sz="12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 has established persistence via the 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Software\Microsoft\Windows NT\CurrentVersion\Run</a:t>
            </a:r>
            <a:r>
              <a:rPr lang="zh-TW" altLang="zh-TW" sz="12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 registry key and by creating a </a:t>
            </a:r>
            <a:r>
              <a:rPr lang="zh-TW" altLang="zh-TW" sz="1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.lnk shortcut file</a:t>
            </a:r>
            <a:r>
              <a:rPr lang="zh-TW" altLang="zh-TW" sz="12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 in the </a:t>
            </a:r>
            <a:r>
              <a:rPr lang="zh-TW" altLang="zh-TW" sz="1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Windows startup folder</a:t>
            </a:r>
            <a:r>
              <a:rPr lang="zh-TW" altLang="zh-TW" sz="12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.</a:t>
            </a:r>
            <a:endParaRPr lang="zh-TW" altLang="zh-TW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8F79BA3-A086-4AAE-8D9F-C43470152C44}"/>
              </a:ext>
            </a:extLst>
          </p:cNvPr>
          <p:cNvCxnSpPr>
            <a:cxnSpLocks/>
          </p:cNvCxnSpPr>
          <p:nvPr/>
        </p:nvCxnSpPr>
        <p:spPr>
          <a:xfrm>
            <a:off x="3926048" y="2963197"/>
            <a:ext cx="1817614" cy="35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圖片 18">
            <a:extLst>
              <a:ext uri="{FF2B5EF4-FFF2-40B4-BE49-F238E27FC236}">
                <a16:creationId xmlns:a16="http://schemas.microsoft.com/office/drawing/2014/main" id="{4F40A1B1-EF8D-4C3B-8695-D85B772C1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348" y="3429000"/>
            <a:ext cx="6268982" cy="3205634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F12D85F2-43FD-4A69-B23F-7A9B424394FF}"/>
              </a:ext>
            </a:extLst>
          </p:cNvPr>
          <p:cNvSpPr/>
          <p:nvPr/>
        </p:nvSpPr>
        <p:spPr>
          <a:xfrm>
            <a:off x="6532226" y="5240977"/>
            <a:ext cx="1132514" cy="134223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40EEF46-7394-4378-B68F-99324F75BC16}"/>
              </a:ext>
            </a:extLst>
          </p:cNvPr>
          <p:cNvSpPr/>
          <p:nvPr/>
        </p:nvSpPr>
        <p:spPr>
          <a:xfrm>
            <a:off x="6414780" y="6037931"/>
            <a:ext cx="1249959" cy="13422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BD86DC4-A8A1-4833-8718-D5F822F8C779}"/>
              </a:ext>
            </a:extLst>
          </p:cNvPr>
          <p:cNvSpPr/>
          <p:nvPr/>
        </p:nvSpPr>
        <p:spPr>
          <a:xfrm>
            <a:off x="8981810" y="4217521"/>
            <a:ext cx="1185645" cy="125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00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C0DCE-D95A-41AB-8CDE-9955D51B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Template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932E910-9290-4F97-A506-719615178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946" y="6107685"/>
            <a:ext cx="519278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2000" b="1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Technique Level</a:t>
            </a:r>
            <a:endParaRPr kumimoji="0" lang="zh-TW" altLang="zh-TW" sz="20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4F40A1B1-EF8D-4C3B-8695-D85B772C1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620" y="3531833"/>
            <a:ext cx="3487024" cy="1783084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F44E60A1-2415-4285-8EEC-24971410E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381" y="2631964"/>
            <a:ext cx="5192785" cy="5078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TW" altLang="zh-TW" sz="9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DarkTortilla has established persistence via the </a:t>
            </a:r>
            <a:r>
              <a:rPr kumimoji="0" lang="zh-TW" altLang="zh-TW" sz="900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Software\Microsoft\Windows NT\CurrentVersion\Run</a:t>
            </a:r>
            <a:r>
              <a:rPr lang="zh-TW" altLang="zh-TW" sz="90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 registry key and by creating a .lnk shortcut file in the Windows startup folder.</a:t>
            </a:r>
            <a:endParaRPr lang="zh-TW" altLang="zh-TW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9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4483F1C7-2081-41FD-AC10-877E9F36E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44" y="3531833"/>
            <a:ext cx="3487024" cy="1783084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947F523-C0BA-4895-8481-B2FE6D6217B2}"/>
              </a:ext>
            </a:extLst>
          </p:cNvPr>
          <p:cNvSpPr txBox="1"/>
          <p:nvPr/>
        </p:nvSpPr>
        <p:spPr>
          <a:xfrm>
            <a:off x="1778466" y="5385732"/>
            <a:ext cx="234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Template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C282268-2C26-49FA-BD8B-B62757AA0027}"/>
              </a:ext>
            </a:extLst>
          </p:cNvPr>
          <p:cNvSpPr txBox="1"/>
          <p:nvPr/>
        </p:nvSpPr>
        <p:spPr>
          <a:xfrm>
            <a:off x="7928298" y="2221225"/>
            <a:ext cx="20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sample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17D1057-A383-4C93-B30B-3395D1C2122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586132" y="3139795"/>
            <a:ext cx="0" cy="392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C26DF22-91E6-4B5E-A08C-A8EABB8D5AFE}"/>
              </a:ext>
            </a:extLst>
          </p:cNvPr>
          <p:cNvCxnSpPr>
            <a:cxnSpLocks/>
            <a:stCxn id="19" idx="1"/>
            <a:endCxn id="15" idx="3"/>
          </p:cNvCxnSpPr>
          <p:nvPr/>
        </p:nvCxnSpPr>
        <p:spPr>
          <a:xfrm flipH="1">
            <a:off x="4519568" y="4423375"/>
            <a:ext cx="2323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7811F21-D07E-4BEF-9689-C1FF2D312EF6}"/>
              </a:ext>
            </a:extLst>
          </p:cNvPr>
          <p:cNvSpPr txBox="1"/>
          <p:nvPr/>
        </p:nvSpPr>
        <p:spPr>
          <a:xfrm>
            <a:off x="5349381" y="4115598"/>
            <a:ext cx="2340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865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C0DCE-D95A-41AB-8CDE-9955D51B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Template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932E910-9290-4F97-A506-719615178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574" y="2331969"/>
            <a:ext cx="389598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zh-TW" altLang="zh-TW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DownPaper uses PowerShell to add a Registry Run key in order to establish persistence</a:t>
            </a:r>
            <a:endParaRPr lang="zh-TW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8F79BA3-A086-4AAE-8D9F-C43470152C44}"/>
              </a:ext>
            </a:extLst>
          </p:cNvPr>
          <p:cNvCxnSpPr>
            <a:cxnSpLocks/>
          </p:cNvCxnSpPr>
          <p:nvPr/>
        </p:nvCxnSpPr>
        <p:spPr>
          <a:xfrm>
            <a:off x="5371559" y="2562801"/>
            <a:ext cx="777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4">
            <a:extLst>
              <a:ext uri="{FF2B5EF4-FFF2-40B4-BE49-F238E27FC236}">
                <a16:creationId xmlns:a16="http://schemas.microsoft.com/office/drawing/2014/main" id="{34FD806A-D54E-42B9-912E-A64EC3231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132" y="5067335"/>
            <a:ext cx="389598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zh-TW" sz="1200" dirty="0" err="1"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build_downer</a:t>
            </a:r>
            <a:r>
              <a:rPr lang="en-US" altLang="zh-TW" sz="1200" dirty="0"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 has the ability to add itself to the Registry Run key for persistence.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6C0BD45-4447-4AE0-99E1-EC7487639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73" y="1093408"/>
            <a:ext cx="4458553" cy="2803174"/>
          </a:xfrm>
          <a:prstGeom prst="rect">
            <a:avLst/>
          </a:prstGeom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8EEAF45-88C9-42CE-B08B-5C0879E0DEC8}"/>
              </a:ext>
            </a:extLst>
          </p:cNvPr>
          <p:cNvCxnSpPr>
            <a:cxnSpLocks/>
          </p:cNvCxnSpPr>
          <p:nvPr/>
        </p:nvCxnSpPr>
        <p:spPr>
          <a:xfrm>
            <a:off x="5288449" y="5299367"/>
            <a:ext cx="7773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50B6F6F1-BD41-4C4F-892E-6DE77DBE0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73" y="3896582"/>
            <a:ext cx="4440995" cy="280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1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C0DCE-D95A-41AB-8CDE-9955D51B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Template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28BA144-2EF4-4379-B285-03AA4D85C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946" y="6107685"/>
            <a:ext cx="519278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2000" b="1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Procedure Level</a:t>
            </a:r>
            <a:endParaRPr kumimoji="0" lang="zh-TW" altLang="zh-TW" sz="20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161845-8C41-4247-992F-A31B28D94672}"/>
              </a:ext>
            </a:extLst>
          </p:cNvPr>
          <p:cNvSpPr/>
          <p:nvPr/>
        </p:nvSpPr>
        <p:spPr>
          <a:xfrm>
            <a:off x="3791824" y="4982013"/>
            <a:ext cx="1400961" cy="748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T1547_001_0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5F4CE1D-4B68-4B3F-9F77-79820E325FE2}"/>
              </a:ext>
            </a:extLst>
          </p:cNvPr>
          <p:cNvSpPr/>
          <p:nvPr/>
        </p:nvSpPr>
        <p:spPr>
          <a:xfrm>
            <a:off x="5335398" y="4982013"/>
            <a:ext cx="1400961" cy="748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T1547_001_1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5F00E4-D32A-47E1-BE9F-4174ECCC829E}"/>
              </a:ext>
            </a:extLst>
          </p:cNvPr>
          <p:cNvSpPr/>
          <p:nvPr/>
        </p:nvSpPr>
        <p:spPr>
          <a:xfrm>
            <a:off x="6878973" y="4982012"/>
            <a:ext cx="1400961" cy="748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T1547_001_2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EF0FB68B-2F12-4F2B-A578-6A4AFB689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87894"/>
            <a:ext cx="3895986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zh-TW" altLang="zh-TW" sz="1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DownPaper uses PowerShell to add a Registry Run key in order to establish persistence</a:t>
            </a:r>
            <a:endParaRPr lang="zh-TW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5590F06-C64D-44DC-9AA6-C6BEE5BC654A}"/>
              </a:ext>
            </a:extLst>
          </p:cNvPr>
          <p:cNvCxnSpPr>
            <a:cxnSpLocks/>
          </p:cNvCxnSpPr>
          <p:nvPr/>
        </p:nvCxnSpPr>
        <p:spPr>
          <a:xfrm>
            <a:off x="2010848" y="2646919"/>
            <a:ext cx="1780976" cy="213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圖片 18">
            <a:extLst>
              <a:ext uri="{FF2B5EF4-FFF2-40B4-BE49-F238E27FC236}">
                <a16:creationId xmlns:a16="http://schemas.microsoft.com/office/drawing/2014/main" id="{329C1BAB-0EA2-4F18-BF03-13E71602E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187" y="1699057"/>
            <a:ext cx="4056270" cy="2550251"/>
          </a:xfrm>
          <a:prstGeom prst="rect">
            <a:avLst/>
          </a:prstGeom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A55921CF-1B39-45BD-A0B5-3C78EFA92C62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6002322" y="4249308"/>
            <a:ext cx="1577132" cy="73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E31070D-82D4-4B72-BB3D-EDF77FB1A716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>
            <a:off x="6002322" y="4249308"/>
            <a:ext cx="33557" cy="73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A28D64A-B896-4F6F-A3C7-A593FA0E6098}"/>
              </a:ext>
            </a:extLst>
          </p:cNvPr>
          <p:cNvCxnSpPr>
            <a:cxnSpLocks/>
            <a:stCxn id="19" idx="2"/>
            <a:endCxn id="3" idx="0"/>
          </p:cNvCxnSpPr>
          <p:nvPr/>
        </p:nvCxnSpPr>
        <p:spPr>
          <a:xfrm flipH="1">
            <a:off x="4492305" y="4249308"/>
            <a:ext cx="1510017" cy="73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5764721-4BC9-43A8-9EE3-7F9857702343}"/>
              </a:ext>
            </a:extLst>
          </p:cNvPr>
          <p:cNvSpPr txBox="1"/>
          <p:nvPr/>
        </p:nvSpPr>
        <p:spPr>
          <a:xfrm>
            <a:off x="4017326" y="4530055"/>
            <a:ext cx="973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Similarity1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AE0EE4B-1E1B-40E1-BB04-721449D9DAC3}"/>
              </a:ext>
            </a:extLst>
          </p:cNvPr>
          <p:cNvSpPr txBox="1"/>
          <p:nvPr/>
        </p:nvSpPr>
        <p:spPr>
          <a:xfrm>
            <a:off x="5342785" y="4589598"/>
            <a:ext cx="973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Similarity2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415651C-2EC6-4A3B-9D6C-06C6F3EA0CB5}"/>
              </a:ext>
            </a:extLst>
          </p:cNvPr>
          <p:cNvSpPr txBox="1"/>
          <p:nvPr/>
        </p:nvSpPr>
        <p:spPr>
          <a:xfrm>
            <a:off x="6874777" y="4474251"/>
            <a:ext cx="973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Similarity3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117C3FE-E30B-48C1-A543-64908DD8A6F4}"/>
              </a:ext>
            </a:extLst>
          </p:cNvPr>
          <p:cNvSpPr txBox="1"/>
          <p:nvPr/>
        </p:nvSpPr>
        <p:spPr>
          <a:xfrm>
            <a:off x="1129363" y="1818562"/>
            <a:ext cx="202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sample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87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C0DCE-D95A-41AB-8CDE-9955D51B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Template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028BA144-2EF4-4379-B285-03AA4D85C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946" y="6107685"/>
            <a:ext cx="519278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TW" sz="2000" b="1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Procedure Level</a:t>
            </a:r>
            <a:endParaRPr kumimoji="0" lang="zh-TW" altLang="zh-TW" sz="20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161845-8C41-4247-992F-A31B28D94672}"/>
              </a:ext>
            </a:extLst>
          </p:cNvPr>
          <p:cNvSpPr/>
          <p:nvPr/>
        </p:nvSpPr>
        <p:spPr>
          <a:xfrm>
            <a:off x="503339" y="4973644"/>
            <a:ext cx="1400961" cy="748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T1547_001_0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5F4CE1D-4B68-4B3F-9F77-79820E325FE2}"/>
              </a:ext>
            </a:extLst>
          </p:cNvPr>
          <p:cNvSpPr/>
          <p:nvPr/>
        </p:nvSpPr>
        <p:spPr>
          <a:xfrm>
            <a:off x="2046913" y="4973644"/>
            <a:ext cx="1400961" cy="748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T1547_001_1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5F00E4-D32A-47E1-BE9F-4174ECCC829E}"/>
              </a:ext>
            </a:extLst>
          </p:cNvPr>
          <p:cNvSpPr/>
          <p:nvPr/>
        </p:nvSpPr>
        <p:spPr>
          <a:xfrm>
            <a:off x="3590488" y="4973643"/>
            <a:ext cx="1400961" cy="748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  <a:p>
            <a:pPr algn="ctr"/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T1547_001_2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329C1BAB-0EA2-4F18-BF03-13E71602E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02" y="1690688"/>
            <a:ext cx="4056270" cy="2550251"/>
          </a:xfrm>
          <a:prstGeom prst="rect">
            <a:avLst/>
          </a:prstGeom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A55921CF-1B39-45BD-A0B5-3C78EFA92C62}"/>
              </a:ext>
            </a:extLst>
          </p:cNvPr>
          <p:cNvCxnSpPr>
            <a:cxnSpLocks/>
            <a:stCxn id="19" idx="2"/>
            <a:endCxn id="16" idx="0"/>
          </p:cNvCxnSpPr>
          <p:nvPr/>
        </p:nvCxnSpPr>
        <p:spPr>
          <a:xfrm>
            <a:off x="2713837" y="4240939"/>
            <a:ext cx="1577132" cy="732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E31070D-82D4-4B72-BB3D-EDF77FB1A716}"/>
              </a:ext>
            </a:extLst>
          </p:cNvPr>
          <p:cNvCxnSpPr>
            <a:cxnSpLocks/>
            <a:stCxn id="19" idx="2"/>
            <a:endCxn id="14" idx="0"/>
          </p:cNvCxnSpPr>
          <p:nvPr/>
        </p:nvCxnSpPr>
        <p:spPr>
          <a:xfrm>
            <a:off x="2713837" y="4240939"/>
            <a:ext cx="33557" cy="73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A28D64A-B896-4F6F-A3C7-A593FA0E6098}"/>
              </a:ext>
            </a:extLst>
          </p:cNvPr>
          <p:cNvCxnSpPr>
            <a:cxnSpLocks/>
            <a:stCxn id="19" idx="2"/>
            <a:endCxn id="3" idx="0"/>
          </p:cNvCxnSpPr>
          <p:nvPr/>
        </p:nvCxnSpPr>
        <p:spPr>
          <a:xfrm flipH="1">
            <a:off x="1203820" y="4240939"/>
            <a:ext cx="1510017" cy="73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5764721-4BC9-43A8-9EE3-7F9857702343}"/>
              </a:ext>
            </a:extLst>
          </p:cNvPr>
          <p:cNvSpPr txBox="1"/>
          <p:nvPr/>
        </p:nvSpPr>
        <p:spPr>
          <a:xfrm>
            <a:off x="728841" y="4521686"/>
            <a:ext cx="973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Similarity1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AE0EE4B-1E1B-40E1-BB04-721449D9DAC3}"/>
              </a:ext>
            </a:extLst>
          </p:cNvPr>
          <p:cNvSpPr txBox="1"/>
          <p:nvPr/>
        </p:nvSpPr>
        <p:spPr>
          <a:xfrm>
            <a:off x="2054300" y="4581229"/>
            <a:ext cx="973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Similarity2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415651C-2EC6-4A3B-9D6C-06C6F3EA0CB5}"/>
              </a:ext>
            </a:extLst>
          </p:cNvPr>
          <p:cNvSpPr txBox="1"/>
          <p:nvPr/>
        </p:nvSpPr>
        <p:spPr>
          <a:xfrm>
            <a:off x="3586292" y="4465882"/>
            <a:ext cx="973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Similarity3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E49E4DF-995A-43AF-B0AE-9F8848C72630}"/>
              </a:ext>
            </a:extLst>
          </p:cNvPr>
          <p:cNvCxnSpPr>
            <a:cxnSpLocks/>
          </p:cNvCxnSpPr>
          <p:nvPr/>
        </p:nvCxnSpPr>
        <p:spPr>
          <a:xfrm flipV="1">
            <a:off x="4950505" y="3229761"/>
            <a:ext cx="1290904" cy="1405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FEA6DD7-99AE-4749-870B-E30CC44ED58B}"/>
              </a:ext>
            </a:extLst>
          </p:cNvPr>
          <p:cNvSpPr txBox="1"/>
          <p:nvPr/>
        </p:nvSpPr>
        <p:spPr>
          <a:xfrm>
            <a:off x="6367240" y="3070555"/>
            <a:ext cx="1082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Similarity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DE55819-5BE0-40BE-9EB5-DA5D0BAB25B7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450030" y="2589115"/>
            <a:ext cx="956959" cy="61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61247B7-1C33-4ED5-B019-06663AE0E055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7450030" y="3201360"/>
            <a:ext cx="994098" cy="70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1CDB7BD-6067-41E5-B0A4-0BA43AD41C64}"/>
              </a:ext>
            </a:extLst>
          </p:cNvPr>
          <p:cNvSpPr txBox="1"/>
          <p:nvPr/>
        </p:nvSpPr>
        <p:spPr>
          <a:xfrm>
            <a:off x="7316723" y="2603650"/>
            <a:ext cx="1082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Threshold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B80C326-6370-40CD-B010-46E309A08962}"/>
              </a:ext>
            </a:extLst>
          </p:cNvPr>
          <p:cNvSpPr txBox="1"/>
          <p:nvPr/>
        </p:nvSpPr>
        <p:spPr>
          <a:xfrm>
            <a:off x="7316723" y="3652879"/>
            <a:ext cx="1082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Threshold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03A7CE8-D911-406B-B809-FD6B8462F7BD}"/>
              </a:ext>
            </a:extLst>
          </p:cNvPr>
          <p:cNvSpPr txBox="1"/>
          <p:nvPr/>
        </p:nvSpPr>
        <p:spPr>
          <a:xfrm>
            <a:off x="8399513" y="2373671"/>
            <a:ext cx="3062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template with maximum similarity using current procedure example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4EE9D86-BED1-41E5-AE1B-4826E9C66060}"/>
              </a:ext>
            </a:extLst>
          </p:cNvPr>
          <p:cNvSpPr txBox="1"/>
          <p:nvPr/>
        </p:nvSpPr>
        <p:spPr>
          <a:xfrm>
            <a:off x="8497017" y="3711995"/>
            <a:ext cx="30621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template using current procedure example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558263C-C729-4692-B9E7-5E26796FC802}"/>
              </a:ext>
            </a:extLst>
          </p:cNvPr>
          <p:cNvSpPr/>
          <p:nvPr/>
        </p:nvSpPr>
        <p:spPr>
          <a:xfrm>
            <a:off x="7770369" y="4686582"/>
            <a:ext cx="86127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  <a:p>
            <a:pPr algn="ctr"/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T1547_001_0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5315707-A772-4756-AE7D-A411BC9D2BD9}"/>
              </a:ext>
            </a:extLst>
          </p:cNvPr>
          <p:cNvSpPr/>
          <p:nvPr/>
        </p:nvSpPr>
        <p:spPr>
          <a:xfrm>
            <a:off x="8863246" y="4698201"/>
            <a:ext cx="86127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  <a:p>
            <a:pPr algn="ctr"/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T1547_001_1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4C6A1F2-CA27-4D57-B695-09F795212969}"/>
              </a:ext>
            </a:extLst>
          </p:cNvPr>
          <p:cNvSpPr/>
          <p:nvPr/>
        </p:nvSpPr>
        <p:spPr>
          <a:xfrm>
            <a:off x="9956123" y="4698201"/>
            <a:ext cx="86127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  <a:p>
            <a:pPr algn="ctr"/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T1547_001_2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80C9C09-0B58-413B-AADB-ED91B3A1FF9A}"/>
              </a:ext>
            </a:extLst>
          </p:cNvPr>
          <p:cNvSpPr/>
          <p:nvPr/>
        </p:nvSpPr>
        <p:spPr>
          <a:xfrm>
            <a:off x="11049000" y="4686582"/>
            <a:ext cx="861270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  <a:p>
            <a:pPr algn="ctr"/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T1547_001_3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55F70D7-AD14-429F-81D2-819A253A75D6}"/>
              </a:ext>
            </a:extLst>
          </p:cNvPr>
          <p:cNvSpPr txBox="1"/>
          <p:nvPr/>
        </p:nvSpPr>
        <p:spPr>
          <a:xfrm>
            <a:off x="11273101" y="5124831"/>
            <a:ext cx="1082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26C02BD-8496-4CA4-AC55-C602918CB819}"/>
              </a:ext>
            </a:extLst>
          </p:cNvPr>
          <p:cNvSpPr/>
          <p:nvPr/>
        </p:nvSpPr>
        <p:spPr>
          <a:xfrm>
            <a:off x="8201004" y="1682414"/>
            <a:ext cx="86127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  <a:p>
            <a:pPr algn="ctr"/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T1547_001_0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327758C-A96A-4085-A17C-9B71CCF633D1}"/>
              </a:ext>
            </a:extLst>
          </p:cNvPr>
          <p:cNvSpPr/>
          <p:nvPr/>
        </p:nvSpPr>
        <p:spPr>
          <a:xfrm>
            <a:off x="9293881" y="1694033"/>
            <a:ext cx="86127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  <a:p>
            <a:pPr algn="ctr"/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T1547_001_1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3F44726-7FDD-468A-91A1-C4D2075C034C}"/>
              </a:ext>
            </a:extLst>
          </p:cNvPr>
          <p:cNvSpPr/>
          <p:nvPr/>
        </p:nvSpPr>
        <p:spPr>
          <a:xfrm>
            <a:off x="10386758" y="1694033"/>
            <a:ext cx="86127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</a:p>
          <a:p>
            <a:pPr algn="ctr"/>
            <a:r>
              <a:rPr lang="en-US" altLang="zh-TW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T1547_001_2</a:t>
            </a:r>
            <a:endParaRPr lang="zh-TW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圖片 45">
            <a:extLst>
              <a:ext uri="{FF2B5EF4-FFF2-40B4-BE49-F238E27FC236}">
                <a16:creationId xmlns:a16="http://schemas.microsoft.com/office/drawing/2014/main" id="{45BC9C4A-CCBD-4910-9853-6F3F16815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895" y="260910"/>
            <a:ext cx="1190863" cy="748717"/>
          </a:xfrm>
          <a:prstGeom prst="rect">
            <a:avLst/>
          </a:prstGeom>
        </p:spPr>
      </p:pic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5D4F468B-528B-465A-B828-7AAF64E1244B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9695969" y="1040845"/>
            <a:ext cx="1121424" cy="65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F08B1BB-00A1-40F6-A319-60C4C9A83ADB}"/>
              </a:ext>
            </a:extLst>
          </p:cNvPr>
          <p:cNvSpPr txBox="1"/>
          <p:nvPr/>
        </p:nvSpPr>
        <p:spPr>
          <a:xfrm>
            <a:off x="10330832" y="1197230"/>
            <a:ext cx="9731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93FBBA89-CF59-40ED-B44B-8A9F90AF0685}"/>
              </a:ext>
            </a:extLst>
          </p:cNvPr>
          <p:cNvSpPr txBox="1"/>
          <p:nvPr/>
        </p:nvSpPr>
        <p:spPr>
          <a:xfrm>
            <a:off x="5168407" y="4235203"/>
            <a:ext cx="2822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max(Similarity1, Similarity2,Similarity3)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33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C0DCE-D95A-41AB-8CDE-9955D51B7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Template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BA04CFB-925F-4947-BF68-90A6AB842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283984" cy="280766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3DEEBB3F-570E-4136-8138-D98F52BCA2D2}"/>
              </a:ext>
            </a:extLst>
          </p:cNvPr>
          <p:cNvSpPr txBox="1"/>
          <p:nvPr/>
        </p:nvSpPr>
        <p:spPr>
          <a:xfrm>
            <a:off x="1179941" y="4859535"/>
            <a:ext cx="960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Amadey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has changed the Startup folder to the one containing its executable by overwriting the registry keys.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BEE9235-15DC-4313-AA05-83E2F6965137}"/>
              </a:ext>
            </a:extLst>
          </p:cNvPr>
          <p:cNvSpPr txBox="1"/>
          <p:nvPr/>
        </p:nvSpPr>
        <p:spPr>
          <a:xfrm>
            <a:off x="1179941" y="5374605"/>
            <a:ext cx="960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SMOKEDHAM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has used reg.exe to create a Registry Run key.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513D9CF-3C0E-4DB9-9BB7-0595416F9F99}"/>
              </a:ext>
            </a:extLst>
          </p:cNvPr>
          <p:cNvSpPr txBox="1"/>
          <p:nvPr/>
        </p:nvSpPr>
        <p:spPr>
          <a:xfrm>
            <a:off x="1179941" y="5889675"/>
            <a:ext cx="960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Sidewinder</a:t>
            </a:r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added paths to executables in the Registry to establish persistence.</a:t>
            </a:r>
          </a:p>
        </p:txBody>
      </p:sp>
    </p:spTree>
    <p:extLst>
      <p:ext uri="{BB962C8B-B14F-4D97-AF65-F5344CB8AC3E}">
        <p14:creationId xmlns:p14="http://schemas.microsoft.com/office/powerpoint/2010/main" val="2295025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414</Words>
  <Application>Microsoft Office PowerPoint</Application>
  <PresentationFormat>寬螢幕</PresentationFormat>
  <Paragraphs>84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courier</vt:lpstr>
      <vt:lpstr>JetBrains Mono</vt:lpstr>
      <vt:lpstr>Roboto-Regular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Log-based Cyber Threat Analysis</vt:lpstr>
      <vt:lpstr>Outline</vt:lpstr>
      <vt:lpstr>Technique Template</vt:lpstr>
      <vt:lpstr>Technique Template</vt:lpstr>
      <vt:lpstr>Technique Template</vt:lpstr>
      <vt:lpstr>Technique Template</vt:lpstr>
      <vt:lpstr>Technique Template</vt:lpstr>
      <vt:lpstr>Technique Template</vt:lpstr>
      <vt:lpstr>Technique Template</vt:lpstr>
      <vt:lpstr>Technique Template</vt:lpstr>
      <vt:lpstr>Future 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Log-based Cyber Threat Analysis</dc:title>
  <dc:creator>Daniel</dc:creator>
  <cp:lastModifiedBy>Daniel</cp:lastModifiedBy>
  <cp:revision>17</cp:revision>
  <dcterms:created xsi:type="dcterms:W3CDTF">2023-07-25T06:11:50Z</dcterms:created>
  <dcterms:modified xsi:type="dcterms:W3CDTF">2023-07-26T03:33:02Z</dcterms:modified>
</cp:coreProperties>
</file>