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B095A-9832-469C-BDCB-09833C3F8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286370-1657-45B7-A42D-87FE2DD11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9B596E-94C2-4E3A-9BDA-A76DE428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D7CA-8D9D-47E5-B905-4A119AAB6911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BC86B4-188C-4D43-8A4B-E38ABB91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4CC100-7B59-4DAE-8317-3C553E7E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1EE4-4630-4A31-9D41-22AFE1B22C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79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4D662C-5B9B-4A1D-971B-9EE03C0D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150628-8DAE-4282-B8B9-A503B8F4B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988D80-7BDB-40F7-96FE-22537491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D7CA-8D9D-47E5-B905-4A119AAB6911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118A39-801E-48D7-8066-6352765B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760136-5D88-4B8B-8417-3F14BEFD2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1EE4-4630-4A31-9D41-22AFE1B22C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41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79AD479-018E-4102-8A26-BD903425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4E109A7-99C3-46FE-A0F0-2DFECAEAF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69151F-E7C3-419B-92F1-D3DAF431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D7CA-8D9D-47E5-B905-4A119AAB6911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1EACA7-5EA9-4F09-9260-04918540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5D4D01-CDB9-461E-8135-F9CABB23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1EE4-4630-4A31-9D41-22AFE1B22C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440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4546FD-79A3-4F33-8B14-7D9F210F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A65324-5DF5-4496-8513-5FBE97667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ACF991-DF20-4CED-9C60-581A61CB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D7CA-8D9D-47E5-B905-4A119AAB6911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EB3AB4-CFA4-4321-AA33-21956016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BDB33D-79D5-4923-9792-C5B0ACDF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1EE4-4630-4A31-9D41-22AFE1B22C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25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5FDF98-820C-4D70-925B-478FB441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37908D-99B8-475A-8BD9-F7918E566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EACEDC-EDFF-4949-AC5C-D09B30ED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D7CA-8D9D-47E5-B905-4A119AAB6911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F1F333-2F79-42E1-8830-BD12E797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1A52D3-9AEB-449C-9177-E38BC02B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1EE4-4630-4A31-9D41-22AFE1B22C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10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9A7D2-70F6-40B5-B591-20221892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769B22-E76F-4930-A4D7-25F9F0CAA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D7C4D2-DB02-4DF0-A3D8-50FC3D9F0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77073A-F0EC-4634-92D3-13DDE242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D7CA-8D9D-47E5-B905-4A119AAB6911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E5B43D-5581-482F-996B-24895769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B8904E-C082-486F-8517-26A77354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1EE4-4630-4A31-9D41-22AFE1B22C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389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0DD46-5D5E-4986-B931-D0F45B5B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69C454-89F9-462A-9D09-AD2E115D6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4BB684-404B-4C0D-874C-10659570A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54E2F5-CF27-4D69-9C1E-D4E3A2F34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B3F4F83-6174-4EAC-988E-9EA99770A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94D53CF-513B-482F-A95D-4A935CA6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D7CA-8D9D-47E5-B905-4A119AAB6911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5547E20-A152-4494-80EB-CF2FB45D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1700DC-C9D7-4B69-894F-7317F83A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1EE4-4630-4A31-9D41-22AFE1B22C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1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2ABC7F-3DC5-47B1-843E-EC5629BD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1F2640-0C5B-4B81-B15B-CB687FBB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D7CA-8D9D-47E5-B905-4A119AAB6911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3DF2FB-F26B-4476-AE57-E9B50B7D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96042C-45C4-42A7-81C2-6BAC2061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1EE4-4630-4A31-9D41-22AFE1B22C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89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CDA6590-275C-4A27-AE73-E65040DC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D7CA-8D9D-47E5-B905-4A119AAB6911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90F5347-E6D3-4C62-AC36-23948E91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B02155-3308-46CD-A831-21E7BAA3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1EE4-4630-4A31-9D41-22AFE1B22C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75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7D418-A34A-4E20-8AC6-A87822EE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98AAD3-2695-4159-B260-4550C1473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B9A547-9162-45EA-B4BF-8EA98F670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344987-6783-4CE2-8297-3C3B8460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D7CA-8D9D-47E5-B905-4A119AAB6911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0F6E3C-CBDD-4146-A7E9-31A5B23D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85B39D-63B0-4440-B04C-E9F74BAA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1EE4-4630-4A31-9D41-22AFE1B22C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1D88A-EB79-4D0E-A54C-8D6E5F9D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3C3CA6-66E6-4D5D-8A05-839EC7719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4743D7-497C-4765-9B0C-2BABCEDEF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C43079-B6F6-4E65-B104-DDB5AA71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D7CA-8D9D-47E5-B905-4A119AAB6911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DA06ED-5A6D-4BCC-9884-FA1F7185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CD7806-03E2-4E21-8E69-EC3D3C7F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71EE4-4630-4A31-9D41-22AFE1B22C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6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1B9646-9E33-49BA-A219-B9671D77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3F297B-7570-474B-A97C-810A90694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66AC4E-2031-467E-ABE4-4412EB426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D7CA-8D9D-47E5-B905-4A119AAB6911}" type="datetimeFigureOut">
              <a:rPr lang="zh-TW" altLang="en-US" smtClean="0"/>
              <a:t>2023/7/27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E7164E-DD45-49EB-B0FC-FFF7F1E88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3973E1-0AFC-40E6-8313-6A9D907ED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71EE4-4630-4A31-9D41-22AFE1B22C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26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98CEF-8490-40C9-82E5-B149F92D7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2023/7/27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36899-2C00-40B3-820C-1C81F01E6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劉名凱</a:t>
            </a:r>
          </a:p>
        </p:txBody>
      </p:sp>
    </p:spTree>
    <p:extLst>
      <p:ext uri="{BB962C8B-B14F-4D97-AF65-F5344CB8AC3E}">
        <p14:creationId xmlns:p14="http://schemas.microsoft.com/office/powerpoint/2010/main" val="1532908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7012-F061-4D87-A0FE-2B19EEF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T1598.003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Phishing for Information: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Spearphishing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39A94-500A-4FC8-8945-055269B6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1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8924F32-35C6-4BF0-91FF-51228DD3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983" y="2377044"/>
            <a:ext cx="5996146" cy="2103911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803DD564-7F2A-4FC0-A496-45AEE5AB05B1}"/>
              </a:ext>
            </a:extLst>
          </p:cNvPr>
          <p:cNvSpPr txBox="1"/>
          <p:nvPr/>
        </p:nvSpPr>
        <p:spPr>
          <a:xfrm>
            <a:off x="1565945" y="4797979"/>
            <a:ext cx="906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APT28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conducted credential phishing campaigns with embedded links to attacker-controlled domains.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63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7012-F061-4D87-A0FE-2B19EEF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T1598.003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Phishing for Information: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Spearphishing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39A94-500A-4FC8-8945-055269B6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2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8924F32-35C6-4BF0-91FF-51228DD3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460" y="2377044"/>
            <a:ext cx="3953564" cy="2329180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803DD564-7F2A-4FC0-A496-45AEE5AB05B1}"/>
              </a:ext>
            </a:extLst>
          </p:cNvPr>
          <p:cNvSpPr txBox="1"/>
          <p:nvPr/>
        </p:nvSpPr>
        <p:spPr>
          <a:xfrm>
            <a:off x="1565945" y="5064887"/>
            <a:ext cx="906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Kimsuky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used links in e-mail to steal account information.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7012-F061-4D87-A0FE-2B19EEF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T1598.003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Phishing for Information: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Spearphishing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39A94-500A-4FC8-8945-055269B6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3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8924F32-35C6-4BF0-91FF-51228DD3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30" y="2891894"/>
            <a:ext cx="7539625" cy="1510212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803DD564-7F2A-4FC0-A496-45AEE5AB05B1}"/>
              </a:ext>
            </a:extLst>
          </p:cNvPr>
          <p:cNvSpPr txBox="1"/>
          <p:nvPr/>
        </p:nvSpPr>
        <p:spPr>
          <a:xfrm>
            <a:off x="1565945" y="5064887"/>
            <a:ext cx="906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Magic Hound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used SMS and email messages with links designed to steal credentials or track victims.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861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7012-F061-4D87-A0FE-2B19EEF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T1598.003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Phishing for Information: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Spearphishing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39A94-500A-4FC8-8945-055269B6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4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8924F32-35C6-4BF0-91FF-51228DD3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507" y="2732503"/>
            <a:ext cx="4836986" cy="1772385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803DD564-7F2A-4FC0-A496-45AEE5AB05B1}"/>
              </a:ext>
            </a:extLst>
          </p:cNvPr>
          <p:cNvSpPr txBox="1"/>
          <p:nvPr/>
        </p:nvSpPr>
        <p:spPr>
          <a:xfrm>
            <a:off x="1565945" y="5064887"/>
            <a:ext cx="906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Patchwork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used embedded image tags (known as web bugs) with unique, per-recipient tracking links in their emails for the purpose of identifying which recipients opened messages.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009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7012-F061-4D87-A0FE-2B19EEF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T1598.003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Phishing for Information: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Spearphishing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39A94-500A-4FC8-8945-055269B6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5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8924F32-35C6-4BF0-91FF-51228DD3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36" y="2801305"/>
            <a:ext cx="8253527" cy="1787473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803DD564-7F2A-4FC0-A496-45AEE5AB05B1}"/>
              </a:ext>
            </a:extLst>
          </p:cNvPr>
          <p:cNvSpPr txBox="1"/>
          <p:nvPr/>
        </p:nvSpPr>
        <p:spPr>
          <a:xfrm>
            <a:off x="1565945" y="5064887"/>
            <a:ext cx="906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Sidewinder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sent e-mails with malicious links to credential harvesting websites.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05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7012-F061-4D87-A0FE-2B19EEF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T1595.002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Active Scanning: Vulnerability Scanning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39A94-500A-4FC8-8945-055269B6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#Procedure Examples=29, Valid=7 → #templates=7</a:t>
            </a:r>
          </a:p>
          <a:p>
            <a:pPr marL="0" indent="0">
              <a:buNone/>
            </a:pPr>
            <a:endParaRPr lang="fr-FR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Gorgon Group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can create a .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lnk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and add a Registry Run key to establish persistence.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Lazarus Group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has maintained persistence on a system by creating a LNK shortcut in the user’s Startup folder.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Leviathan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used JavaScript to create a shortcut file in the Startup folder that points to its main backdoor.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MarkiRAT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modify the shortcut that launches Telegram by replacing its path with the malicious payload to launch with the legitimate executable.</a:t>
            </a:r>
          </a:p>
          <a:p>
            <a:pPr marL="0" indent="0">
              <a:buNone/>
            </a:pP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RogueRobin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establishes persistence by creating a shortcut (.LNK file) in the Windows startup folder to run a script each time the user logs in.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S-Type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create the file %HOMEPATH%\Start Menu\Programs\Startup\Realtek {Unique Identifier}.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lnk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points to the malicious msdtc.exe file already created in the %</a:t>
            </a:r>
            <a:r>
              <a:rPr lang="en-US" altLang="zh-TW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CommonFiles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directory.</a:t>
            </a:r>
          </a:p>
          <a:p>
            <a:pPr marL="0" indent="0">
              <a:buNone/>
            </a:pP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persistence,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SslMM</a:t>
            </a: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the Start Menu Startup directory and drops a link to its own executable disguised as an "Office Start," "Yahoo Talk," "MSN Gaming Z0ne," or "MSN Talk" shortcut.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119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7012-F061-4D87-A0FE-2B19EEF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T1598.003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Phishing for Information: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Spearphishing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39A94-500A-4FC8-8945-055269B6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0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8924F32-35C6-4BF0-91FF-51228DD3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73" y="1986550"/>
            <a:ext cx="3071628" cy="2811429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803DD564-7F2A-4FC0-A496-45AEE5AB05B1}"/>
              </a:ext>
            </a:extLst>
          </p:cNvPr>
          <p:cNvSpPr txBox="1"/>
          <p:nvPr/>
        </p:nvSpPr>
        <p:spPr>
          <a:xfrm>
            <a:off x="1322665" y="5243419"/>
            <a:ext cx="906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Gorgon Group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can create a 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and add a Registry Run key to establish persistence.</a:t>
            </a:r>
          </a:p>
        </p:txBody>
      </p:sp>
    </p:spTree>
    <p:extLst>
      <p:ext uri="{BB962C8B-B14F-4D97-AF65-F5344CB8AC3E}">
        <p14:creationId xmlns:p14="http://schemas.microsoft.com/office/powerpoint/2010/main" val="2631878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7012-F061-4D87-A0FE-2B19EEF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T1598.003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Phishing for Information: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Spearphishing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39A94-500A-4FC8-8945-055269B6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1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8924F32-35C6-4BF0-91FF-51228DD3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173" y="2754591"/>
            <a:ext cx="5169653" cy="1666407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803DD564-7F2A-4FC0-A496-45AEE5AB05B1}"/>
              </a:ext>
            </a:extLst>
          </p:cNvPr>
          <p:cNvSpPr txBox="1"/>
          <p:nvPr/>
        </p:nvSpPr>
        <p:spPr>
          <a:xfrm>
            <a:off x="1322665" y="5243419"/>
            <a:ext cx="906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Lazarus Group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has maintained persistence on a system by creating a LNK shortcut in the user’s Startup folder.</a:t>
            </a:r>
          </a:p>
        </p:txBody>
      </p:sp>
    </p:spTree>
    <p:extLst>
      <p:ext uri="{BB962C8B-B14F-4D97-AF65-F5344CB8AC3E}">
        <p14:creationId xmlns:p14="http://schemas.microsoft.com/office/powerpoint/2010/main" val="1597818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7012-F061-4D87-A0FE-2B19EEF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T1598.003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Phishing for Information: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Spearphishing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39A94-500A-4FC8-8945-055269B6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2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8924F32-35C6-4BF0-91FF-51228DD3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220" y="2679090"/>
            <a:ext cx="3999560" cy="1968411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803DD564-7F2A-4FC0-A496-45AEE5AB05B1}"/>
              </a:ext>
            </a:extLst>
          </p:cNvPr>
          <p:cNvSpPr txBox="1"/>
          <p:nvPr/>
        </p:nvSpPr>
        <p:spPr>
          <a:xfrm>
            <a:off x="1322665" y="5243419"/>
            <a:ext cx="906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Leviathan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used JavaScript to create a shortcut file in the Startup folder that points to its main backdoor.</a:t>
            </a:r>
          </a:p>
        </p:txBody>
      </p:sp>
    </p:spTree>
    <p:extLst>
      <p:ext uri="{BB962C8B-B14F-4D97-AF65-F5344CB8AC3E}">
        <p14:creationId xmlns:p14="http://schemas.microsoft.com/office/powerpoint/2010/main" val="3498561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7012-F061-4D87-A0FE-2B19EEF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T1598.003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Phishing for Information: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Spearphishing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39A94-500A-4FC8-8945-055269B6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3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8924F32-35C6-4BF0-91FF-51228DD3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220" y="2791864"/>
            <a:ext cx="3999560" cy="1742863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803DD564-7F2A-4FC0-A496-45AEE5AB05B1}"/>
              </a:ext>
            </a:extLst>
          </p:cNvPr>
          <p:cNvSpPr txBox="1"/>
          <p:nvPr/>
        </p:nvSpPr>
        <p:spPr>
          <a:xfrm>
            <a:off x="1322665" y="5243419"/>
            <a:ext cx="906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MarkiRAT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modify the shortcut that launches Telegram by replacing its path with the malicious payload to launch with the legitimate executable.</a:t>
            </a:r>
          </a:p>
        </p:txBody>
      </p:sp>
    </p:spTree>
    <p:extLst>
      <p:ext uri="{BB962C8B-B14F-4D97-AF65-F5344CB8AC3E}">
        <p14:creationId xmlns:p14="http://schemas.microsoft.com/office/powerpoint/2010/main" val="366011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7012-F061-4D87-A0FE-2B19EEF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T1595.002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Active Scanning: Vulnerability Scanning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39A94-500A-4FC8-8945-055269B6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#Procedure Examples=9, Valid=4 → #templates=4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5B6CAC9-1DEC-4075-BF7B-D70815B42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1" y="3389376"/>
            <a:ext cx="4917697" cy="1552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2930621-E148-457F-AEB9-B343AB243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6" y="5402510"/>
            <a:ext cx="10515600" cy="11637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AF9C086-5E97-4769-A4A8-CF27BE70C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909" y="1586726"/>
            <a:ext cx="3565269" cy="1429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163098B-3330-4579-97C6-BA63B4650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05" y="3494618"/>
            <a:ext cx="4163278" cy="1429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7470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7012-F061-4D87-A0FE-2B19EEF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T1598.003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Phishing for Information: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Spearphishing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39A94-500A-4FC8-8945-055269B6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3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8924F32-35C6-4BF0-91FF-51228DD3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220" y="2791864"/>
            <a:ext cx="3999560" cy="1742863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803DD564-7F2A-4FC0-A496-45AEE5AB05B1}"/>
              </a:ext>
            </a:extLst>
          </p:cNvPr>
          <p:cNvSpPr txBox="1"/>
          <p:nvPr/>
        </p:nvSpPr>
        <p:spPr>
          <a:xfrm>
            <a:off x="1322665" y="5243419"/>
            <a:ext cx="906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MarkiRAT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modify the shortcut that launches Telegram by replacing its path with the malicious payload to launch with the legitimate executable.</a:t>
            </a:r>
          </a:p>
        </p:txBody>
      </p:sp>
    </p:spTree>
    <p:extLst>
      <p:ext uri="{BB962C8B-B14F-4D97-AF65-F5344CB8AC3E}">
        <p14:creationId xmlns:p14="http://schemas.microsoft.com/office/powerpoint/2010/main" val="2827339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7012-F061-4D87-A0FE-2B19EEF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T1598.003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Phishing for Information: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Spearphishing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39A94-500A-4FC8-8945-055269B6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4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8924F32-35C6-4BF0-91FF-51228DD3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596" y="2846908"/>
            <a:ext cx="6289479" cy="1649591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803DD564-7F2A-4FC0-A496-45AEE5AB05B1}"/>
              </a:ext>
            </a:extLst>
          </p:cNvPr>
          <p:cNvSpPr txBox="1"/>
          <p:nvPr/>
        </p:nvSpPr>
        <p:spPr>
          <a:xfrm>
            <a:off x="1322665" y="5243419"/>
            <a:ext cx="906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RogueRobin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establishes persistence by creating a shortcut (.LNK file) in the Windows startup folder to run a script each time the user logs in.</a:t>
            </a:r>
          </a:p>
        </p:txBody>
      </p:sp>
    </p:spTree>
    <p:extLst>
      <p:ext uri="{BB962C8B-B14F-4D97-AF65-F5344CB8AC3E}">
        <p14:creationId xmlns:p14="http://schemas.microsoft.com/office/powerpoint/2010/main" val="653682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7012-F061-4D87-A0FE-2B19EEF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T1598.003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Phishing for Information: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Spearphishing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39A94-500A-4FC8-8945-055269B6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5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8924F32-35C6-4BF0-91FF-51228DD3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62" y="2735101"/>
            <a:ext cx="7492343" cy="1811732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803DD564-7F2A-4FC0-A496-45AEE5AB05B1}"/>
              </a:ext>
            </a:extLst>
          </p:cNvPr>
          <p:cNvSpPr txBox="1"/>
          <p:nvPr/>
        </p:nvSpPr>
        <p:spPr>
          <a:xfrm>
            <a:off x="1322665" y="5243419"/>
            <a:ext cx="9060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S-Type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create the file %HOMEPATH%\Start Menu\Programs\Startup\Realtek {Unique Identifier}.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points to the malicious msdtc.exe file already created in the %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CommonFiles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directory.</a:t>
            </a:r>
          </a:p>
        </p:txBody>
      </p:sp>
    </p:spTree>
    <p:extLst>
      <p:ext uri="{BB962C8B-B14F-4D97-AF65-F5344CB8AC3E}">
        <p14:creationId xmlns:p14="http://schemas.microsoft.com/office/powerpoint/2010/main" val="525458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7012-F061-4D87-A0FE-2B19EEF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T1598.003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Phishing for Information: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Spearphishing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39A94-500A-4FC8-8945-055269B6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6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8924F32-35C6-4BF0-91FF-51228DD3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292" y="2647701"/>
            <a:ext cx="4445594" cy="2021457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803DD564-7F2A-4FC0-A496-45AEE5AB05B1}"/>
              </a:ext>
            </a:extLst>
          </p:cNvPr>
          <p:cNvSpPr txBox="1"/>
          <p:nvPr/>
        </p:nvSpPr>
        <p:spPr>
          <a:xfrm>
            <a:off x="1322665" y="5243419"/>
            <a:ext cx="9060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persistence,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SslMM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the Start Menu Startup directory and drops a link to its own executable disguised as an "Office Start," "Yahoo Talk," "MSN Gaming Z0ne," or "MSN Talk" shortcut.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7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7012-F061-4D87-A0FE-2B19EEF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T1595.002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Active Scanning: Vulnerability Scanning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39A94-500A-4FC8-8945-055269B6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#Procedure Examples=9 → #templates=4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D159EB-81B5-44F0-A3F2-1F3ED4E726E9}"/>
              </a:ext>
            </a:extLst>
          </p:cNvPr>
          <p:cNvSpPr txBox="1"/>
          <p:nvPr/>
        </p:nvSpPr>
        <p:spPr>
          <a:xfrm>
            <a:off x="838200" y="2432807"/>
            <a:ext cx="974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Aquatic Panda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used publicly accessible DNS logging services to identify servers vulnerable to Log4j (CVE 2021-44228).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1682D8B-7D12-4A6B-A99E-0FA0C832D970}"/>
              </a:ext>
            </a:extLst>
          </p:cNvPr>
          <p:cNvSpPr txBox="1"/>
          <p:nvPr/>
        </p:nvSpPr>
        <p:spPr>
          <a:xfrm>
            <a:off x="838200" y="3360252"/>
            <a:ext cx="9893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Magic Hound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conducted widespread scanning to identify public-facing systems vulnerable to </a:t>
            </a:r>
            <a:r>
              <a:rPr lang="en-US" altLang="zh-TW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CVE-2021-44228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Log4j and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ProxyShell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vulnerabilities; </a:t>
            </a:r>
            <a:r>
              <a:rPr lang="en-US" altLang="zh-TW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CVE-2021-26855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CVE-2021-26857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CVE-2021-26858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TW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CVE-2021-27065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on-premises MS Exchange Servers; and </a:t>
            </a:r>
            <a:r>
              <a:rPr lang="en-US" altLang="zh-TW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CVE-2018-13379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Fortinet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FortiOS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SSL VPNs.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F236798-454C-4E37-A87C-866D548CE42C}"/>
              </a:ext>
            </a:extLst>
          </p:cNvPr>
          <p:cNvSpPr txBox="1"/>
          <p:nvPr/>
        </p:nvSpPr>
        <p:spPr>
          <a:xfrm>
            <a:off x="838199" y="4841695"/>
            <a:ext cx="9893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TeamTNT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scanned for vulnerabilities in IoT devices and other related resources such as the Docker API.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A4D3387-333E-4356-B69B-6ACFA00F6055}"/>
              </a:ext>
            </a:extLst>
          </p:cNvPr>
          <p:cNvSpPr txBox="1"/>
          <p:nvPr/>
        </p:nvSpPr>
        <p:spPr>
          <a:xfrm>
            <a:off x="838199" y="5885674"/>
            <a:ext cx="989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Volatile Cedar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performed vulnerability scans of the target server.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15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7012-F061-4D87-A0FE-2B19EEF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T1595.002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Active Scanning: Vulnerability Scanning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E52807F-22EE-4BA2-A59A-7C36A8EB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1844530"/>
            <a:ext cx="7962900" cy="25146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DA4BD98-FA09-48ED-8B84-619D98BDECC0}"/>
              </a:ext>
            </a:extLst>
          </p:cNvPr>
          <p:cNvSpPr txBox="1"/>
          <p:nvPr/>
        </p:nvSpPr>
        <p:spPr>
          <a:xfrm>
            <a:off x="1221996" y="4773336"/>
            <a:ext cx="974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Aquatic Panda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used publicly accessible DNS logging services to identify servers vulnerable to Log4j (CVE 2021-44228).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413D1BA-AF7B-4E1C-9E57-5BAD84916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0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07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7012-F061-4D87-A0FE-2B19EEF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T1595.002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Active Scanning: Vulnerability Scanning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E52807F-22EE-4BA2-A59A-7C36A8EB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35" y="2521482"/>
            <a:ext cx="11199729" cy="120156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DA4BD98-FA09-48ED-8B84-619D98BDECC0}"/>
              </a:ext>
            </a:extLst>
          </p:cNvPr>
          <p:cNvSpPr txBox="1"/>
          <p:nvPr/>
        </p:nvSpPr>
        <p:spPr>
          <a:xfrm>
            <a:off x="1221995" y="4773336"/>
            <a:ext cx="9893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Magic Hound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conducted widespread scanning to identify public-facing systems vulnerable to </a:t>
            </a:r>
            <a:r>
              <a:rPr lang="en-US" altLang="zh-TW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CVE-2021-44228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Log4j and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ProxyShell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vulnerabilities; </a:t>
            </a:r>
            <a:r>
              <a:rPr lang="en-US" altLang="zh-TW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CVE-2021-26855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CVE-2021-26857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CVE-2021-26858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TW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CVE-2021-27065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on-premises MS Exchange Servers; and </a:t>
            </a:r>
            <a:r>
              <a:rPr lang="en-US" altLang="zh-TW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CVE-2018-13379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Fortinet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FortiOS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SSL VPNs.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3748233-C64C-471B-A768-7F22DF618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1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9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7012-F061-4D87-A0FE-2B19EEF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T1595.002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Active Scanning: Vulnerability Scanning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E52807F-22EE-4BA2-A59A-7C36A8EB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819" y="1948130"/>
            <a:ext cx="4828362" cy="193597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DA4BD98-FA09-48ED-8B84-619D98BDECC0}"/>
              </a:ext>
            </a:extLst>
          </p:cNvPr>
          <p:cNvSpPr txBox="1"/>
          <p:nvPr/>
        </p:nvSpPr>
        <p:spPr>
          <a:xfrm>
            <a:off x="1221995" y="4773336"/>
            <a:ext cx="9893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TeamTNT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scanned for vulnerabilities in IoT devices and other related resources such as the Docker API.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6CF1E39-ED1F-40B7-8EB2-DA51C2617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2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70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7012-F061-4D87-A0FE-2B19EEF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T1595.002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Active Scanning: Vulnerability Scanning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E52807F-22EE-4BA2-A59A-7C36A8EB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760" y="1978114"/>
            <a:ext cx="5526479" cy="18976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DA4BD98-FA09-48ED-8B84-619D98BDECC0}"/>
              </a:ext>
            </a:extLst>
          </p:cNvPr>
          <p:cNvSpPr txBox="1"/>
          <p:nvPr/>
        </p:nvSpPr>
        <p:spPr>
          <a:xfrm>
            <a:off x="1221995" y="4773336"/>
            <a:ext cx="989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Volatile Cedar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performed vulnerability scans of the target server.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3559694-9B24-4B35-AC3C-891641DE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3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8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7012-F061-4D87-A0FE-2B19EEF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T1598.003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Phishing for Information: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Spearphishing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39A94-500A-4FC8-8945-055269B6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#Procedure Examples=13, Valid=10→ #templates=6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03DD564-7F2A-4FC0-A496-45AEE5AB05B1}"/>
              </a:ext>
            </a:extLst>
          </p:cNvPr>
          <p:cNvSpPr txBox="1"/>
          <p:nvPr/>
        </p:nvSpPr>
        <p:spPr>
          <a:xfrm>
            <a:off x="838200" y="2087050"/>
            <a:ext cx="906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APT32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used malicious links to direct users to web pages designed to harvest credentials.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395D5AE-19A6-42B7-A53D-57F50098EFA7}"/>
              </a:ext>
            </a:extLst>
          </p:cNvPr>
          <p:cNvSpPr txBox="1"/>
          <p:nvPr/>
        </p:nvSpPr>
        <p:spPr>
          <a:xfrm>
            <a:off x="838200" y="2342183"/>
            <a:ext cx="906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AADInternals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send phishing emails containing malicious links designed to collect users’ credentials.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02C19A1-D480-4130-9FDB-C505668BD47F}"/>
              </a:ext>
            </a:extLst>
          </p:cNvPr>
          <p:cNvSpPr txBox="1"/>
          <p:nvPr/>
        </p:nvSpPr>
        <p:spPr>
          <a:xfrm>
            <a:off x="838200" y="2619182"/>
            <a:ext cx="906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Dragonfly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used 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spearphishing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PDF attachments containing malicious links that redirected to credential harvesting websites.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3D99A7A-C5F4-4E6D-B0F4-506AAB17EC07}"/>
              </a:ext>
            </a:extLst>
          </p:cNvPr>
          <p:cNvSpPr txBox="1"/>
          <p:nvPr/>
        </p:nvSpPr>
        <p:spPr>
          <a:xfrm>
            <a:off x="838200" y="3337970"/>
            <a:ext cx="906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APT28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conducted credential phishing campaigns with embedded links to attacker-controlled domains.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8D386B5-C90A-49FF-B389-DD9B61EDD414}"/>
              </a:ext>
            </a:extLst>
          </p:cNvPr>
          <p:cNvSpPr txBox="1"/>
          <p:nvPr/>
        </p:nvSpPr>
        <p:spPr>
          <a:xfrm>
            <a:off x="838200" y="3862605"/>
            <a:ext cx="906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Kimsuky</a:t>
            </a:r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used links in e-mail to steal account information.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7DBF8F4-7BBB-4188-8C1F-A9DDF2C15CED}"/>
              </a:ext>
            </a:extLst>
          </p:cNvPr>
          <p:cNvSpPr txBox="1"/>
          <p:nvPr/>
        </p:nvSpPr>
        <p:spPr>
          <a:xfrm>
            <a:off x="838200" y="4423928"/>
            <a:ext cx="906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Magic Hound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used SMS and email messages with links designed to steal credentials or track victims.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F9F5A5D-666F-42AB-847F-4B4B15A22C7A}"/>
              </a:ext>
            </a:extLst>
          </p:cNvPr>
          <p:cNvSpPr txBox="1"/>
          <p:nvPr/>
        </p:nvSpPr>
        <p:spPr>
          <a:xfrm>
            <a:off x="838200" y="5013276"/>
            <a:ext cx="9060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Patchwork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used embedded image tags (known as web bugs) with unique, per-recipient tracking links in their emails for the purpose of identifying which recipients opened messages.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3D88015-223F-4864-82B9-62DD5D0C35E4}"/>
              </a:ext>
            </a:extLst>
          </p:cNvPr>
          <p:cNvSpPr txBox="1"/>
          <p:nvPr/>
        </p:nvSpPr>
        <p:spPr>
          <a:xfrm>
            <a:off x="838200" y="5749491"/>
            <a:ext cx="90601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Sidewinder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sent e-mails with malicious links to credential harvesting websites.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C758F6A-2F9B-4BF4-BD8D-186B72BD3885}"/>
              </a:ext>
            </a:extLst>
          </p:cNvPr>
          <p:cNvSpPr/>
          <p:nvPr/>
        </p:nvSpPr>
        <p:spPr>
          <a:xfrm>
            <a:off x="838200" y="2076117"/>
            <a:ext cx="8532303" cy="940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B40EE3A-2898-47B8-9493-1CDCA49E25AF}"/>
              </a:ext>
            </a:extLst>
          </p:cNvPr>
          <p:cNvSpPr/>
          <p:nvPr/>
        </p:nvSpPr>
        <p:spPr>
          <a:xfrm>
            <a:off x="838200" y="3290801"/>
            <a:ext cx="8532303" cy="398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0408357-D411-4043-810F-CE39DE943122}"/>
              </a:ext>
            </a:extLst>
          </p:cNvPr>
          <p:cNvSpPr/>
          <p:nvPr/>
        </p:nvSpPr>
        <p:spPr>
          <a:xfrm>
            <a:off x="838200" y="3811925"/>
            <a:ext cx="8532303" cy="398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168CF95-96BB-4B7D-B6A7-6E38057209FE}"/>
              </a:ext>
            </a:extLst>
          </p:cNvPr>
          <p:cNvSpPr/>
          <p:nvPr/>
        </p:nvSpPr>
        <p:spPr>
          <a:xfrm>
            <a:off x="838199" y="4363021"/>
            <a:ext cx="8532303" cy="398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A03A6F5-82F2-4E4F-A49B-77E98F3BCFBB}"/>
              </a:ext>
            </a:extLst>
          </p:cNvPr>
          <p:cNvSpPr/>
          <p:nvPr/>
        </p:nvSpPr>
        <p:spPr>
          <a:xfrm>
            <a:off x="838199" y="5028324"/>
            <a:ext cx="8616194" cy="398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C8F9EE9-B79A-4AF7-A09D-0B1C7C26E283}"/>
              </a:ext>
            </a:extLst>
          </p:cNvPr>
          <p:cNvSpPr/>
          <p:nvPr/>
        </p:nvSpPr>
        <p:spPr>
          <a:xfrm>
            <a:off x="838199" y="5664704"/>
            <a:ext cx="8532303" cy="398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右中括弧 44">
            <a:extLst>
              <a:ext uri="{FF2B5EF4-FFF2-40B4-BE49-F238E27FC236}">
                <a16:creationId xmlns:a16="http://schemas.microsoft.com/office/drawing/2014/main" id="{D947640B-23DC-4246-86BA-A340CE2B98D4}"/>
              </a:ext>
            </a:extLst>
          </p:cNvPr>
          <p:cNvSpPr/>
          <p:nvPr/>
        </p:nvSpPr>
        <p:spPr>
          <a:xfrm>
            <a:off x="9370502" y="2462822"/>
            <a:ext cx="595618" cy="3409471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69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F7012-F061-4D87-A0FE-2B19EEF3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T1598.003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Phishing for Information: </a:t>
            </a:r>
            <a:r>
              <a:rPr lang="en-US" altLang="zh-TW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Spearphishing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39A94-500A-4FC8-8945-055269B6C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0</a:t>
            </a:r>
            <a:endParaRPr lang="zh-TW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98924F32-35C6-4BF0-91FF-51228DD3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3772"/>
            <a:ext cx="12083642" cy="1510455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803DD564-7F2A-4FC0-A496-45AEE5AB05B1}"/>
              </a:ext>
            </a:extLst>
          </p:cNvPr>
          <p:cNvSpPr txBox="1"/>
          <p:nvPr/>
        </p:nvSpPr>
        <p:spPr>
          <a:xfrm>
            <a:off x="1565945" y="4797979"/>
            <a:ext cx="906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APT32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used malicious links to direct users to web pages designed to harvest credentials.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395D5AE-19A6-42B7-A53D-57F50098EFA7}"/>
              </a:ext>
            </a:extLst>
          </p:cNvPr>
          <p:cNvSpPr txBox="1"/>
          <p:nvPr/>
        </p:nvSpPr>
        <p:spPr>
          <a:xfrm>
            <a:off x="1565945" y="5281503"/>
            <a:ext cx="906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AADInternals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send phishing emails containing malicious links designed to collect users’ credentials.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02C19A1-D480-4130-9FDB-C505668BD47F}"/>
              </a:ext>
            </a:extLst>
          </p:cNvPr>
          <p:cNvSpPr txBox="1"/>
          <p:nvPr/>
        </p:nvSpPr>
        <p:spPr>
          <a:xfrm>
            <a:off x="1565945" y="6001429"/>
            <a:ext cx="9060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Dragonfly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used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spearphishing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PDF attachments containing malicious links that redirected to credential harvesting websites.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99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1110</Words>
  <Application>Microsoft Office PowerPoint</Application>
  <PresentationFormat>寬螢幕</PresentationFormat>
  <Paragraphs>86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2023/7/27</vt:lpstr>
      <vt:lpstr>T1595.002 - Active Scanning: Vulnerability Scanning</vt:lpstr>
      <vt:lpstr>T1595.002 - Active Scanning: Vulnerability Scanning</vt:lpstr>
      <vt:lpstr>T1595.002 - Active Scanning: Vulnerability Scanning</vt:lpstr>
      <vt:lpstr>T1595.002 - Active Scanning: Vulnerability Scanning</vt:lpstr>
      <vt:lpstr>T1595.002 - Active Scanning: Vulnerability Scanning</vt:lpstr>
      <vt:lpstr>T1595.002 - Active Scanning: Vulnerability Scanning</vt:lpstr>
      <vt:lpstr>T1598.003 - Phishing for Information: Spearphishing Link</vt:lpstr>
      <vt:lpstr>T1598.003 - Phishing for Information: Spearphishing Link</vt:lpstr>
      <vt:lpstr>T1598.003 - Phishing for Information: Spearphishing Link</vt:lpstr>
      <vt:lpstr>T1598.003 - Phishing for Information: Spearphishing Link</vt:lpstr>
      <vt:lpstr>T1598.003 - Phishing for Information: Spearphishing Link</vt:lpstr>
      <vt:lpstr>T1598.003 - Phishing for Information: Spearphishing Link</vt:lpstr>
      <vt:lpstr>T1598.003 - Phishing for Information: Spearphishing Link</vt:lpstr>
      <vt:lpstr>T1595.002 - Active Scanning: Vulnerability Scanning</vt:lpstr>
      <vt:lpstr>T1598.003 - Phishing for Information: Spearphishing Link</vt:lpstr>
      <vt:lpstr>T1598.003 - Phishing for Information: Spearphishing Link</vt:lpstr>
      <vt:lpstr>T1598.003 - Phishing for Information: Spearphishing Link</vt:lpstr>
      <vt:lpstr>T1598.003 - Phishing for Information: Spearphishing Link</vt:lpstr>
      <vt:lpstr>T1598.003 - Phishing for Information: Spearphishing Link</vt:lpstr>
      <vt:lpstr>T1598.003 - Phishing for Information: Spearphishing Link</vt:lpstr>
      <vt:lpstr>T1598.003 - Phishing for Information: Spearphishing Link</vt:lpstr>
      <vt:lpstr>T1598.003 - Phishing for Information: Spearphishing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2023/7/27</dc:title>
  <dc:creator>Daniel</dc:creator>
  <cp:lastModifiedBy>Daniel</cp:lastModifiedBy>
  <cp:revision>9</cp:revision>
  <dcterms:created xsi:type="dcterms:W3CDTF">2023-07-27T02:20:08Z</dcterms:created>
  <dcterms:modified xsi:type="dcterms:W3CDTF">2023-07-27T06:35:50Z</dcterms:modified>
</cp:coreProperties>
</file>