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1" r:id="rId4"/>
    <p:sldId id="260" r:id="rId5"/>
    <p:sldId id="270" r:id="rId6"/>
    <p:sldId id="262" r:id="rId7"/>
    <p:sldId id="263" r:id="rId8"/>
    <p:sldId id="264" r:id="rId9"/>
    <p:sldId id="265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37EC5-F051-4D30-B8FB-B41112BF33F0}" type="datetimeFigureOut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115C33-E0BB-4E2E-BC57-728C660261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269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Semantic role labeling</a:t>
            </a:r>
            <a:r>
              <a:rPr lang="zh-TW" altLang="en-US" dirty="0"/>
              <a:t> 是 </a:t>
            </a:r>
            <a:r>
              <a:rPr lang="en-US" altLang="zh-TW" dirty="0"/>
              <a:t>Extractor</a:t>
            </a:r>
            <a:r>
              <a:rPr lang="zh-TW" altLang="en-US" dirty="0"/>
              <a:t>裡面主要使用的方法。那</a:t>
            </a:r>
            <a:r>
              <a:rPr lang="en-US" altLang="zh-TW" dirty="0"/>
              <a:t>SRL</a:t>
            </a:r>
            <a:r>
              <a:rPr lang="zh-TW" altLang="en-US" dirty="0"/>
              <a:t>是想要把句子中不同單字的</a:t>
            </a:r>
            <a:r>
              <a:rPr lang="en-US" altLang="zh-TW" dirty="0"/>
              <a:t>semantic</a:t>
            </a:r>
            <a:r>
              <a:rPr lang="zh-TW" altLang="en-US" dirty="0"/>
              <a:t> </a:t>
            </a:r>
            <a:r>
              <a:rPr lang="en-US" altLang="zh-TW" dirty="0"/>
              <a:t>role</a:t>
            </a:r>
            <a:r>
              <a:rPr lang="zh-TW" altLang="en-US" dirty="0"/>
              <a:t>找出來。</a:t>
            </a:r>
            <a:r>
              <a:rPr lang="en-US" altLang="zh-TW" dirty="0"/>
              <a:t>Semantic Role</a:t>
            </a:r>
            <a:r>
              <a:rPr lang="zh-TW" altLang="en-US" dirty="0"/>
              <a:t>聽起來有點難懂，可以直接看下面這張圖。</a:t>
            </a:r>
            <a:r>
              <a:rPr lang="en-US" altLang="zh-TW" dirty="0"/>
              <a:t>Semantic Role</a:t>
            </a:r>
            <a:r>
              <a:rPr lang="zh-TW" altLang="en-US" dirty="0"/>
              <a:t>就是想找出 </a:t>
            </a:r>
            <a:r>
              <a:rPr lang="en-US" altLang="zh-TW" dirty="0"/>
              <a:t>Who did what to whom</a:t>
            </a:r>
            <a:r>
              <a:rPr lang="zh-TW" altLang="en-US" dirty="0"/>
              <a:t>。主詞會被標成</a:t>
            </a:r>
            <a:r>
              <a:rPr lang="en-US" altLang="zh-TW" dirty="0"/>
              <a:t>arg0</a:t>
            </a:r>
            <a:r>
              <a:rPr lang="zh-TW" altLang="en-US" dirty="0"/>
              <a:t>，受詞被標成</a:t>
            </a:r>
            <a:r>
              <a:rPr lang="en-US" altLang="zh-TW" dirty="0"/>
              <a:t>arg1</a:t>
            </a:r>
            <a:r>
              <a:rPr lang="zh-TW" altLang="en-US" dirty="0"/>
              <a:t>。所以對這個句子做</a:t>
            </a:r>
            <a:r>
              <a:rPr lang="en-US" altLang="zh-TW" dirty="0"/>
              <a:t>SRL</a:t>
            </a:r>
            <a:r>
              <a:rPr lang="zh-TW" altLang="en-US" dirty="0"/>
              <a:t>會產生圖下方那樣的</a:t>
            </a:r>
            <a:r>
              <a:rPr lang="en-US" altLang="zh-TW" dirty="0"/>
              <a:t>label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CCD4-42B2-4185-A820-131608B6B44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856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所以我目前想要用</a:t>
            </a:r>
            <a:r>
              <a:rPr lang="en-US" altLang="zh-TW" dirty="0"/>
              <a:t>NER</a:t>
            </a:r>
            <a:r>
              <a:rPr lang="zh-TW" altLang="en-US" dirty="0"/>
              <a:t>去抓</a:t>
            </a:r>
            <a:r>
              <a:rPr lang="en-US" altLang="zh-TW" dirty="0"/>
              <a:t>node</a:t>
            </a:r>
            <a:r>
              <a:rPr lang="zh-TW" altLang="en-US" dirty="0"/>
              <a:t>，讓</a:t>
            </a:r>
            <a:r>
              <a:rPr lang="en-US" altLang="zh-TW" dirty="0"/>
              <a:t>graph</a:t>
            </a:r>
            <a:r>
              <a:rPr lang="zh-TW" altLang="en-US" dirty="0"/>
              <a:t>裡面的</a:t>
            </a:r>
            <a:r>
              <a:rPr lang="en-US" altLang="zh-TW" dirty="0"/>
              <a:t>node</a:t>
            </a:r>
            <a:r>
              <a:rPr lang="zh-TW" altLang="en-US" dirty="0"/>
              <a:t>都是我們想要的東西，然後用</a:t>
            </a:r>
            <a:r>
              <a:rPr lang="en-US" altLang="zh-TW" dirty="0"/>
              <a:t>SRL</a:t>
            </a:r>
            <a:r>
              <a:rPr lang="zh-TW" altLang="en-US" dirty="0"/>
              <a:t>去抓</a:t>
            </a:r>
            <a:r>
              <a:rPr lang="en-US" altLang="zh-TW" dirty="0"/>
              <a:t>edge</a:t>
            </a:r>
            <a:r>
              <a:rPr lang="zh-TW" altLang="en-US" dirty="0"/>
              <a:t>，這樣比起用</a:t>
            </a:r>
            <a:r>
              <a:rPr lang="en-US" altLang="zh-TW" dirty="0"/>
              <a:t>NER</a:t>
            </a:r>
            <a:r>
              <a:rPr lang="zh-TW" altLang="en-US" dirty="0"/>
              <a:t>去抓</a:t>
            </a:r>
            <a:r>
              <a:rPr lang="en-US" altLang="zh-TW" dirty="0"/>
              <a:t>edge</a:t>
            </a:r>
            <a:r>
              <a:rPr lang="zh-TW" altLang="en-US" dirty="0"/>
              <a:t>，更能合理的表示</a:t>
            </a:r>
            <a:r>
              <a:rPr lang="en-US" altLang="zh-TW" dirty="0"/>
              <a:t>node</a:t>
            </a:r>
            <a:r>
              <a:rPr lang="zh-TW" altLang="en-US" dirty="0"/>
              <a:t>跟</a:t>
            </a:r>
            <a:r>
              <a:rPr lang="en-US" altLang="zh-TW" dirty="0"/>
              <a:t>node</a:t>
            </a:r>
            <a:r>
              <a:rPr lang="zh-TW" altLang="en-US" dirty="0"/>
              <a:t>之間的</a:t>
            </a:r>
            <a:r>
              <a:rPr lang="en-US" altLang="zh-TW" dirty="0"/>
              <a:t>relation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5CCD4-42B2-4185-A820-131608B6B447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346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CE2ED8-A7E3-4F83-B4F5-A647C47DC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92EC234-5A7B-453F-9AF0-837C7DF53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901AFC-A792-4C87-A77C-C77BEB38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3745-C010-46B1-A85A-2AC8671F2AEE}" type="datetimeFigureOut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94F536-3543-44AF-A71F-4074E6AD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E8BB57-CD70-43BD-81D3-72DC27773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4222-2B61-4B63-992F-C1B6C7BA0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98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A492E6-876A-4184-9C03-8F5A1409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0BA171-1AD3-4630-BE84-BF6FF29EC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102DDA-E264-4835-9D8A-A48DFA18E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3745-C010-46B1-A85A-2AC8671F2AEE}" type="datetimeFigureOut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1E3057-49AA-4E5E-931D-EBD8A58C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07896D-9E12-48EF-9DFE-0FADCEAC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4222-2B61-4B63-992F-C1B6C7BA0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23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866F83-C507-43BF-B56B-10E198972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4502EA-D64C-4779-8312-BDE4956D5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BDD97-D667-44BE-9EA5-DF717F4F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3745-C010-46B1-A85A-2AC8671F2AEE}" type="datetimeFigureOut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7FFB17-A6F2-4CDE-A186-83F22F58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147D54-8FF6-4562-BA12-1F7A31C4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4222-2B61-4B63-992F-C1B6C7BA0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951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42CFE-5620-4B15-8D0E-311557BC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3DF0F5-764D-4C5E-9BF8-76109FCEF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D28F16-BFB0-44E9-B997-C80D80C0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3745-C010-46B1-A85A-2AC8671F2AEE}" type="datetimeFigureOut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0A8E6E-11A3-4920-9F83-52734A6E8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798A1D-ED94-41D9-A1BA-46338A224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4222-2B61-4B63-992F-C1B6C7BA0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14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02901-1A7A-41A4-9D42-F3A4E739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D1E5DC-724F-47B1-9ABB-4DC98D2EC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757526-1D3C-4654-93DF-E24332B0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3745-C010-46B1-A85A-2AC8671F2AEE}" type="datetimeFigureOut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0D5F9C-36BE-4E52-9F91-BE1E65D4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0B0250-8619-4863-8064-D6267551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4222-2B61-4B63-992F-C1B6C7BA0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98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C80B5-7217-4702-8178-1E57CF43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646BF2-64DF-48B5-BB54-A5BC2620C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6FB8A2-13CE-424D-B2E3-5D16B4601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4D72BB-1F82-47B7-A60C-AA82F0A8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3745-C010-46B1-A85A-2AC8671F2AEE}" type="datetimeFigureOut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6BB462-310D-4E6E-8FAD-F5278D98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F593ED-1A91-4B66-9E94-E3C20DEC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4222-2B61-4B63-992F-C1B6C7BA0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85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2E93EA-9111-4BD8-88EA-CECE8D0A9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6498EA-47E8-4EBE-8F62-1D902969A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618FD55-B3F3-425C-AF43-EB5AE3AD0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158FF9-61BC-47C2-920A-9237C6594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F42143-E7AD-4F4D-8D1A-5E3677EDDD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A88483-A192-4A0C-8478-9F6BAEFCA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3745-C010-46B1-A85A-2AC8671F2AEE}" type="datetimeFigureOut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6942F99-21B8-4FFC-8478-2639B2CB0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E7BDCC3-4E33-4A2C-8659-2E4A9726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4222-2B61-4B63-992F-C1B6C7BA0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932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66FD9-E83C-4B7B-ABAE-7F66BFFF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D427FBB-8BEA-45CF-B55D-2ABACC38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3745-C010-46B1-A85A-2AC8671F2AEE}" type="datetimeFigureOut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A08F692-BF31-4CCB-971B-33B999067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BBFF50-7A7B-4FBC-8B9D-594B454B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4222-2B61-4B63-992F-C1B6C7BA0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520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B5E3FEA-852B-415E-9953-C09FA2C4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3745-C010-46B1-A85A-2AC8671F2AEE}" type="datetimeFigureOut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3AF2E4A-6E68-4B0E-8670-4B439FC8E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D17CD0-2574-4AA7-B352-E4D0A824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4222-2B61-4B63-992F-C1B6C7BA0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92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771DF6-C635-4BFB-BC62-7CE9A5E05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71F348-2AE7-40C9-9F57-B13A471A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9785FC-F7D5-40DD-8C4F-98142AF15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B5688B4-A2ED-4F9B-824E-9B93E889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3745-C010-46B1-A85A-2AC8671F2AEE}" type="datetimeFigureOut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66C4F75-3DD9-4BAA-ADC6-CBEA697B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171C33-DB51-40EE-BDE7-94839FF4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4222-2B61-4B63-992F-C1B6C7BA0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65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5A54C7-1D57-4087-B707-0A1D2653C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986CB27-43D4-4827-84A0-C77ABDF30B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CC9400-23B7-4FC7-8892-4300FA7FF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95E449-BB5F-4049-82F5-121A196B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3745-C010-46B1-A85A-2AC8671F2AEE}" type="datetimeFigureOut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6ED62D8-94D1-4589-9525-9A0843D4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EDECBE-162E-45B8-A305-AF704881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4222-2B61-4B63-992F-C1B6C7BA0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43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60E6F2A-AB5E-43C1-A294-C1F3D4DD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5F5025-B50D-46A3-B10A-C34D84547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399DF9-D2EE-4B73-A3E5-90AA25B56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93745-C010-46B1-A85A-2AC8671F2AEE}" type="datetimeFigureOut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0F04A6-4836-410F-A385-8E80A010A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2E0EB7-A1A9-4982-B562-959F15596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34222-2B61-4B63-992F-C1B6C7BA070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41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1C88A2-12C9-4E07-BC33-73BAE4238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Log-based Cyber Threat Analysis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D7CD94-4573-441B-9FC0-74B245FDA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5277" y="3794985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劉名凱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2023/8/16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225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–Failed cases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E84131-495A-4E5F-ACDB-5FE52AE14D19}"/>
              </a:ext>
            </a:extLst>
          </p:cNvPr>
          <p:cNvSpPr txBox="1"/>
          <p:nvPr/>
        </p:nvSpPr>
        <p:spPr>
          <a:xfrm>
            <a:off x="1663968" y="1382911"/>
            <a:ext cx="8999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APT28 </a:t>
            </a:r>
            <a:r>
              <a:rPr lang="en-US" altLang="zh-TW" sz="1400" dirty="0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has performed large-scale scans in an </a:t>
            </a:r>
            <a:r>
              <a:rPr lang="en-US" altLang="zh-TW" sz="1400" dirty="0">
                <a:solidFill>
                  <a:srgbClr val="0070C0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attempt</a:t>
            </a:r>
            <a:r>
              <a:rPr lang="en-US" altLang="zh-TW" sz="1400" dirty="0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 to find vulnerable servers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B997059-F854-4A3E-B50B-6F8378588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564" y="1690688"/>
            <a:ext cx="9414933" cy="4894271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26A6BA2B-6047-4EAB-BABD-276DE065DF73}"/>
              </a:ext>
            </a:extLst>
          </p:cNvPr>
          <p:cNvSpPr/>
          <p:nvPr/>
        </p:nvSpPr>
        <p:spPr>
          <a:xfrm>
            <a:off x="1481666" y="5810647"/>
            <a:ext cx="81957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[ARG0: APT28] [V: performed] [ARG1: large - scale scans] [ARGM-PRP: in an attempt to find vulnerable servers] 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[ARG0: APT28] [V: find] [ARG1: vulnerable servers] </a:t>
            </a: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7DA16AA-14C6-4D42-A1E4-FAD411F43780}"/>
              </a:ext>
            </a:extLst>
          </p:cNvPr>
          <p:cNvCxnSpPr/>
          <p:nvPr/>
        </p:nvCxnSpPr>
        <p:spPr>
          <a:xfrm>
            <a:off x="9067799" y="5222444"/>
            <a:ext cx="9313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E3AFC01D-F12D-4822-A6D4-3971F1C2238A}"/>
              </a:ext>
            </a:extLst>
          </p:cNvPr>
          <p:cNvCxnSpPr/>
          <p:nvPr/>
        </p:nvCxnSpPr>
        <p:spPr>
          <a:xfrm>
            <a:off x="2794000" y="3232778"/>
            <a:ext cx="93133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52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–Failed cases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E84131-495A-4E5F-ACDB-5FE52AE14D19}"/>
              </a:ext>
            </a:extLst>
          </p:cNvPr>
          <p:cNvSpPr txBox="1"/>
          <p:nvPr/>
        </p:nvSpPr>
        <p:spPr>
          <a:xfrm>
            <a:off x="1626137" y="1476156"/>
            <a:ext cx="8999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TeamTNT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has scanned specific lists of target IP addresses.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7C52E6-F932-4618-BAC3-5F0C2C3D0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333" y="1783933"/>
            <a:ext cx="9059333" cy="470894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E3CC717-30BC-423E-A275-89E529C1E324}"/>
              </a:ext>
            </a:extLst>
          </p:cNvPr>
          <p:cNvSpPr/>
          <p:nvPr/>
        </p:nvSpPr>
        <p:spPr>
          <a:xfrm>
            <a:off x="1693335" y="594925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[ARG0: TeamTNT] [V: scanned] [ARG1: specific lists of target IP addresses] </a:t>
            </a: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12F26F5-BE7A-4C1F-BD86-407F3F317E09}"/>
              </a:ext>
            </a:extLst>
          </p:cNvPr>
          <p:cNvCxnSpPr/>
          <p:nvPr/>
        </p:nvCxnSpPr>
        <p:spPr>
          <a:xfrm>
            <a:off x="6062134" y="4215023"/>
            <a:ext cx="9313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36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54A938-8F06-4DF7-B290-09B062AF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Named Entities greatly affects the quality of resulted Technique Graph.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a stronger NLP model to perform Named Entity Recognition?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8DF6C31-039D-46D0-8689-B66DDF5D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29" y="3810905"/>
            <a:ext cx="2757302" cy="90024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zh-TW" sz="1050" dirty="0">
                <a:solidFill>
                  <a:srgbClr val="FF0000"/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DarkTortilla</a:t>
            </a:r>
            <a:r>
              <a:rPr lang="zh-TW" altLang="zh-TW" sz="105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has established persistence via</a:t>
            </a:r>
            <a:r>
              <a:rPr lang="en-US" altLang="zh-TW" sz="105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</a:t>
            </a:r>
            <a:r>
              <a:rPr lang="zh-TW" altLang="zh-TW" sz="105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the 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Software\Microsoft\WindowsNT\CurrentVersion\Run</a:t>
            </a:r>
            <a:r>
              <a:rPr lang="zh-TW" altLang="zh-TW" sz="105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registry key and by creating a </a:t>
            </a:r>
            <a:r>
              <a:rPr lang="zh-TW" altLang="zh-TW" sz="10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.lnk shortcut file</a:t>
            </a:r>
            <a:r>
              <a:rPr lang="zh-TW" altLang="zh-TW" sz="105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in the </a:t>
            </a:r>
            <a:r>
              <a:rPr lang="zh-TW" altLang="zh-TW" sz="10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Windows startup folder</a:t>
            </a:r>
            <a:r>
              <a:rPr lang="zh-TW" altLang="zh-TW" sz="105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</a:t>
            </a:r>
            <a:endParaRPr lang="zh-TW" altLang="zh-TW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05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F1D44F7-CB56-4B23-9923-911A97FCCA8C}"/>
              </a:ext>
            </a:extLst>
          </p:cNvPr>
          <p:cNvSpPr txBox="1"/>
          <p:nvPr/>
        </p:nvSpPr>
        <p:spPr>
          <a:xfrm>
            <a:off x="809680" y="4823232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Example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FFA06E0-3114-48E3-AEF1-83FEE2446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2697" y="3250204"/>
            <a:ext cx="3304817" cy="216069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TW" sz="1050" dirty="0">
              <a:latin typeface="Times New Roman" panose="02020603050405020304" pitchFamily="18" charset="0"/>
              <a:ea typeface="Roboto-Regular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FC395F6-6404-402C-8177-EA352E449BC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090031" y="4261028"/>
            <a:ext cx="1862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A00B4F-3F34-491C-9DDD-791F3285B90A}"/>
              </a:ext>
            </a:extLst>
          </p:cNvPr>
          <p:cNvSpPr txBox="1"/>
          <p:nvPr/>
        </p:nvSpPr>
        <p:spPr>
          <a:xfrm>
            <a:off x="3084397" y="3918427"/>
            <a:ext cx="186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E062451-F3A1-4832-A849-D6D0B418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3331" y="3454306"/>
            <a:ext cx="939800" cy="25391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zh-TW" sz="1050" dirty="0">
                <a:solidFill>
                  <a:srgbClr val="FF0000"/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DarkTortilla</a:t>
            </a:r>
            <a:r>
              <a:rPr lang="zh-TW" altLang="zh-TW" sz="105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</a:t>
            </a:r>
            <a:endParaRPr lang="en-US" altLang="zh-TW" sz="1050" dirty="0">
              <a:latin typeface="Times New Roman" panose="02020603050405020304" pitchFamily="18" charset="0"/>
              <a:ea typeface="Roboto-Regular"/>
              <a:cs typeface="Times New Roman" panose="02020603050405020304" pitchFamily="18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8D922BF-50A1-4661-B331-D834006FB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471" y="3984029"/>
            <a:ext cx="3166535" cy="25391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zh-TW" altLang="zh-TW" sz="105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Software\Microsoft\WindowsNT\CurrentVersion\Run</a:t>
            </a:r>
            <a:endParaRPr lang="en-US" altLang="zh-TW" sz="1050" dirty="0">
              <a:latin typeface="Times New Roman" panose="02020603050405020304" pitchFamily="18" charset="0"/>
              <a:ea typeface="Roboto-Regular"/>
              <a:cs typeface="Times New Roman" panose="020206030504050203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8A8E2C6-E9D9-4100-B5F8-6944C5BF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994" y="4430546"/>
            <a:ext cx="1087969" cy="25391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zh-TW" sz="10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.lnk shortcut file</a:t>
            </a:r>
            <a:r>
              <a:rPr lang="zh-TW" altLang="en-US" sz="105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</a:t>
            </a:r>
            <a:endParaRPr lang="en-US" altLang="zh-TW" sz="1050" dirty="0">
              <a:latin typeface="Times New Roman" panose="02020603050405020304" pitchFamily="18" charset="0"/>
              <a:ea typeface="Roboto-Regular"/>
              <a:cs typeface="Times New Roman" panose="02020603050405020304" pitchFamily="18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0EBBE9A-A307-4A43-8423-01A60215F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119" y="4859721"/>
            <a:ext cx="1443569" cy="25391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zh-TW" sz="10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Windows startup folder</a:t>
            </a:r>
            <a:endParaRPr lang="zh-TW" altLang="zh-TW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F183AAA-B126-45FB-A519-887583077F72}"/>
              </a:ext>
            </a:extLst>
          </p:cNvPr>
          <p:cNvSpPr txBox="1"/>
          <p:nvPr/>
        </p:nvSpPr>
        <p:spPr>
          <a:xfrm>
            <a:off x="5845931" y="5476505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Entities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18E802-BA7F-4529-99FC-74F0B08EE429}"/>
              </a:ext>
            </a:extLst>
          </p:cNvPr>
          <p:cNvSpPr txBox="1"/>
          <p:nvPr/>
        </p:nvSpPr>
        <p:spPr>
          <a:xfrm>
            <a:off x="8333729" y="3984029"/>
            <a:ext cx="186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Role Labeling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BDD0D8E-333C-4FE5-BB85-23068A9AC42F}"/>
              </a:ext>
            </a:extLst>
          </p:cNvPr>
          <p:cNvCxnSpPr>
            <a:cxnSpLocks/>
          </p:cNvCxnSpPr>
          <p:nvPr/>
        </p:nvCxnSpPr>
        <p:spPr>
          <a:xfrm>
            <a:off x="8268780" y="4288723"/>
            <a:ext cx="1862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ABAE5FBB-7889-4105-AA24-91150F2A19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91" y="3604091"/>
            <a:ext cx="1171609" cy="1250240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72FC5592-E7F5-4E99-9093-F623FA18F423}"/>
              </a:ext>
            </a:extLst>
          </p:cNvPr>
          <p:cNvCxnSpPr>
            <a:stCxn id="8" idx="2"/>
          </p:cNvCxnSpPr>
          <p:nvPr/>
        </p:nvCxnSpPr>
        <p:spPr>
          <a:xfrm flipH="1">
            <a:off x="3784600" y="4195426"/>
            <a:ext cx="231131" cy="1003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100B8F6-A0A0-4FB2-8CAE-15514245F437}"/>
              </a:ext>
            </a:extLst>
          </p:cNvPr>
          <p:cNvSpPr txBox="1"/>
          <p:nvPr/>
        </p:nvSpPr>
        <p:spPr>
          <a:xfrm>
            <a:off x="3197431" y="5159954"/>
            <a:ext cx="140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Bottleneck!</a:t>
            </a: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5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54A938-8F06-4DF7-B290-09B062AF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57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54A938-8F06-4DF7-B290-09B062AF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relation between nodes in Technique Template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E9D3A03-FF65-47B6-952F-490C83B39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230" y="2792321"/>
            <a:ext cx="7197365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zh-TW" dirty="0">
                <a:solidFill>
                  <a:srgbClr val="FF0000"/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DarkTortilla</a:t>
            </a:r>
            <a:r>
              <a:rPr lang="zh-TW" altLang="zh-TW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has established persistence via</a:t>
            </a:r>
            <a:r>
              <a:rPr lang="en-US" altLang="zh-TW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</a:t>
            </a:r>
            <a:r>
              <a:rPr lang="zh-TW" altLang="zh-TW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the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Software\Microsoft\WindowsNT\CurrentVersion\Run</a:t>
            </a:r>
            <a:r>
              <a:rPr lang="zh-TW" altLang="zh-TW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registry key and by creating a </a:t>
            </a:r>
            <a:r>
              <a:rPr lang="zh-TW" altLang="zh-TW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.lnk shortcut file</a:t>
            </a:r>
            <a:r>
              <a:rPr lang="zh-TW" altLang="zh-TW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in the </a:t>
            </a:r>
            <a:r>
              <a:rPr lang="zh-TW" altLang="zh-TW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Windows startup folder</a:t>
            </a:r>
            <a:r>
              <a:rPr lang="zh-TW" altLang="zh-TW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</a:t>
            </a:r>
            <a:endParaRPr lang="zh-TW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59D69D7-6528-40F2-A02F-F661A4516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730" y="4236974"/>
            <a:ext cx="5219768" cy="2278543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D4F56999-6D56-4020-9F9C-1F57EB2CE966}"/>
              </a:ext>
            </a:extLst>
          </p:cNvPr>
          <p:cNvSpPr txBox="1"/>
          <p:nvPr/>
        </p:nvSpPr>
        <p:spPr>
          <a:xfrm>
            <a:off x="6096000" y="4746252"/>
            <a:ext cx="112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create?</a:t>
            </a:r>
            <a:endParaRPr lang="zh-TW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C93521E-C2B6-47C0-80FC-EAD30772EA09}"/>
              </a:ext>
            </a:extLst>
          </p:cNvPr>
          <p:cNvSpPr txBox="1"/>
          <p:nvPr/>
        </p:nvSpPr>
        <p:spPr>
          <a:xfrm>
            <a:off x="6096000" y="5603551"/>
            <a:ext cx="1121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TW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1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54A938-8F06-4DF7-B290-09B062AF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nodes using Named Entity Recognition (nodes with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quality</a:t>
            </a: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0"/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Selecting edges using Semantic Role Labeling (yielding more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reasonable relations</a:t>
            </a:r>
            <a:r>
              <a:rPr lang="en-US" altLang="zh-TW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endParaRPr lang="en-US" altLang="zh-TW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9FB66D-9E29-4997-924C-FBA9B1BBC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231" y="4268105"/>
            <a:ext cx="2757302" cy="90024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zh-TW" sz="1050" dirty="0">
                <a:solidFill>
                  <a:srgbClr val="FF0000"/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DarkTortilla</a:t>
            </a:r>
            <a:r>
              <a:rPr lang="zh-TW" altLang="zh-TW" sz="105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has established persistence via</a:t>
            </a:r>
            <a:r>
              <a:rPr lang="en-US" altLang="zh-TW" sz="105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</a:t>
            </a:r>
            <a:r>
              <a:rPr lang="zh-TW" altLang="zh-TW" sz="105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the </a:t>
            </a:r>
            <a:r>
              <a:rPr kumimoji="0" lang="zh-TW" altLang="zh-TW" sz="105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Software\Microsoft\WindowsNT\CurrentVersion\Run</a:t>
            </a:r>
            <a:r>
              <a:rPr lang="zh-TW" altLang="zh-TW" sz="105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registry key and by creating a </a:t>
            </a:r>
            <a:r>
              <a:rPr lang="zh-TW" altLang="zh-TW" sz="10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.lnk shortcut file</a:t>
            </a:r>
            <a:r>
              <a:rPr lang="zh-TW" altLang="zh-TW" sz="105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in the </a:t>
            </a:r>
            <a:r>
              <a:rPr lang="zh-TW" altLang="zh-TW" sz="10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Windows startup folder</a:t>
            </a:r>
            <a:r>
              <a:rPr lang="zh-TW" altLang="zh-TW" sz="105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</a:t>
            </a:r>
            <a:endParaRPr lang="zh-TW" altLang="zh-TW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05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F271A9-5062-489C-89BC-3DC606F8BC15}"/>
              </a:ext>
            </a:extLst>
          </p:cNvPr>
          <p:cNvSpPr txBox="1"/>
          <p:nvPr/>
        </p:nvSpPr>
        <p:spPr>
          <a:xfrm>
            <a:off x="1013182" y="5280432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Example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B1E8A1D2-3F1F-458E-9ADF-44E6ED360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6199" y="3707404"/>
            <a:ext cx="3304817" cy="2160699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zh-TW" sz="1050" dirty="0">
              <a:latin typeface="Times New Roman" panose="02020603050405020304" pitchFamily="18" charset="0"/>
              <a:ea typeface="Roboto-Regular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FE0ED5E-30E9-4001-A655-8A1CDFE3559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293533" y="4718228"/>
            <a:ext cx="1862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288C8DC-54EA-4D7C-B844-7229FD34343E}"/>
              </a:ext>
            </a:extLst>
          </p:cNvPr>
          <p:cNvSpPr txBox="1"/>
          <p:nvPr/>
        </p:nvSpPr>
        <p:spPr>
          <a:xfrm>
            <a:off x="3287899" y="4375627"/>
            <a:ext cx="186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9BC43D07-5CAA-4551-ABF5-2E97BA281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833" y="3911506"/>
            <a:ext cx="939800" cy="25391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zh-TW" sz="1050" dirty="0">
                <a:solidFill>
                  <a:srgbClr val="FF0000"/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DarkTortilla</a:t>
            </a:r>
            <a:r>
              <a:rPr lang="zh-TW" altLang="zh-TW" sz="105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 </a:t>
            </a:r>
            <a:endParaRPr lang="en-US" altLang="zh-TW" sz="1050" dirty="0">
              <a:latin typeface="Times New Roman" panose="02020603050405020304" pitchFamily="18" charset="0"/>
              <a:ea typeface="Roboto-Regular"/>
              <a:cs typeface="Times New Roman" panose="020206030504050203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CA2AA0CC-B736-4B1B-8E7A-8C903541D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973" y="4441229"/>
            <a:ext cx="3166535" cy="25391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kumimoji="0" lang="zh-TW" altLang="zh-TW" sz="1050" b="0" i="0" u="none" strike="noStrike" cap="none" normalizeH="0" baseline="0" dirty="0">
                <a:ln>
                  <a:noFill/>
                </a:ln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courier"/>
                <a:cs typeface="Times New Roman" panose="02020603050405020304" pitchFamily="18" charset="0"/>
              </a:rPr>
              <a:t>Software\Microsoft\WindowsNT\CurrentVersion\Run</a:t>
            </a:r>
            <a:endParaRPr lang="en-US" altLang="zh-TW" sz="1050" dirty="0">
              <a:latin typeface="Times New Roman" panose="02020603050405020304" pitchFamily="18" charset="0"/>
              <a:ea typeface="Roboto-Regular"/>
              <a:cs typeface="Times New Roman" panose="02020603050405020304" pitchFamily="18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1CB1F04-32F6-4229-B4B2-37122D2D3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496" y="4887746"/>
            <a:ext cx="1087969" cy="25391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zh-TW" sz="10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.lnk shortcut file</a:t>
            </a:r>
            <a:r>
              <a:rPr lang="zh-TW" altLang="en-US" sz="1050" dirty="0"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 </a:t>
            </a:r>
            <a:endParaRPr lang="en-US" altLang="zh-TW" sz="1050" dirty="0">
              <a:latin typeface="Times New Roman" panose="02020603050405020304" pitchFamily="18" charset="0"/>
              <a:ea typeface="Roboto-Regular"/>
              <a:cs typeface="Times New Roman" panose="02020603050405020304" pitchFamily="18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2D9F3A09-2E20-43A2-B48A-140390F2A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621" y="5316921"/>
            <a:ext cx="1443569" cy="253916"/>
          </a:xfrm>
          <a:prstGeom prst="rect">
            <a:avLst/>
          </a:prstGeom>
          <a:ln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zh-TW" altLang="zh-TW" sz="105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Roboto-Regular"/>
                <a:cs typeface="Times New Roman" panose="02020603050405020304" pitchFamily="18" charset="0"/>
              </a:rPr>
              <a:t>Windows startup folder</a:t>
            </a:r>
            <a:endParaRPr lang="zh-TW" altLang="zh-TW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E90E6C4-7A54-4CD8-9387-1276FEA3466D}"/>
              </a:ext>
            </a:extLst>
          </p:cNvPr>
          <p:cNvSpPr txBox="1"/>
          <p:nvPr/>
        </p:nvSpPr>
        <p:spPr>
          <a:xfrm>
            <a:off x="6049433" y="5933705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Entities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62C73B5-EC78-457A-B632-569F25D46DB7}"/>
              </a:ext>
            </a:extLst>
          </p:cNvPr>
          <p:cNvSpPr txBox="1"/>
          <p:nvPr/>
        </p:nvSpPr>
        <p:spPr>
          <a:xfrm>
            <a:off x="8537231" y="4441229"/>
            <a:ext cx="186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Role Labeling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FCBB220-C1F2-4A71-84D9-841894FBC2B5}"/>
              </a:ext>
            </a:extLst>
          </p:cNvPr>
          <p:cNvCxnSpPr>
            <a:cxnSpLocks/>
          </p:cNvCxnSpPr>
          <p:nvPr/>
        </p:nvCxnSpPr>
        <p:spPr>
          <a:xfrm>
            <a:off x="8472282" y="4745923"/>
            <a:ext cx="1862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817121AF-FA73-49F1-915E-77DDDCFA7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93" y="4061291"/>
            <a:ext cx="1171609" cy="1250240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4BB6D55B-65C7-497D-A410-80F93EACC1EA}"/>
              </a:ext>
            </a:extLst>
          </p:cNvPr>
          <p:cNvSpPr txBox="1"/>
          <p:nvPr/>
        </p:nvSpPr>
        <p:spPr>
          <a:xfrm>
            <a:off x="10334948" y="5868103"/>
            <a:ext cx="1803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Graph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645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Role Labeling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(SRL)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54A938-8F06-4DF7-B290-09B062AF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labels to words or phrases in a sentence that indicates their 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role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sentence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82A0362-7FA4-48AE-8257-7BCDFCF824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362" y="2648700"/>
            <a:ext cx="8059275" cy="312463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C5E9C7F0-F19E-4AEF-88E3-6EB010029257}"/>
              </a:ext>
            </a:extLst>
          </p:cNvPr>
          <p:cNvSpPr txBox="1"/>
          <p:nvPr/>
        </p:nvSpPr>
        <p:spPr>
          <a:xfrm>
            <a:off x="2894201" y="5764947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C178EB7-1273-4092-A5A6-AAD623B160B2}"/>
              </a:ext>
            </a:extLst>
          </p:cNvPr>
          <p:cNvSpPr txBox="1"/>
          <p:nvPr/>
        </p:nvSpPr>
        <p:spPr>
          <a:xfrm>
            <a:off x="5939406" y="5773336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4FCF8C2-488D-410D-8287-34C3BA7B6313}"/>
              </a:ext>
            </a:extLst>
          </p:cNvPr>
          <p:cNvSpPr txBox="1"/>
          <p:nvPr/>
        </p:nvSpPr>
        <p:spPr>
          <a:xfrm>
            <a:off x="8032521" y="5764947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-LOC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036814B-2D39-42A9-852D-D8BB0A1D1FF8}"/>
              </a:ext>
            </a:extLst>
          </p:cNvPr>
          <p:cNvSpPr txBox="1"/>
          <p:nvPr/>
        </p:nvSpPr>
        <p:spPr>
          <a:xfrm>
            <a:off x="4509020" y="5764947"/>
            <a:ext cx="1325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91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–Successful cases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41AFEE2A-272E-475C-B4A3-ABE26CA53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235" y="2304524"/>
            <a:ext cx="8999530" cy="4553476"/>
          </a:xfr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E84131-495A-4E5F-ACDB-5FE52AE14D19}"/>
              </a:ext>
            </a:extLst>
          </p:cNvPr>
          <p:cNvSpPr txBox="1"/>
          <p:nvPr/>
        </p:nvSpPr>
        <p:spPr>
          <a:xfrm>
            <a:off x="1596235" y="1837267"/>
            <a:ext cx="8999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zh-TW" dirty="0">
                <a:solidFill>
                  <a:srgbClr val="FF0000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Dragonfly</a:t>
            </a:r>
            <a:r>
              <a:rPr lang="zh-TW" altLang="zh-TW" dirty="0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 has scanned targeted </a:t>
            </a:r>
            <a:r>
              <a:rPr lang="zh-TW" altLang="zh-TW" dirty="0">
                <a:solidFill>
                  <a:srgbClr val="00B050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systems</a:t>
            </a:r>
            <a:r>
              <a:rPr lang="zh-TW" altLang="zh-TW" dirty="0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 for vulnerable Citrix and Microsoft Exchange </a:t>
            </a:r>
            <a:r>
              <a:rPr lang="zh-TW" altLang="zh-TW" dirty="0">
                <a:solidFill>
                  <a:srgbClr val="0070C0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services</a:t>
            </a:r>
            <a:r>
              <a:rPr lang="zh-TW" altLang="zh-TW" dirty="0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.</a:t>
            </a:r>
            <a:endParaRPr kumimoji="0" lang="zh-TW" altLang="zh-TW" sz="4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34BC61D0-5AB2-4519-A5F9-CF0F305045A7}"/>
              </a:ext>
            </a:extLst>
          </p:cNvPr>
          <p:cNvSpPr/>
          <p:nvPr/>
        </p:nvSpPr>
        <p:spPr>
          <a:xfrm>
            <a:off x="8331200" y="816768"/>
            <a:ext cx="618067" cy="6207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endParaRPr lang="zh-TW" alt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87B0FA3-6658-4C58-9ABE-D2FED6656230}"/>
              </a:ext>
            </a:extLst>
          </p:cNvPr>
          <p:cNvSpPr txBox="1"/>
          <p:nvPr/>
        </p:nvSpPr>
        <p:spPr>
          <a:xfrm>
            <a:off x="8949267" y="996319"/>
            <a:ext cx="2878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[entity type]: [</a:t>
            </a:r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description], [</a:t>
            </a:r>
            <a:r>
              <a:rPr lang="en-US" altLang="zh-TW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ioc</a:t>
            </a:r>
            <a:r>
              <a:rPr lang="en-US" altLang="zh-TW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zh-TW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44CF5E01-F3B9-4C24-B9FB-083439335545}"/>
              </a:ext>
            </a:extLst>
          </p:cNvPr>
          <p:cNvCxnSpPr/>
          <p:nvPr/>
        </p:nvCxnSpPr>
        <p:spPr>
          <a:xfrm>
            <a:off x="9152467" y="3496733"/>
            <a:ext cx="93133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655EFA8-5807-4480-A9C9-C6F8D2071EE0}"/>
              </a:ext>
            </a:extLst>
          </p:cNvPr>
          <p:cNvCxnSpPr/>
          <p:nvPr/>
        </p:nvCxnSpPr>
        <p:spPr>
          <a:xfrm>
            <a:off x="3217334" y="5825066"/>
            <a:ext cx="93133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151BD286-1E08-4588-936F-02686DCA04C3}"/>
              </a:ext>
            </a:extLst>
          </p:cNvPr>
          <p:cNvCxnSpPr/>
          <p:nvPr/>
        </p:nvCxnSpPr>
        <p:spPr>
          <a:xfrm>
            <a:off x="6096000" y="4665132"/>
            <a:ext cx="9313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F67CF46-3C11-4859-B294-33A00FAA5895}"/>
              </a:ext>
            </a:extLst>
          </p:cNvPr>
          <p:cNvSpPr/>
          <p:nvPr/>
        </p:nvSpPr>
        <p:spPr>
          <a:xfrm>
            <a:off x="3253451" y="6482978"/>
            <a:ext cx="75477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[ARG0: Dragonfly] [V: scanned] [ARG1: targeted systems for vulnerable Citrix and Microsoft Exchange services] </a:t>
            </a:r>
          </a:p>
        </p:txBody>
      </p:sp>
    </p:spTree>
    <p:extLst>
      <p:ext uri="{BB962C8B-B14F-4D97-AF65-F5344CB8AC3E}">
        <p14:creationId xmlns:p14="http://schemas.microsoft.com/office/powerpoint/2010/main" val="290765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–Successful cases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E84131-495A-4E5F-ACDB-5FE52AE14D19}"/>
              </a:ext>
            </a:extLst>
          </p:cNvPr>
          <p:cNvSpPr txBox="1"/>
          <p:nvPr/>
        </p:nvSpPr>
        <p:spPr>
          <a:xfrm>
            <a:off x="1596235" y="1448879"/>
            <a:ext cx="89995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Magic Hound </a:t>
            </a:r>
            <a:r>
              <a:rPr lang="en-US" altLang="zh-TW" sz="1400" dirty="0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has conducted widespread scanning to identify public-facing systems vulnerable to CVE-2021-44228 in Log4j and </a:t>
            </a:r>
            <a:r>
              <a:rPr lang="en-US" altLang="zh-TW" sz="1400" dirty="0" err="1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ProxyShell</a:t>
            </a:r>
            <a:r>
              <a:rPr lang="en-US" altLang="zh-TW" sz="1400" dirty="0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 vulnerabilities; CVE-2021-26855, CVE-2021-26857, CVE-2021-26858, and CVE-2021-27065 in on-premises MS Exchange Servers; and CVE-2018-13379 in Fortinet </a:t>
            </a:r>
            <a:r>
              <a:rPr lang="en-US" altLang="zh-TW" sz="1400" dirty="0" err="1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FortiOS</a:t>
            </a:r>
            <a:r>
              <a:rPr lang="en-US" altLang="zh-TW" sz="1400" dirty="0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 SSL VPNs.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2E06BF4-0C6F-4B3B-BDC4-40057F69C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137231"/>
            <a:ext cx="9093200" cy="4669969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A4D563C-A39E-4D24-8407-67CAB3A34408}"/>
              </a:ext>
            </a:extLst>
          </p:cNvPr>
          <p:cNvCxnSpPr/>
          <p:nvPr/>
        </p:nvCxnSpPr>
        <p:spPr>
          <a:xfrm>
            <a:off x="6096000" y="4529666"/>
            <a:ext cx="9313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2C3F79F-1D7B-47A7-B352-58647C123433}"/>
              </a:ext>
            </a:extLst>
          </p:cNvPr>
          <p:cNvSpPr/>
          <p:nvPr/>
        </p:nvSpPr>
        <p:spPr>
          <a:xfrm>
            <a:off x="1964266" y="6262042"/>
            <a:ext cx="8500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[ARG0: Magic Hound] [V: identify] [ARG1: public - facing systems vulnerable to CVE-2021 - 44228 in Log4j and ProxyShell vulnerabilities ; CVE-2021 - 26855 , CVE-2021 - 26857 , CVE-2021 - 26858 , and CVE-2021 - 27065 in on - premises MS Exchange Servers ; and CVE-2018 - 13379 in Fortinet FortiOS SSL VPNs]</a:t>
            </a:r>
          </a:p>
        </p:txBody>
      </p:sp>
    </p:spTree>
    <p:extLst>
      <p:ext uri="{BB962C8B-B14F-4D97-AF65-F5344CB8AC3E}">
        <p14:creationId xmlns:p14="http://schemas.microsoft.com/office/powerpoint/2010/main" val="2921475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–Successful cases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E84131-495A-4E5F-ACDB-5FE52AE14D19}"/>
              </a:ext>
            </a:extLst>
          </p:cNvPr>
          <p:cNvSpPr txBox="1"/>
          <p:nvPr/>
        </p:nvSpPr>
        <p:spPr>
          <a:xfrm>
            <a:off x="1615855" y="1550874"/>
            <a:ext cx="8999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>
                <a:solidFill>
                  <a:srgbClr val="FF0000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TeamTNT</a:t>
            </a:r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 </a:t>
            </a:r>
            <a:r>
              <a:rPr lang="en-US" altLang="zh-TW" sz="1400" dirty="0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has scanned for vulnerabilities in IoT </a:t>
            </a:r>
            <a:r>
              <a:rPr lang="en-US" altLang="zh-TW" sz="1400" dirty="0">
                <a:solidFill>
                  <a:srgbClr val="0070C0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devices</a:t>
            </a:r>
            <a:r>
              <a:rPr lang="en-US" altLang="zh-TW" sz="1400" dirty="0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 and other related </a:t>
            </a:r>
            <a:r>
              <a:rPr lang="en-US" altLang="zh-TW" sz="1400" dirty="0">
                <a:solidFill>
                  <a:srgbClr val="00B050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resources</a:t>
            </a:r>
            <a:r>
              <a:rPr lang="en-US" altLang="zh-TW" sz="1400" dirty="0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 such as the Docker API.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C01424-F9C3-454D-9AE8-AE314B8FF2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855" y="1858651"/>
            <a:ext cx="8960290" cy="4634224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F72945E-E4E5-4E22-81ED-378F00F248A3}"/>
              </a:ext>
            </a:extLst>
          </p:cNvPr>
          <p:cNvCxnSpPr/>
          <p:nvPr/>
        </p:nvCxnSpPr>
        <p:spPr>
          <a:xfrm>
            <a:off x="6096000" y="4241799"/>
            <a:ext cx="9313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5B69D08D-0AF3-4D6D-BA0F-0A6469503390}"/>
              </a:ext>
            </a:extLst>
          </p:cNvPr>
          <p:cNvCxnSpPr/>
          <p:nvPr/>
        </p:nvCxnSpPr>
        <p:spPr>
          <a:xfrm>
            <a:off x="7577667" y="2777066"/>
            <a:ext cx="93133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81AA0381-6C6D-4BAD-8490-0C87A02FD32E}"/>
              </a:ext>
            </a:extLst>
          </p:cNvPr>
          <p:cNvCxnSpPr/>
          <p:nvPr/>
        </p:nvCxnSpPr>
        <p:spPr>
          <a:xfrm>
            <a:off x="4707467" y="5731933"/>
            <a:ext cx="93133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DBB62AE-52BB-4AD1-8FDA-F2F0B913A950}"/>
              </a:ext>
            </a:extLst>
          </p:cNvPr>
          <p:cNvSpPr/>
          <p:nvPr/>
        </p:nvSpPr>
        <p:spPr>
          <a:xfrm>
            <a:off x="2763228" y="6053521"/>
            <a:ext cx="781291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[ARG0: TeamTNT] [V: scanned] [ARG1: for vulnerabilities in IoT devices and other related resources such as the Docker API] </a:t>
            </a:r>
          </a:p>
        </p:txBody>
      </p:sp>
    </p:spTree>
    <p:extLst>
      <p:ext uri="{BB962C8B-B14F-4D97-AF65-F5344CB8AC3E}">
        <p14:creationId xmlns:p14="http://schemas.microsoft.com/office/powerpoint/2010/main" val="168328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D5ED6-EAE0-4B5A-BD90-C49C86A7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Progress</a:t>
            </a:r>
            <a:r>
              <a:rPr lang="en-US" altLang="zh-TW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–Successful cases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CE84131-495A-4E5F-ACDB-5FE52AE14D19}"/>
              </a:ext>
            </a:extLst>
          </p:cNvPr>
          <p:cNvSpPr txBox="1"/>
          <p:nvPr/>
        </p:nvSpPr>
        <p:spPr>
          <a:xfrm>
            <a:off x="1596235" y="1536799"/>
            <a:ext cx="89995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HAFNIUM </a:t>
            </a:r>
            <a:r>
              <a:rPr lang="en-US" altLang="zh-TW" sz="1400" dirty="0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has interacted with </a:t>
            </a:r>
            <a:r>
              <a:rPr lang="en-US" altLang="zh-TW" sz="1400" dirty="0">
                <a:solidFill>
                  <a:srgbClr val="0070C0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Office</a:t>
            </a:r>
            <a:r>
              <a:rPr lang="en-US" altLang="zh-TW" sz="1400" dirty="0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 365 </a:t>
            </a:r>
            <a:r>
              <a:rPr lang="en-US" altLang="zh-TW" sz="1400" dirty="0">
                <a:solidFill>
                  <a:srgbClr val="0070C0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tenants</a:t>
            </a:r>
            <a:r>
              <a:rPr lang="en-US" altLang="zh-TW" sz="1400" dirty="0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 to gather </a:t>
            </a:r>
            <a:r>
              <a:rPr lang="en-US" altLang="zh-TW" sz="1400" dirty="0">
                <a:solidFill>
                  <a:srgbClr val="00B050"/>
                </a:solidFill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details</a:t>
            </a:r>
            <a:r>
              <a:rPr lang="en-US" altLang="zh-TW" sz="1400" dirty="0">
                <a:latin typeface="Times New Roman" panose="02020603050405020304" pitchFamily="18" charset="0"/>
                <a:ea typeface="JetBrains Mono"/>
                <a:cs typeface="Times New Roman" panose="02020603050405020304" pitchFamily="18" charset="0"/>
              </a:rPr>
              <a:t> regarding target's environments.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23DE504-232D-4D9A-B9C2-AFAE6584C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99" y="1844576"/>
            <a:ext cx="9474200" cy="4884449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78A7C12-E930-452F-A2DC-6A7F8A665574}"/>
              </a:ext>
            </a:extLst>
          </p:cNvPr>
          <p:cNvCxnSpPr/>
          <p:nvPr/>
        </p:nvCxnSpPr>
        <p:spPr>
          <a:xfrm>
            <a:off x="6096000" y="4411132"/>
            <a:ext cx="9313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5D39DE2-EF7D-416A-9681-49082916DEE8}"/>
              </a:ext>
            </a:extLst>
          </p:cNvPr>
          <p:cNvCxnSpPr/>
          <p:nvPr/>
        </p:nvCxnSpPr>
        <p:spPr>
          <a:xfrm>
            <a:off x="7374467" y="3149600"/>
            <a:ext cx="93133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790FB3F7-87FA-46F2-910E-19A4AC8EA547}"/>
              </a:ext>
            </a:extLst>
          </p:cNvPr>
          <p:cNvCxnSpPr/>
          <p:nvPr/>
        </p:nvCxnSpPr>
        <p:spPr>
          <a:xfrm>
            <a:off x="7992533" y="5638799"/>
            <a:ext cx="93133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90305DA-D192-46DE-B548-4F653D747F14}"/>
              </a:ext>
            </a:extLst>
          </p:cNvPr>
          <p:cNvCxnSpPr/>
          <p:nvPr/>
        </p:nvCxnSpPr>
        <p:spPr>
          <a:xfrm>
            <a:off x="2802467" y="4487333"/>
            <a:ext cx="93133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4CE5CA5-07C7-4559-A8E2-9D2678DF08A0}"/>
              </a:ext>
            </a:extLst>
          </p:cNvPr>
          <p:cNvSpPr/>
          <p:nvPr/>
        </p:nvSpPr>
        <p:spPr>
          <a:xfrm>
            <a:off x="1633931" y="5860747"/>
            <a:ext cx="9855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[ARG0: HAFNIUM] [V: interacted] [ARG1: with Office 365 tenants] [ARGM-PRP: to gather details regarding target 's environments] 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[ARG0: HAFNIUM] [V: gather] [ARG1: details regarding target 's environments] </a:t>
            </a:r>
          </a:p>
          <a:p>
            <a:r>
              <a:rPr lang="zh-TW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[ARG0: details] [V: regarding] [ARG1: target 's environments] </a:t>
            </a:r>
          </a:p>
        </p:txBody>
      </p:sp>
    </p:spTree>
    <p:extLst>
      <p:ext uri="{BB962C8B-B14F-4D97-AF65-F5344CB8AC3E}">
        <p14:creationId xmlns:p14="http://schemas.microsoft.com/office/powerpoint/2010/main" val="147108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839</Words>
  <Application>Microsoft Office PowerPoint</Application>
  <PresentationFormat>寬螢幕</PresentationFormat>
  <Paragraphs>72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2" baseType="lpstr">
      <vt:lpstr>courier</vt:lpstr>
      <vt:lpstr>JetBrains Mono</vt:lpstr>
      <vt:lpstr>Roboto-Regular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Log-based Cyber Threat Analysis</vt:lpstr>
      <vt:lpstr>Outline</vt:lpstr>
      <vt:lpstr>Current Progress</vt:lpstr>
      <vt:lpstr>Current Progress</vt:lpstr>
      <vt:lpstr>Semantic Role Labeling (SRL)</vt:lpstr>
      <vt:lpstr>Current Progress–Successful cases</vt:lpstr>
      <vt:lpstr>Current Progress–Successful cases</vt:lpstr>
      <vt:lpstr>Current Progress–Successful cases</vt:lpstr>
      <vt:lpstr>Current Progress–Successful cases</vt:lpstr>
      <vt:lpstr>Current Progress–Failed cases</vt:lpstr>
      <vt:lpstr>Current Progress–Failed cases</vt:lpstr>
      <vt:lpstr>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Log-based Cyber Threat Analysis</dc:title>
  <dc:creator>Daniel</dc:creator>
  <cp:lastModifiedBy>Daniel</cp:lastModifiedBy>
  <cp:revision>12</cp:revision>
  <dcterms:created xsi:type="dcterms:W3CDTF">2023-08-15T07:58:34Z</dcterms:created>
  <dcterms:modified xsi:type="dcterms:W3CDTF">2023-08-16T03:07:24Z</dcterms:modified>
</cp:coreProperties>
</file>