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62" r:id="rId3"/>
    <p:sldId id="258" r:id="rId4"/>
    <p:sldId id="261" r:id="rId5"/>
    <p:sldId id="264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60" r:id="rId22"/>
    <p:sldId id="280" r:id="rId23"/>
    <p:sldId id="285" r:id="rId24"/>
    <p:sldId id="286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D44E3-DBF7-4E24-B52E-6108E91A22C6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2F40C-1C8F-4B5E-AD3C-0737AB87CA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81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根據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Mitre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 TTPs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產生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Graph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。看圖這邊，用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mitre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關往上爬到的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底下的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example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去產生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，加入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database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裡面。這個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裡面會有每個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對應的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Graph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。有了這個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，我們就可以拿來跟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做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，這裡舉例的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audit log 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轉成的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provenance graph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，也可以是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轉成的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，做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找出潛藏的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，已檢測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malware</a:t>
            </a:r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的存在。</a:t>
            </a:r>
            <a:endParaRPr lang="en-US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2F40C-1C8F-4B5E-AD3C-0737AB87CAA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364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接下來大略介紹一下</a:t>
            </a:r>
            <a:r>
              <a:rPr lang="en-US" altLang="zh-TW" dirty="0"/>
              <a:t>technique graph</a:t>
            </a:r>
            <a:r>
              <a:rPr lang="zh-TW" altLang="en-US" dirty="0"/>
              <a:t>。他是由這篇</a:t>
            </a:r>
            <a:r>
              <a:rPr lang="en-US" altLang="zh-TW" dirty="0" err="1"/>
              <a:t>attackg</a:t>
            </a:r>
            <a:r>
              <a:rPr lang="zh-TW" altLang="en-US" dirty="0"/>
              <a:t>提出的概念，</a:t>
            </a:r>
            <a:r>
              <a:rPr lang="en-US" altLang="zh-TW" dirty="0"/>
              <a:t>technique graph </a:t>
            </a:r>
            <a:r>
              <a:rPr lang="zh-TW" altLang="en-US" dirty="0"/>
              <a:t>把一個</a:t>
            </a:r>
            <a:r>
              <a:rPr lang="en-US" altLang="zh-TW" dirty="0"/>
              <a:t>technique</a:t>
            </a:r>
            <a:r>
              <a:rPr lang="zh-TW" altLang="en-US" dirty="0"/>
              <a:t>底下的</a:t>
            </a:r>
            <a:r>
              <a:rPr lang="en-US" altLang="zh-TW" dirty="0"/>
              <a:t>workflow</a:t>
            </a:r>
            <a:r>
              <a:rPr lang="zh-TW" altLang="en-US" dirty="0"/>
              <a:t>統整到一張</a:t>
            </a:r>
            <a:r>
              <a:rPr lang="en-US" altLang="zh-TW" dirty="0"/>
              <a:t>graph</a:t>
            </a:r>
            <a:r>
              <a:rPr lang="zh-TW" altLang="en-US" dirty="0"/>
              <a:t>裡面。</a:t>
            </a:r>
            <a:r>
              <a:rPr lang="en-US" altLang="zh-TW" dirty="0"/>
              <a:t>graph</a:t>
            </a:r>
            <a:r>
              <a:rPr lang="zh-TW" altLang="en-US" dirty="0"/>
              <a:t>裡面的每個</a:t>
            </a:r>
            <a:r>
              <a:rPr lang="en-US" altLang="zh-TW" dirty="0"/>
              <a:t>node</a:t>
            </a:r>
            <a:r>
              <a:rPr lang="zh-TW" altLang="en-US" dirty="0"/>
              <a:t>，或者可以說</a:t>
            </a:r>
            <a:r>
              <a:rPr lang="en-US" altLang="zh-TW" dirty="0"/>
              <a:t>entity</a:t>
            </a:r>
            <a:r>
              <a:rPr lang="zh-TW" altLang="en-US" dirty="0"/>
              <a:t>長這樣，第一個是</a:t>
            </a:r>
            <a:r>
              <a:rPr lang="en-US" altLang="zh-TW" dirty="0"/>
              <a:t>entity type</a:t>
            </a:r>
            <a:r>
              <a:rPr lang="zh-TW" altLang="en-US" dirty="0"/>
              <a:t>，也這就是個</a:t>
            </a:r>
            <a:r>
              <a:rPr lang="en-US" altLang="zh-TW" dirty="0"/>
              <a:t>node</a:t>
            </a:r>
            <a:r>
              <a:rPr lang="zh-TW" altLang="en-US" dirty="0"/>
              <a:t>屬於這</a:t>
            </a:r>
            <a:r>
              <a:rPr lang="en-US" altLang="zh-TW" dirty="0"/>
              <a:t>7</a:t>
            </a:r>
            <a:r>
              <a:rPr lang="zh-TW" altLang="en-US" dirty="0"/>
              <a:t>個</a:t>
            </a:r>
            <a:r>
              <a:rPr lang="en-US" altLang="zh-TW" dirty="0"/>
              <a:t>type</a:t>
            </a:r>
            <a:r>
              <a:rPr lang="zh-TW" altLang="en-US" dirty="0"/>
              <a:t>裡面的哪一個。再來是</a:t>
            </a:r>
            <a:r>
              <a:rPr lang="en-US" altLang="zh-TW" dirty="0" err="1"/>
              <a:t>nlp</a:t>
            </a:r>
            <a:r>
              <a:rPr lang="zh-TW" altLang="en-US" dirty="0"/>
              <a:t>，也就是這個</a:t>
            </a:r>
            <a:r>
              <a:rPr lang="en-US" altLang="zh-TW" dirty="0"/>
              <a:t>node</a:t>
            </a:r>
            <a:r>
              <a:rPr lang="zh-TW" altLang="en-US" dirty="0"/>
              <a:t>代表的單字，或者說是</a:t>
            </a:r>
            <a:r>
              <a:rPr lang="en-US" altLang="zh-TW" dirty="0"/>
              <a:t>entity</a:t>
            </a:r>
            <a:r>
              <a:rPr lang="zh-TW" altLang="en-US" dirty="0"/>
              <a:t>的單字。最後是</a:t>
            </a:r>
            <a:r>
              <a:rPr lang="en-US" altLang="zh-TW" dirty="0" err="1"/>
              <a:t>ioc</a:t>
            </a:r>
            <a:r>
              <a:rPr lang="zh-TW" altLang="en-US" dirty="0"/>
              <a:t>，在把文字轉成</a:t>
            </a:r>
            <a:r>
              <a:rPr lang="en-US" altLang="zh-TW" dirty="0"/>
              <a:t>graph</a:t>
            </a:r>
            <a:r>
              <a:rPr lang="zh-TW" altLang="en-US" dirty="0"/>
              <a:t>的過程中，有一個階段叫做</a:t>
            </a:r>
            <a:r>
              <a:rPr lang="en-US" altLang="zh-TW" dirty="0" err="1"/>
              <a:t>ioc</a:t>
            </a:r>
            <a:r>
              <a:rPr lang="en-US" altLang="zh-TW" dirty="0"/>
              <a:t> protection</a:t>
            </a:r>
            <a:r>
              <a:rPr lang="zh-TW" altLang="en-US" dirty="0"/>
              <a:t>，這個階段會把文字當中一些較特殊的資安專有名詞像是</a:t>
            </a:r>
            <a:r>
              <a:rPr lang="en-US" altLang="zh-TW" dirty="0"/>
              <a:t>CVE-2017-21880</a:t>
            </a:r>
            <a:r>
              <a:rPr lang="zh-TW" altLang="en-US" dirty="0"/>
              <a:t>轉成一般</a:t>
            </a:r>
            <a:r>
              <a:rPr lang="en-US" altLang="zh-TW" dirty="0"/>
              <a:t>NLP </a:t>
            </a:r>
            <a:r>
              <a:rPr lang="zh-TW" altLang="en-US" dirty="0"/>
              <a:t>模型比較常見的字，</a:t>
            </a:r>
            <a:r>
              <a:rPr lang="en-US" altLang="zh-TW" dirty="0" err="1"/>
              <a:t>ioc</a:t>
            </a:r>
            <a:r>
              <a:rPr lang="zh-TW" altLang="en-US" dirty="0"/>
              <a:t>就代表了被換掉的這個字。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2F40C-1C8F-4B5E-AD3C-0737AB87CAA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830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接下來就是</a:t>
            </a:r>
            <a:r>
              <a:rPr lang="en-US" altLang="zh-TW" dirty="0"/>
              <a:t>T1007</a:t>
            </a:r>
            <a:r>
              <a:rPr lang="zh-TW" altLang="en-US" dirty="0"/>
              <a:t>這個</a:t>
            </a:r>
            <a:r>
              <a:rPr lang="en-US" altLang="zh-TW" dirty="0"/>
              <a:t>technique</a:t>
            </a:r>
            <a:r>
              <a:rPr lang="zh-TW" altLang="en-US" dirty="0"/>
              <a:t>的</a:t>
            </a:r>
            <a:r>
              <a:rPr lang="en-US" altLang="zh-TW" dirty="0"/>
              <a:t>technique graph</a:t>
            </a:r>
            <a:r>
              <a:rPr lang="zh-TW" altLang="en-US" dirty="0"/>
              <a:t>，首先</a:t>
            </a:r>
            <a:r>
              <a:rPr lang="en-US" altLang="zh-TW" dirty="0"/>
              <a:t>T1007</a:t>
            </a:r>
            <a:r>
              <a:rPr lang="zh-TW" altLang="en-US" dirty="0"/>
              <a:t>的定義是惡意程式會投過一些</a:t>
            </a:r>
            <a:r>
              <a:rPr lang="en-US" altLang="zh-TW" dirty="0" err="1"/>
              <a:t>os</a:t>
            </a:r>
            <a:r>
              <a:rPr lang="zh-TW" altLang="en-US" dirty="0"/>
              <a:t>的指令來取得</a:t>
            </a:r>
            <a:r>
              <a:rPr lang="en-US" altLang="zh-TW" dirty="0"/>
              <a:t>local</a:t>
            </a:r>
            <a:r>
              <a:rPr lang="zh-TW" altLang="en-US" dirty="0"/>
              <a:t> </a:t>
            </a:r>
            <a:r>
              <a:rPr lang="en-US" altLang="zh-TW" dirty="0"/>
              <a:t>system</a:t>
            </a:r>
            <a:r>
              <a:rPr lang="zh-TW" altLang="en-US" dirty="0"/>
              <a:t> </a:t>
            </a:r>
            <a:r>
              <a:rPr lang="en-US" altLang="zh-TW" dirty="0"/>
              <a:t>service</a:t>
            </a:r>
            <a:r>
              <a:rPr lang="zh-TW" altLang="en-US" dirty="0"/>
              <a:t>。呈現出來的</a:t>
            </a:r>
            <a:r>
              <a:rPr lang="en-US" altLang="zh-TW" dirty="0"/>
              <a:t>technique graph</a:t>
            </a:r>
            <a:r>
              <a:rPr lang="zh-TW" altLang="en-US" dirty="0"/>
              <a:t>就是長這樣。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2F40C-1C8F-4B5E-AD3C-0737AB87CAA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671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接下來是產生</a:t>
            </a:r>
            <a:r>
              <a:rPr lang="en-US" altLang="zh-TW" dirty="0"/>
              <a:t>technique graph</a:t>
            </a:r>
            <a:r>
              <a:rPr lang="zh-TW" altLang="en-US" dirty="0"/>
              <a:t>的</a:t>
            </a:r>
            <a:r>
              <a:rPr lang="en-US" altLang="zh-TW" dirty="0"/>
              <a:t>workflow</a:t>
            </a:r>
            <a:r>
              <a:rPr lang="zh-TW" altLang="en-US" dirty="0"/>
              <a:t>，</a:t>
            </a:r>
            <a:r>
              <a:rPr lang="en-US" altLang="zh-TW" dirty="0"/>
              <a:t>input text</a:t>
            </a:r>
            <a:r>
              <a:rPr lang="zh-TW" altLang="en-US" dirty="0"/>
              <a:t>會經過這些</a:t>
            </a:r>
            <a:r>
              <a:rPr lang="en-US" altLang="zh-TW" dirty="0"/>
              <a:t>function</a:t>
            </a:r>
            <a:r>
              <a:rPr lang="zh-TW" altLang="en-US" dirty="0"/>
              <a:t>轉換成</a:t>
            </a:r>
            <a:r>
              <a:rPr lang="en-US" altLang="zh-TW" dirty="0"/>
              <a:t>attack graph</a:t>
            </a:r>
            <a:r>
              <a:rPr lang="zh-TW" altLang="en-US" dirty="0"/>
              <a:t>，</a:t>
            </a:r>
            <a:r>
              <a:rPr lang="en-US" altLang="zh-TW" dirty="0"/>
              <a:t>attack graph</a:t>
            </a:r>
            <a:r>
              <a:rPr lang="zh-TW" altLang="en-US" dirty="0"/>
              <a:t>的定義是僅由一個</a:t>
            </a:r>
            <a:r>
              <a:rPr lang="en-US" altLang="zh-TW" dirty="0"/>
              <a:t>input text</a:t>
            </a:r>
            <a:r>
              <a:rPr lang="zh-TW" altLang="en-US" dirty="0"/>
              <a:t>轉換出來的</a:t>
            </a:r>
            <a:r>
              <a:rPr lang="en-US" altLang="zh-TW" dirty="0"/>
              <a:t>graph</a:t>
            </a:r>
            <a:r>
              <a:rPr lang="zh-TW" altLang="en-US" dirty="0"/>
              <a:t>。接著把多個</a:t>
            </a:r>
            <a:r>
              <a:rPr lang="en-US" altLang="zh-TW" dirty="0"/>
              <a:t>attack graph</a:t>
            </a:r>
            <a:r>
              <a:rPr lang="zh-TW" altLang="en-US" dirty="0"/>
              <a:t>的資訊融合起來，這個才叫做</a:t>
            </a:r>
            <a:r>
              <a:rPr lang="en-US" altLang="zh-TW" dirty="0"/>
              <a:t>technique</a:t>
            </a:r>
            <a:r>
              <a:rPr lang="zh-TW" altLang="en-US" dirty="0"/>
              <a:t> </a:t>
            </a:r>
            <a:r>
              <a:rPr lang="en-US" altLang="zh-TW" dirty="0"/>
              <a:t>graph</a:t>
            </a:r>
            <a:r>
              <a:rPr lang="zh-TW" altLang="en-US" dirty="0"/>
              <a:t>。那這個最終的</a:t>
            </a:r>
            <a:r>
              <a:rPr lang="en-US" altLang="zh-TW" dirty="0"/>
              <a:t>technique</a:t>
            </a:r>
            <a:r>
              <a:rPr lang="zh-TW" altLang="en-US" dirty="0"/>
              <a:t> </a:t>
            </a:r>
            <a:r>
              <a:rPr lang="en-US" altLang="zh-TW" dirty="0"/>
              <a:t>graph</a:t>
            </a:r>
            <a:r>
              <a:rPr lang="zh-TW" altLang="en-US" dirty="0"/>
              <a:t>就統整了這些</a:t>
            </a:r>
            <a:r>
              <a:rPr lang="en-US" altLang="zh-TW" dirty="0"/>
              <a:t>attack</a:t>
            </a:r>
            <a:r>
              <a:rPr lang="zh-TW" altLang="en-US" dirty="0"/>
              <a:t> </a:t>
            </a:r>
            <a:r>
              <a:rPr lang="en-US" altLang="zh-TW" dirty="0"/>
              <a:t>graph</a:t>
            </a:r>
            <a:r>
              <a:rPr lang="zh-TW" altLang="en-US" dirty="0"/>
              <a:t>的資訊。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2F40C-1C8F-4B5E-AD3C-0737AB87CAA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530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那我已經能夠將一段</a:t>
            </a:r>
            <a:r>
              <a:rPr lang="en-US" altLang="zh-TW" dirty="0"/>
              <a:t>input</a:t>
            </a:r>
            <a:r>
              <a:rPr lang="zh-TW" altLang="en-US" dirty="0"/>
              <a:t> </a:t>
            </a:r>
            <a:r>
              <a:rPr lang="en-US" altLang="zh-TW" dirty="0"/>
              <a:t>text</a:t>
            </a:r>
            <a:r>
              <a:rPr lang="zh-TW" altLang="en-US" dirty="0"/>
              <a:t>轉換成</a:t>
            </a:r>
            <a:r>
              <a:rPr lang="en-US" altLang="zh-TW" dirty="0"/>
              <a:t>graph</a:t>
            </a:r>
            <a:r>
              <a:rPr lang="zh-TW" altLang="en-US" dirty="0"/>
              <a:t>了，接下來的問題是要怎麼把好幾個</a:t>
            </a:r>
            <a:r>
              <a:rPr lang="en-US" altLang="zh-TW" dirty="0"/>
              <a:t>attack</a:t>
            </a:r>
            <a:r>
              <a:rPr lang="zh-TW" altLang="en-US" dirty="0"/>
              <a:t> </a:t>
            </a:r>
            <a:r>
              <a:rPr lang="en-US" altLang="zh-TW" dirty="0"/>
              <a:t>graph</a:t>
            </a:r>
            <a:r>
              <a:rPr lang="zh-TW" altLang="en-US" dirty="0"/>
              <a:t> </a:t>
            </a:r>
            <a:r>
              <a:rPr lang="en-US" altLang="zh-TW" dirty="0"/>
              <a:t>combine</a:t>
            </a:r>
            <a:r>
              <a:rPr lang="zh-TW" altLang="en-US" dirty="0"/>
              <a:t>成一個</a:t>
            </a:r>
            <a:r>
              <a:rPr lang="en-US" altLang="zh-TW" dirty="0"/>
              <a:t>technique graph</a:t>
            </a:r>
            <a:r>
              <a:rPr lang="zh-TW" altLang="en-US" dirty="0"/>
              <a:t>。這邊我指的是要選擇把哪幾張</a:t>
            </a:r>
            <a:r>
              <a:rPr lang="en-US" altLang="zh-TW" dirty="0"/>
              <a:t>attack graph</a:t>
            </a:r>
            <a:r>
              <a:rPr lang="zh-TW" altLang="en-US" dirty="0"/>
              <a:t> </a:t>
            </a:r>
            <a:r>
              <a:rPr lang="en-US" altLang="zh-TW" dirty="0"/>
              <a:t>combine</a:t>
            </a:r>
            <a:r>
              <a:rPr lang="zh-TW" altLang="en-US" dirty="0"/>
              <a:t>在一起，不是講解把圖合併的演算法。總共有三種方法，第一種，把</a:t>
            </a:r>
            <a:r>
              <a:rPr lang="en-US" altLang="zh-TW" dirty="0"/>
              <a:t>technique</a:t>
            </a:r>
            <a:r>
              <a:rPr lang="zh-TW" altLang="en-US" dirty="0"/>
              <a:t>底下的所有</a:t>
            </a:r>
            <a:r>
              <a:rPr lang="en-US" altLang="zh-TW" dirty="0"/>
              <a:t>procedure</a:t>
            </a:r>
            <a:r>
              <a:rPr lang="zh-TW" altLang="en-US" dirty="0"/>
              <a:t> </a:t>
            </a:r>
            <a:r>
              <a:rPr lang="en-US" altLang="zh-TW" dirty="0"/>
              <a:t>example</a:t>
            </a:r>
            <a:r>
              <a:rPr lang="zh-TW" altLang="en-US" dirty="0"/>
              <a:t>都</a:t>
            </a:r>
            <a:r>
              <a:rPr lang="en-US" altLang="zh-TW" dirty="0"/>
              <a:t>combine</a:t>
            </a:r>
            <a:r>
              <a:rPr lang="zh-TW" altLang="en-US" dirty="0"/>
              <a:t>成一張</a:t>
            </a:r>
            <a:r>
              <a:rPr lang="en-US" altLang="zh-TW" dirty="0"/>
              <a:t>graph</a:t>
            </a:r>
            <a:r>
              <a:rPr lang="zh-TW" altLang="en-US" dirty="0"/>
              <a:t>，也就是</a:t>
            </a:r>
            <a:r>
              <a:rPr lang="en-US" altLang="zh-TW" dirty="0" err="1"/>
              <a:t>attackG</a:t>
            </a:r>
            <a:r>
              <a:rPr lang="zh-TW" altLang="en-US" dirty="0"/>
              <a:t>原始論文裡的做法</a:t>
            </a:r>
            <a:r>
              <a:rPr lang="en-US" altLang="zh-TW" dirty="0"/>
              <a:t>;</a:t>
            </a:r>
            <a:r>
              <a:rPr lang="zh-TW" altLang="en-US" dirty="0"/>
              <a:t> 第二種把</a:t>
            </a:r>
            <a:r>
              <a:rPr lang="en-US" altLang="zh-TW" dirty="0"/>
              <a:t>sub technique</a:t>
            </a:r>
            <a:r>
              <a:rPr lang="zh-TW" altLang="en-US" dirty="0"/>
              <a:t>也視為獨立的</a:t>
            </a:r>
            <a:r>
              <a:rPr lang="en-US" altLang="zh-TW" dirty="0"/>
              <a:t>technique</a:t>
            </a:r>
            <a:r>
              <a:rPr lang="zh-TW" altLang="en-US" dirty="0"/>
              <a:t>，把所有</a:t>
            </a:r>
            <a:r>
              <a:rPr lang="en-US" altLang="zh-TW" dirty="0"/>
              <a:t>sub</a:t>
            </a:r>
            <a:r>
              <a:rPr lang="zh-TW" altLang="en-US" dirty="0"/>
              <a:t> </a:t>
            </a:r>
            <a:r>
              <a:rPr lang="en-US" altLang="zh-TW" dirty="0"/>
              <a:t>technique</a:t>
            </a:r>
            <a:r>
              <a:rPr lang="zh-TW" altLang="en-US" dirty="0"/>
              <a:t>底下的</a:t>
            </a:r>
            <a:r>
              <a:rPr lang="en-US" altLang="zh-TW" dirty="0"/>
              <a:t>procedure example</a:t>
            </a:r>
            <a:r>
              <a:rPr lang="zh-TW" altLang="en-US" dirty="0"/>
              <a:t> </a:t>
            </a:r>
            <a:r>
              <a:rPr lang="en-US" altLang="zh-TW" dirty="0"/>
              <a:t>combine</a:t>
            </a:r>
            <a:r>
              <a:rPr lang="zh-TW" altLang="en-US" dirty="0"/>
              <a:t>到一張</a:t>
            </a:r>
            <a:r>
              <a:rPr lang="en-US" altLang="zh-TW" dirty="0"/>
              <a:t>graph</a:t>
            </a:r>
            <a:r>
              <a:rPr lang="zh-TW" altLang="en-US" dirty="0"/>
              <a:t>裡面。最後一種，把</a:t>
            </a:r>
            <a:r>
              <a:rPr lang="en-US" altLang="zh-TW" dirty="0"/>
              <a:t>sub technique</a:t>
            </a:r>
            <a:r>
              <a:rPr lang="zh-TW" altLang="en-US" dirty="0"/>
              <a:t>底下，只要是</a:t>
            </a:r>
            <a:r>
              <a:rPr lang="en-US" altLang="zh-TW" dirty="0"/>
              <a:t>workflow</a:t>
            </a:r>
            <a:r>
              <a:rPr lang="zh-TW" altLang="en-US" dirty="0"/>
              <a:t>相似的</a:t>
            </a:r>
            <a:r>
              <a:rPr lang="en-US" altLang="zh-TW" dirty="0"/>
              <a:t>procedure example </a:t>
            </a:r>
            <a:r>
              <a:rPr lang="zh-TW" altLang="en-US" dirty="0"/>
              <a:t>就融進同一張圖，也就是說假設這個</a:t>
            </a:r>
            <a:r>
              <a:rPr lang="en-US" altLang="zh-TW" dirty="0"/>
              <a:t>sub technique</a:t>
            </a:r>
            <a:r>
              <a:rPr lang="zh-TW" altLang="en-US" dirty="0"/>
              <a:t>底下有</a:t>
            </a:r>
            <a:r>
              <a:rPr lang="en-US" altLang="zh-TW" dirty="0"/>
              <a:t>10</a:t>
            </a:r>
            <a:r>
              <a:rPr lang="zh-TW" altLang="en-US" dirty="0"/>
              <a:t>個</a:t>
            </a:r>
            <a:r>
              <a:rPr lang="en-US" altLang="zh-TW" dirty="0"/>
              <a:t>procedure example</a:t>
            </a:r>
            <a:r>
              <a:rPr lang="zh-TW" altLang="en-US" dirty="0"/>
              <a:t>，但是可以大略分為三種</a:t>
            </a:r>
            <a:r>
              <a:rPr lang="en-US" altLang="zh-TW" dirty="0"/>
              <a:t>workflow</a:t>
            </a:r>
            <a:r>
              <a:rPr lang="zh-TW" altLang="en-US" dirty="0"/>
              <a:t>，那麼用</a:t>
            </a:r>
            <a:r>
              <a:rPr lang="en-US" altLang="zh-TW" dirty="0"/>
              <a:t>procedure level</a:t>
            </a:r>
            <a:r>
              <a:rPr lang="zh-TW" altLang="en-US" dirty="0"/>
              <a:t>產生出來的</a:t>
            </a:r>
            <a:r>
              <a:rPr lang="en-US" altLang="zh-TW" dirty="0"/>
              <a:t>technique</a:t>
            </a:r>
            <a:r>
              <a:rPr lang="zh-TW" altLang="en-US" dirty="0"/>
              <a:t> </a:t>
            </a:r>
            <a:r>
              <a:rPr lang="en-US" altLang="zh-TW" dirty="0"/>
              <a:t>graph</a:t>
            </a:r>
            <a:r>
              <a:rPr lang="zh-TW" altLang="en-US" dirty="0"/>
              <a:t>會有三張。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2F40C-1C8F-4B5E-AD3C-0737AB87CAA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8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19D905-756F-484D-AAF9-073C96BC8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83797D-624D-429F-A7B5-FC8126114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090594-6D4B-4288-833D-6FD41E9C5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BF75-322F-47EC-B48C-D2CC9FDB572B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69D6AD-0CA1-4044-91FD-6D1D1D673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ED4D0E-2DC6-45CB-8F6E-9F8E2037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E945-3CD5-4882-B584-B57BC16BB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83FE21-CB2A-497D-9656-1B6D0BDE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4509E0-F2A8-4EC7-AF78-130A80DD8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1B0318-288D-4227-8BAA-57ED2FEE7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BF75-322F-47EC-B48C-D2CC9FDB572B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53A322-4EED-489D-990C-43D4ECC59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41E2CB-B797-4E65-88DA-9F2B89A0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E945-3CD5-4882-B584-B57BC16BB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25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0EC0E63-D42F-4298-8CEF-2880095BA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E48943D-ECA5-4BBF-B085-7E6CFFD9D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E91681-1513-41CF-8523-82EC1329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BF75-322F-47EC-B48C-D2CC9FDB572B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6EE052-D76D-40ED-B1BB-0AEE17E0F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46E6CC-E5EA-471E-A21E-C636871B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E945-3CD5-4882-B584-B57BC16BB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27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822E8B-09F0-4C09-BD9F-84F33D32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E40B36-5E48-41AF-AC77-80A85D765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6E0378-342B-43C8-B6A5-D0D7376B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BF75-322F-47EC-B48C-D2CC9FDB572B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8B6A6D-206D-4D6D-87C3-BDF220EC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18F74E-D303-4DDE-9C57-BC89A8C6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E945-3CD5-4882-B584-B57BC16BB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42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FF46AA-0504-43B2-AB21-4351F6E5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A64C5C-81E2-4874-A642-D8311AAD1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A66173-DFAE-4BF5-BF31-5F3485867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BF75-322F-47EC-B48C-D2CC9FDB572B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3C668A-6A5E-4A93-970D-2CDE2DF6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C0188D-C815-4151-B44F-9D092550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E945-3CD5-4882-B584-B57BC16BB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68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274E0-041C-4581-8466-9080532A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45E5E8-D46F-4EF7-AB03-9A6E4C756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1F39E7-A474-407A-97AF-AF5F6EBBE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491FED-D818-4B7E-81B8-EF1BDDD3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BF75-322F-47EC-B48C-D2CC9FDB572B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15DF00-15BF-4234-B55F-B1519F234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2E948C-CDFE-474A-A0CC-0A2246C0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E945-3CD5-4882-B584-B57BC16BB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50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B3177-6144-4A81-BB8D-5CAAA5F63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8C75A0E-BEA4-4266-B211-73CCCE559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DBAA49-6348-4471-B2FC-9CB1799C0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D066F4E-226F-4898-B8AE-35DE0C178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283A9FC-80B5-4216-A319-7C2431C8D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85107D5-3248-4A2A-ACC8-750E2E07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BF75-322F-47EC-B48C-D2CC9FDB572B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FF0F6B5-3600-4A28-AAE5-63100F93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A5A3961-EE0F-45A0-BAE7-8F911C302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E945-3CD5-4882-B584-B57BC16BB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46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63889-135C-4ADA-BA68-FA71AA7F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D9CBF89-53A4-409C-8A52-C2190A7D4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BF75-322F-47EC-B48C-D2CC9FDB572B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B6C9D33-B41B-4BB2-AFD5-8D883400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F61B8AE-09AE-4CFA-80B2-678F2DE9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E945-3CD5-4882-B584-B57BC16BB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02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0891A82-914F-4358-8DB3-DD28220B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BF75-322F-47EC-B48C-D2CC9FDB572B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2157C7F-4206-4EFF-8524-202ECAE2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4709BB-1516-47F7-A27A-5BC0CA408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E945-3CD5-4882-B584-B57BC16BB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09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D297FF-3427-4BE5-A6DE-1341E377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EA897B-AD9F-48B3-BCF6-9EA83BC8F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4D31E16-B1D7-4225-BBDD-2E7D89FA3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434F54-FE1D-4E2C-BB28-0B22E0D4A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BF75-322F-47EC-B48C-D2CC9FDB572B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0D6EAE-4ADF-4028-9CFB-F1456946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2FD4E2-FE2B-4D21-AE79-3807B470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E945-3CD5-4882-B584-B57BC16BB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04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D9ED1-30B0-4ED1-8EF5-E3877D893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CE2C24A-9397-4A43-8FAA-48C4B320D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256553-EAA7-4AB5-8879-814288A97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BEC941-EFA3-4460-8653-A1F72209E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BF75-322F-47EC-B48C-D2CC9FDB572B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3E2055-0AE4-4E6C-8416-D0A400D5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605DEB-C173-4158-AB99-CA711061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E945-3CD5-4882-B584-B57BC16BB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3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E5D39F6-C3A7-4220-A3B3-CB322A06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CC0C26-0F08-482F-93A9-C0590D2FC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F81D43-F611-441B-B7E4-0DC1C1739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ABF75-322F-47EC-B48C-D2CC9FDB572B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BEF7D8-38EF-4EC8-A2C9-7E8F11BFF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CE06C0-9AFF-4070-800A-9124AF40C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3E945-3CD5-4882-B584-B57BC16BB2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28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aiforsec/CyN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hyperlink" Target="https://arxiv.org/abs/2104.0861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spacy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mp"/><Relationship Id="rId4" Type="http://schemas.openxmlformats.org/officeDocument/2006/relationships/image" Target="../media/image2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11.0709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C88A2-12C9-4E07-BC33-73BAE4238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Log-based Cyber Threat Analysis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D7CD94-4573-441B-9FC0-74B245FDA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5277" y="3794985"/>
            <a:ext cx="9144000" cy="165576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劉名凱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2023/8/30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225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81A55-EBD4-4870-B758-52FD0BA5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Graph - Workflow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49F1CD1-B8D3-45B4-8387-0F99369679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8" t="1402" r="4660"/>
          <a:stretch/>
        </p:blipFill>
        <p:spPr>
          <a:xfrm>
            <a:off x="698235" y="1825625"/>
            <a:ext cx="1697831" cy="420528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0FC37BA-F7D5-4E41-BD32-4FECE10C42CA}"/>
              </a:ext>
            </a:extLst>
          </p:cNvPr>
          <p:cNvSpPr/>
          <p:nvPr/>
        </p:nvSpPr>
        <p:spPr>
          <a:xfrm>
            <a:off x="794626" y="3204633"/>
            <a:ext cx="1505047" cy="4487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459CD5B-27DD-4C4F-9A97-1BC4EBC8BD99}"/>
              </a:ext>
            </a:extLst>
          </p:cNvPr>
          <p:cNvSpPr txBox="1"/>
          <p:nvPr/>
        </p:nvSpPr>
        <p:spPr>
          <a:xfrm>
            <a:off x="2586524" y="1689250"/>
            <a:ext cx="899952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sz="2400" dirty="0"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Failed case: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APT28 </a:t>
            </a:r>
            <a:r>
              <a:rPr lang="en-US" altLang="zh-TW" sz="1400" dirty="0"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has performed large-scale scans in an </a:t>
            </a:r>
            <a:r>
              <a:rPr lang="en-US" altLang="zh-TW" sz="1400" dirty="0">
                <a:solidFill>
                  <a:srgbClr val="0070C0"/>
                </a:solidFill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attempt</a:t>
            </a:r>
            <a:r>
              <a:rPr lang="en-US" altLang="zh-TW" sz="1400" dirty="0"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 to find vulnerable servers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A2EC6DB-5FC3-4A27-9D3B-5A4F47F98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524" y="2388978"/>
            <a:ext cx="7793607" cy="4051439"/>
          </a:xfrm>
          <a:prstGeom prst="rect">
            <a:avLst/>
          </a:prstGeom>
        </p:spPr>
      </p:pic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1B165992-4C78-4DA6-80BF-6D8D734381FB}"/>
              </a:ext>
            </a:extLst>
          </p:cNvPr>
          <p:cNvCxnSpPr/>
          <p:nvPr/>
        </p:nvCxnSpPr>
        <p:spPr>
          <a:xfrm>
            <a:off x="8949266" y="5318902"/>
            <a:ext cx="9313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ECF08ED6-5462-4105-BF70-2AB05A14C392}"/>
              </a:ext>
            </a:extLst>
          </p:cNvPr>
          <p:cNvCxnSpPr/>
          <p:nvPr/>
        </p:nvCxnSpPr>
        <p:spPr>
          <a:xfrm>
            <a:off x="3767667" y="3663670"/>
            <a:ext cx="93133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059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81A55-EBD4-4870-B758-52FD0BA5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Graph - Workflow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BA9EA4F8-0E81-4040-B15F-B94B1B8522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65400" y="1825624"/>
                <a:ext cx="8722686" cy="48545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I’ve tried other open-sourced NER model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[2]</m:t>
                        </m:r>
                      </m:sup>
                    </m:sSup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is specialized for Cyber Security, but didn’t acquire better result.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Currently, NER is the </a:t>
                </a:r>
                <a:r>
                  <a:rPr lang="en-US" altLang="zh-TW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biggest bottleneck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[2] </a:t>
                </a:r>
                <a:r>
                  <a:rPr lang="en-US" altLang="zh-TW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CyNER</a:t>
                </a: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2"/>
                  </a:rPr>
                  <a:t>https://github.com/aiforsec/CyNER</a:t>
                </a:r>
                <a:endPara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BA9EA4F8-0E81-4040-B15F-B94B1B852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400" y="1825624"/>
                <a:ext cx="8722686" cy="4854575"/>
              </a:xfrm>
              <a:prstGeom prst="rect">
                <a:avLst/>
              </a:prstGeom>
              <a:blipFill>
                <a:blip r:embed="rId3"/>
                <a:stretch>
                  <a:fillRect l="-978" t="-17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549F1CD1-B8D3-45B4-8387-0F99369679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8" t="1402" r="4660"/>
          <a:stretch/>
        </p:blipFill>
        <p:spPr>
          <a:xfrm>
            <a:off x="698235" y="1825625"/>
            <a:ext cx="1697831" cy="420528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0FC37BA-F7D5-4E41-BD32-4FECE10C42CA}"/>
              </a:ext>
            </a:extLst>
          </p:cNvPr>
          <p:cNvSpPr/>
          <p:nvPr/>
        </p:nvSpPr>
        <p:spPr>
          <a:xfrm>
            <a:off x="794626" y="3204633"/>
            <a:ext cx="1505047" cy="4487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028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81A55-EBD4-4870-B758-52FD0BA5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Graph - Workflow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A9EA4F8-0E81-4040-B15F-B94B1B8522E6}"/>
              </a:ext>
            </a:extLst>
          </p:cNvPr>
          <p:cNvSpPr txBox="1">
            <a:spLocks/>
          </p:cNvSpPr>
          <p:nvPr/>
        </p:nvSpPr>
        <p:spPr>
          <a:xfrm>
            <a:off x="2565400" y="1825625"/>
            <a:ext cx="87226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Originally,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AttacKG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Parsing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yield edges between nodes(entities). However, edges derived from Dependency Parsing are often not reasonable and lack of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nodes (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did what to whom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  <a:p>
            <a:pPr>
              <a:lnSpc>
                <a:spcPct val="100000"/>
              </a:lnSpc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49F1CD1-B8D3-45B4-8387-0F99369679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8" t="1402" r="4660"/>
          <a:stretch/>
        </p:blipFill>
        <p:spPr>
          <a:xfrm>
            <a:off x="698235" y="1825625"/>
            <a:ext cx="1697831" cy="420528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0FC37BA-F7D5-4E41-BD32-4FECE10C42CA}"/>
              </a:ext>
            </a:extLst>
          </p:cNvPr>
          <p:cNvSpPr/>
          <p:nvPr/>
        </p:nvSpPr>
        <p:spPr>
          <a:xfrm>
            <a:off x="794626" y="3703902"/>
            <a:ext cx="1505047" cy="5378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41BD8C3-5F20-4069-AF96-969541551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3429" y="3264444"/>
            <a:ext cx="7197365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TW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DarkTortilla</a:t>
            </a:r>
            <a:r>
              <a:rPr lang="zh-TW" altLang="zh-TW" sz="16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 has established persistence via</a:t>
            </a:r>
            <a:r>
              <a:rPr lang="en-US" altLang="zh-TW" sz="16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 </a:t>
            </a:r>
            <a:r>
              <a:rPr lang="zh-TW" altLang="zh-TW" sz="16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the 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</a:rPr>
              <a:t>Software\Microsoft\WindowsNT\CurrentVersion\Run</a:t>
            </a:r>
            <a:r>
              <a:rPr lang="zh-TW" altLang="zh-TW" sz="16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 registry key and by creating a </a:t>
            </a:r>
            <a:r>
              <a:rPr lang="zh-TW" altLang="zh-TW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.lnk shortcut file</a:t>
            </a:r>
            <a:r>
              <a:rPr lang="zh-TW" altLang="zh-TW" sz="16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 in the </a:t>
            </a:r>
            <a:r>
              <a:rPr lang="zh-TW" altLang="zh-TW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Windows startup folder</a:t>
            </a:r>
            <a:r>
              <a:rPr lang="zh-TW" altLang="zh-TW" sz="16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.</a:t>
            </a:r>
            <a:endParaRPr lang="zh-TW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DE0F89A-001C-4EC1-810C-75771F19A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130" y="4241800"/>
            <a:ext cx="5219768" cy="2278543"/>
          </a:xfrm>
          <a:prstGeom prst="rect">
            <a:avLst/>
          </a:prstGeom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id="{EB5AF97D-DA39-46F8-92C8-1B6215CD6395}"/>
              </a:ext>
            </a:extLst>
          </p:cNvPr>
          <p:cNvGrpSpPr/>
          <p:nvPr/>
        </p:nvGrpSpPr>
        <p:grpSpPr>
          <a:xfrm>
            <a:off x="3561183" y="4241800"/>
            <a:ext cx="8575345" cy="1618202"/>
            <a:chOff x="2651760" y="3028810"/>
            <a:chExt cx="8575345" cy="1618202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B626D69F-5D47-43BA-9AB1-116C416E20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422"/>
            <a:stretch/>
          </p:blipFill>
          <p:spPr>
            <a:xfrm>
              <a:off x="3161233" y="3028810"/>
              <a:ext cx="5219768" cy="446095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1F0D1245-2765-42BE-BD13-D8EBCA916B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828" b="39549"/>
            <a:stretch/>
          </p:blipFill>
          <p:spPr>
            <a:xfrm>
              <a:off x="6007337" y="4142467"/>
              <a:ext cx="5219768" cy="469900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789D09AD-13C7-40BA-9045-8590B65501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97" t="77857" r="19336"/>
            <a:stretch/>
          </p:blipFill>
          <p:spPr>
            <a:xfrm>
              <a:off x="2651760" y="4142467"/>
              <a:ext cx="3192780" cy="504545"/>
            </a:xfrm>
            <a:prstGeom prst="rect">
              <a:avLst/>
            </a:prstGeom>
          </p:spPr>
        </p:pic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B431945A-95E8-4981-B744-EBF03B45D1D5}"/>
                </a:ext>
              </a:extLst>
            </p:cNvPr>
            <p:cNvCxnSpPr>
              <a:stCxn id="13" idx="2"/>
              <a:endCxn id="15" idx="0"/>
            </p:cNvCxnSpPr>
            <p:nvPr/>
          </p:nvCxnSpPr>
          <p:spPr>
            <a:xfrm flipH="1">
              <a:off x="4248150" y="3474905"/>
              <a:ext cx="1522967" cy="667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68A80D09-24E2-428B-B7ED-502DC09866C7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>
              <a:off x="5771117" y="3474905"/>
              <a:ext cx="2846104" cy="667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F47AFCC-8E2E-4ED6-A73C-0C70CF4366AB}"/>
              </a:ext>
            </a:extLst>
          </p:cNvPr>
          <p:cNvSpPr txBox="1"/>
          <p:nvPr/>
        </p:nvSpPr>
        <p:spPr>
          <a:xfrm>
            <a:off x="6096000" y="5950373"/>
            <a:ext cx="1830820" cy="3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Ideal version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964B113-15E9-4AB8-A695-60578790243E}"/>
              </a:ext>
            </a:extLst>
          </p:cNvPr>
          <p:cNvSpPr txBox="1"/>
          <p:nvPr/>
        </p:nvSpPr>
        <p:spPr>
          <a:xfrm>
            <a:off x="5650816" y="6460693"/>
            <a:ext cx="272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 Parsing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29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81A55-EBD4-4870-B758-52FD0BA5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Graph - Workflow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A9EA4F8-0E81-4040-B15F-B94B1B8522E6}"/>
              </a:ext>
            </a:extLst>
          </p:cNvPr>
          <p:cNvSpPr txBox="1">
            <a:spLocks/>
          </p:cNvSpPr>
          <p:nvPr/>
        </p:nvSpPr>
        <p:spPr>
          <a:xfrm>
            <a:off x="2565400" y="1825625"/>
            <a:ext cx="87226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Referring to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EXTRACTOR: Extracting Attack Behavior from Threat Reports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[3]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utilize Semantic Role Labeling (SRL) to extract edge between nodes.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SRL, I am able to acquire more reasonable edges and the relation(Verb) between nodes.</a:t>
            </a:r>
          </a:p>
          <a:p>
            <a:pPr>
              <a:lnSpc>
                <a:spcPct val="100000"/>
              </a:lnSpc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49F1CD1-B8D3-45B4-8387-0F99369679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8" t="1402" r="4660"/>
          <a:stretch/>
        </p:blipFill>
        <p:spPr>
          <a:xfrm>
            <a:off x="698235" y="1825625"/>
            <a:ext cx="1697831" cy="420528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0FC37BA-F7D5-4E41-BD32-4FECE10C42CA}"/>
              </a:ext>
            </a:extLst>
          </p:cNvPr>
          <p:cNvSpPr/>
          <p:nvPr/>
        </p:nvSpPr>
        <p:spPr>
          <a:xfrm>
            <a:off x="794626" y="3703902"/>
            <a:ext cx="1505047" cy="5378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48CA3DD-64B7-4948-8BA6-FFC2F80A15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14" y="4778445"/>
            <a:ext cx="8722686" cy="1262387"/>
          </a:xfrm>
          <a:prstGeom prst="rect">
            <a:avLst/>
          </a:prstGeom>
        </p:spPr>
      </p:pic>
      <p:sp>
        <p:nvSpPr>
          <p:cNvPr id="19" name="Rectangle 4">
            <a:extLst>
              <a:ext uri="{FF2B5EF4-FFF2-40B4-BE49-F238E27FC236}">
                <a16:creationId xmlns:a16="http://schemas.microsoft.com/office/drawing/2014/main" id="{192E8844-6D78-448C-A512-2660AFD1C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9149" y="3535512"/>
            <a:ext cx="7197365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TW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DarkTortilla</a:t>
            </a:r>
            <a:r>
              <a:rPr lang="zh-TW" altLang="zh-TW" sz="16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 has established persistence via</a:t>
            </a:r>
            <a:r>
              <a:rPr lang="en-US" altLang="zh-TW" sz="16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 </a:t>
            </a:r>
            <a:r>
              <a:rPr lang="zh-TW" altLang="zh-TW" sz="16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the 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</a:rPr>
              <a:t>Software\Microsoft\WindowsNT\CurrentVersion\Run</a:t>
            </a:r>
            <a:r>
              <a:rPr lang="zh-TW" altLang="zh-TW" sz="16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 registry key and by creating a </a:t>
            </a:r>
            <a:r>
              <a:rPr lang="zh-TW" altLang="zh-TW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.lnk shortcut file</a:t>
            </a:r>
            <a:r>
              <a:rPr lang="zh-TW" altLang="zh-TW" sz="16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 in the </a:t>
            </a:r>
            <a:r>
              <a:rPr lang="zh-TW" altLang="zh-TW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Windows startup folder</a:t>
            </a:r>
            <a:r>
              <a:rPr lang="zh-TW" altLang="zh-TW" sz="16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.</a:t>
            </a:r>
            <a:endParaRPr lang="zh-TW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5200D13-9184-45D6-8744-DAB61FAFD14E}"/>
              </a:ext>
            </a:extLst>
          </p:cNvPr>
          <p:cNvSpPr txBox="1"/>
          <p:nvPr/>
        </p:nvSpPr>
        <p:spPr>
          <a:xfrm>
            <a:off x="5757496" y="6123543"/>
            <a:ext cx="272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Role Labeling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734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81A55-EBD4-4870-B758-52FD0BA5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Graph - Workflow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BA9EA4F8-0E81-4040-B15F-B94B1B8522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65400" y="1825624"/>
                <a:ext cx="8722686" cy="48037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Entity -&gt; node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Dependency Parsing / Semantic Role Labeling -&gt; edge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Co-reference done by pre-trained NLP model (Spacy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[4]</m:t>
                        </m:r>
                      </m:sup>
                    </m:sSup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Simplification Algorithm that combine similar nodes to simplify node.</a:t>
                </a:r>
              </a:p>
              <a:p>
                <a:pPr>
                  <a:lnSpc>
                    <a:spcPct val="100000"/>
                  </a:lnSpc>
                </a:pPr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[4] Spacy: </a:t>
                </a:r>
                <a:r>
                  <a:rPr lang="en-US" altLang="zh-TW" sz="1600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2"/>
                  </a:rPr>
                  <a:t>https://spacy.io/</a:t>
                </a:r>
                <a:endPara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BA9EA4F8-0E81-4040-B15F-B94B1B852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400" y="1825624"/>
                <a:ext cx="8722686" cy="4803775"/>
              </a:xfrm>
              <a:prstGeom prst="rect">
                <a:avLst/>
              </a:prstGeom>
              <a:blipFill>
                <a:blip r:embed="rId3"/>
                <a:stretch>
                  <a:fillRect l="-629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549F1CD1-B8D3-45B4-8387-0F993696791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8" t="1402" r="4660"/>
          <a:stretch/>
        </p:blipFill>
        <p:spPr>
          <a:xfrm>
            <a:off x="698235" y="1825625"/>
            <a:ext cx="1697831" cy="420528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0FC37BA-F7D5-4E41-BD32-4FECE10C42CA}"/>
              </a:ext>
            </a:extLst>
          </p:cNvPr>
          <p:cNvSpPr/>
          <p:nvPr/>
        </p:nvSpPr>
        <p:spPr>
          <a:xfrm>
            <a:off x="794626" y="4768284"/>
            <a:ext cx="1505047" cy="1053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776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81A55-EBD4-4870-B758-52FD0BA5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Graph - Workflow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17A30CB4-756F-4357-89AE-F71AED629C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ways of generating Technique graph from procedure examples (Attack Graphs)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level (original paper)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Technique level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example level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examples -&gt; n Technique Template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F5D92C6A-5EAB-41CE-99D7-B2D630A09D4E}"/>
              </a:ext>
            </a:extLst>
          </p:cNvPr>
          <p:cNvSpPr txBox="1">
            <a:spLocks/>
          </p:cNvSpPr>
          <p:nvPr/>
        </p:nvSpPr>
        <p:spPr>
          <a:xfrm>
            <a:off x="772486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8986B795-6C91-43DD-8A4B-F199BC7241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06" t="844" r="4811"/>
          <a:stretch/>
        </p:blipFill>
        <p:spPr>
          <a:xfrm>
            <a:off x="2232660" y="1947863"/>
            <a:ext cx="1691588" cy="4229100"/>
          </a:xfrm>
          <a:prstGeom prst="rect">
            <a:avLst/>
          </a:prstGeom>
        </p:spPr>
      </p:pic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9BA4BCD4-E871-40D9-8775-8BA4B40089A6}"/>
              </a:ext>
            </a:extLst>
          </p:cNvPr>
          <p:cNvSpPr/>
          <p:nvPr/>
        </p:nvSpPr>
        <p:spPr>
          <a:xfrm>
            <a:off x="3925461" y="3983371"/>
            <a:ext cx="528576" cy="261033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CD8E816D-C9AA-4810-B76F-9C0C77E70F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19610" r="62575" b="67218"/>
          <a:stretch/>
        </p:blipFill>
        <p:spPr>
          <a:xfrm>
            <a:off x="564611" y="3786188"/>
            <a:ext cx="1045628" cy="561776"/>
          </a:xfrm>
          <a:prstGeom prst="rect">
            <a:avLst/>
          </a:prstGeom>
        </p:spPr>
      </p:pic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102E0167-6569-4DDE-81AC-F6F0F2C14E86}"/>
              </a:ext>
            </a:extLst>
          </p:cNvPr>
          <p:cNvCxnSpPr>
            <a:cxnSpLocks/>
          </p:cNvCxnSpPr>
          <p:nvPr/>
        </p:nvCxnSpPr>
        <p:spPr>
          <a:xfrm>
            <a:off x="1610239" y="4076125"/>
            <a:ext cx="6224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33ADACCF-2187-4C98-AE30-B58BF2658F24}"/>
              </a:ext>
            </a:extLst>
          </p:cNvPr>
          <p:cNvCxnSpPr>
            <a:cxnSpLocks/>
          </p:cNvCxnSpPr>
          <p:nvPr/>
        </p:nvCxnSpPr>
        <p:spPr>
          <a:xfrm>
            <a:off x="1610239" y="4217702"/>
            <a:ext cx="6224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圖片 22">
            <a:extLst>
              <a:ext uri="{FF2B5EF4-FFF2-40B4-BE49-F238E27FC236}">
                <a16:creationId xmlns:a16="http://schemas.microsoft.com/office/drawing/2014/main" id="{D6E51C59-3136-47B4-8083-5F94452FB1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2" t="10407" r="2836" b="2170"/>
          <a:stretch/>
        </p:blipFill>
        <p:spPr>
          <a:xfrm>
            <a:off x="4465524" y="3461744"/>
            <a:ext cx="1090272" cy="1266924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44C74BA7-898F-421B-8B14-BC781F30890D}"/>
              </a:ext>
            </a:extLst>
          </p:cNvPr>
          <p:cNvSpPr txBox="1"/>
          <p:nvPr/>
        </p:nvSpPr>
        <p:spPr>
          <a:xfrm>
            <a:off x="3925320" y="4779899"/>
            <a:ext cx="217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Graph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4A09A9AE-3B9F-405C-AC04-9A670E9EE1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2" t="10407" r="2836" b="2170"/>
          <a:stretch/>
        </p:blipFill>
        <p:spPr>
          <a:xfrm>
            <a:off x="6710307" y="2387988"/>
            <a:ext cx="895860" cy="1041012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B7EEC6F3-779D-4A0A-8670-BB9D160355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2" t="10407" r="2836" b="2170"/>
          <a:stretch/>
        </p:blipFill>
        <p:spPr>
          <a:xfrm>
            <a:off x="6710307" y="4602166"/>
            <a:ext cx="895860" cy="1041012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D978E981-63B6-4A9B-828C-8985645BFB71}"/>
              </a:ext>
            </a:extLst>
          </p:cNvPr>
          <p:cNvSpPr txBox="1"/>
          <p:nvPr/>
        </p:nvSpPr>
        <p:spPr>
          <a:xfrm>
            <a:off x="6929301" y="3513932"/>
            <a:ext cx="457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9069AB2-542B-40F0-844A-C9B6F3F88996}"/>
              </a:ext>
            </a:extLst>
          </p:cNvPr>
          <p:cNvSpPr txBox="1"/>
          <p:nvPr/>
        </p:nvSpPr>
        <p:spPr>
          <a:xfrm>
            <a:off x="-110537" y="4343006"/>
            <a:ext cx="217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text </a:t>
            </a:r>
          </a:p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(procedure example)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1139C92-9ACF-488E-A190-569ACC6EBB46}"/>
              </a:ext>
            </a:extLst>
          </p:cNvPr>
          <p:cNvSpPr txBox="1"/>
          <p:nvPr/>
        </p:nvSpPr>
        <p:spPr>
          <a:xfrm>
            <a:off x="6072897" y="5752808"/>
            <a:ext cx="217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Graphs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F1F2C51E-CC0D-48C0-8126-8E18B46953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2" t="10407" r="2836" b="2170"/>
          <a:stretch/>
        </p:blipFill>
        <p:spPr>
          <a:xfrm>
            <a:off x="9745582" y="3406545"/>
            <a:ext cx="1090272" cy="1266924"/>
          </a:xfrm>
          <a:prstGeom prst="rect">
            <a:avLst/>
          </a:prstGeom>
        </p:spPr>
      </p:pic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CA085115-EC2B-4D56-B2A1-B1BC4E022388}"/>
              </a:ext>
            </a:extLst>
          </p:cNvPr>
          <p:cNvSpPr/>
          <p:nvPr/>
        </p:nvSpPr>
        <p:spPr>
          <a:xfrm>
            <a:off x="7695211" y="3931896"/>
            <a:ext cx="1958003" cy="261033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5646374-33CF-4304-8081-1649966D2D3E}"/>
              </a:ext>
            </a:extLst>
          </p:cNvPr>
          <p:cNvSpPr txBox="1"/>
          <p:nvPr/>
        </p:nvSpPr>
        <p:spPr>
          <a:xfrm>
            <a:off x="7668342" y="4114061"/>
            <a:ext cx="217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73B3E75-1BB6-4305-910E-B9D7FF66C017}"/>
              </a:ext>
            </a:extLst>
          </p:cNvPr>
          <p:cNvSpPr txBox="1"/>
          <p:nvPr/>
        </p:nvSpPr>
        <p:spPr>
          <a:xfrm>
            <a:off x="9289923" y="4728668"/>
            <a:ext cx="217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Graph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A413E9-3F6A-4A33-9E33-FA4F586D4D2F}"/>
              </a:ext>
            </a:extLst>
          </p:cNvPr>
          <p:cNvSpPr/>
          <p:nvPr/>
        </p:nvSpPr>
        <p:spPr>
          <a:xfrm>
            <a:off x="74566" y="1857988"/>
            <a:ext cx="5764859" cy="4364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FF6846D-3122-4942-83BE-F4ED46E93DAA}"/>
              </a:ext>
            </a:extLst>
          </p:cNvPr>
          <p:cNvSpPr txBox="1"/>
          <p:nvPr/>
        </p:nvSpPr>
        <p:spPr>
          <a:xfrm>
            <a:off x="5274664" y="1538385"/>
            <a:ext cx="141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7A4BA66-9780-4DCD-BCB1-1C05E2B6CEDC}"/>
              </a:ext>
            </a:extLst>
          </p:cNvPr>
          <p:cNvSpPr txBox="1"/>
          <p:nvPr/>
        </p:nvSpPr>
        <p:spPr>
          <a:xfrm>
            <a:off x="8331298" y="4495552"/>
            <a:ext cx="195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How?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70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7" grpId="0"/>
      <p:bldP spid="19" grpId="0" animBg="1"/>
      <p:bldP spid="24" grpId="0"/>
      <p:bldP spid="27" grpId="0"/>
      <p:bldP spid="28" grpId="0"/>
      <p:bldP spid="29" grpId="0"/>
      <p:bldP spid="31" grpId="0" animBg="1"/>
      <p:bldP spid="32" grpId="0"/>
      <p:bldP spid="33" grpId="0"/>
      <p:bldP spid="4" grpId="0" animBg="1"/>
      <p:bldP spid="5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81A55-EBD4-4870-B758-52FD0BA5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Graph - Workflow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17A30CB4-756F-4357-89AE-F71AED629C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Level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182DDE9D-00CA-4CC8-8507-69DA2C0D5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46446"/>
            <a:ext cx="6537994" cy="2082307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BFD58DBE-E799-485A-8BB0-84A542CF59C4}"/>
              </a:ext>
            </a:extLst>
          </p:cNvPr>
          <p:cNvSpPr txBox="1"/>
          <p:nvPr/>
        </p:nvSpPr>
        <p:spPr>
          <a:xfrm>
            <a:off x="2273060" y="3082845"/>
            <a:ext cx="7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T1595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0A961142-D105-4F89-AF3B-9A06642CAFA8}"/>
              </a:ext>
            </a:extLst>
          </p:cNvPr>
          <p:cNvCxnSpPr>
            <a:cxnSpLocks/>
          </p:cNvCxnSpPr>
          <p:nvPr/>
        </p:nvCxnSpPr>
        <p:spPr>
          <a:xfrm>
            <a:off x="7201252" y="3082845"/>
            <a:ext cx="3234652" cy="68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FADA5473-FDD1-4600-BEDB-F661A45479E7}"/>
              </a:ext>
            </a:extLst>
          </p:cNvPr>
          <p:cNvCxnSpPr>
            <a:cxnSpLocks/>
          </p:cNvCxnSpPr>
          <p:nvPr/>
        </p:nvCxnSpPr>
        <p:spPr>
          <a:xfrm>
            <a:off x="7201252" y="3770860"/>
            <a:ext cx="3234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圖片 39">
            <a:extLst>
              <a:ext uri="{FF2B5EF4-FFF2-40B4-BE49-F238E27FC236}">
                <a16:creationId xmlns:a16="http://schemas.microsoft.com/office/drawing/2014/main" id="{9816D077-BDDC-4144-AA21-E10793FC22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7" t="11051" r="3354" b="2340"/>
          <a:stretch/>
        </p:blipFill>
        <p:spPr>
          <a:xfrm>
            <a:off x="10435904" y="2964194"/>
            <a:ext cx="1459763" cy="1613331"/>
          </a:xfrm>
          <a:prstGeom prst="rect">
            <a:avLst/>
          </a:prstGeom>
        </p:spPr>
      </p:pic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27B07CB-BFB2-4EB8-8FE6-780DCBBB5416}"/>
              </a:ext>
            </a:extLst>
          </p:cNvPr>
          <p:cNvCxnSpPr>
            <a:cxnSpLocks/>
          </p:cNvCxnSpPr>
          <p:nvPr/>
        </p:nvCxnSpPr>
        <p:spPr>
          <a:xfrm flipV="1">
            <a:off x="7201252" y="3770861"/>
            <a:ext cx="3234652" cy="70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圖片 44">
            <a:extLst>
              <a:ext uri="{FF2B5EF4-FFF2-40B4-BE49-F238E27FC236}">
                <a16:creationId xmlns:a16="http://schemas.microsoft.com/office/drawing/2014/main" id="{40283D66-F7E4-457C-A618-D361CA2EA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10105"/>
            <a:ext cx="12192000" cy="176742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A2B7D02F-E61F-498B-A870-F26EA712B4D9}"/>
              </a:ext>
            </a:extLst>
          </p:cNvPr>
          <p:cNvSpPr txBox="1"/>
          <p:nvPr/>
        </p:nvSpPr>
        <p:spPr>
          <a:xfrm>
            <a:off x="1161660" y="5386505"/>
            <a:ext cx="6214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 much information in single graph!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0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81A55-EBD4-4870-B758-52FD0BA5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Graph - Workflow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17A30CB4-756F-4357-89AE-F71AED629C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Technique Level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08AD0FA-8C25-4A41-AC3B-FF0457830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79329"/>
            <a:ext cx="6537994" cy="2082307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2D42DD7-E295-44FE-93C5-82702688361F}"/>
              </a:ext>
            </a:extLst>
          </p:cNvPr>
          <p:cNvSpPr txBox="1"/>
          <p:nvPr/>
        </p:nvSpPr>
        <p:spPr>
          <a:xfrm>
            <a:off x="2273060" y="3115728"/>
            <a:ext cx="7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T1595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603DAE7-9E4D-4193-AF24-F370D9230E2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7201252" y="2559018"/>
            <a:ext cx="3158452" cy="55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67E9A9DA-4B9E-489B-B004-0C2FE76DDC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7" t="11051" r="3354" b="2340"/>
          <a:stretch/>
        </p:blipFill>
        <p:spPr>
          <a:xfrm>
            <a:off x="10359704" y="2189581"/>
            <a:ext cx="668542" cy="738873"/>
          </a:xfrm>
          <a:prstGeom prst="rect">
            <a:avLst/>
          </a:prstGeom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9682504-1EA1-4F8B-94CF-10DF8253494A}"/>
              </a:ext>
            </a:extLst>
          </p:cNvPr>
          <p:cNvCxnSpPr>
            <a:cxnSpLocks/>
          </p:cNvCxnSpPr>
          <p:nvPr/>
        </p:nvCxnSpPr>
        <p:spPr>
          <a:xfrm>
            <a:off x="7201252" y="3803743"/>
            <a:ext cx="3158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圖片 15">
            <a:extLst>
              <a:ext uri="{FF2B5EF4-FFF2-40B4-BE49-F238E27FC236}">
                <a16:creationId xmlns:a16="http://schemas.microsoft.com/office/drawing/2014/main" id="{85052A2F-F7BC-4537-ADD2-767D58342A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7" t="11051" r="3354" b="2340"/>
          <a:stretch/>
        </p:blipFill>
        <p:spPr>
          <a:xfrm>
            <a:off x="10359704" y="3434306"/>
            <a:ext cx="668542" cy="738873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893D02B-2E69-43FB-9CA5-E15609AAE24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242584" y="4542616"/>
            <a:ext cx="3117120" cy="45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93F00EBB-C764-4474-A42A-614B04299F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7" t="11051" r="3354" b="2340"/>
          <a:stretch/>
        </p:blipFill>
        <p:spPr>
          <a:xfrm>
            <a:off x="10359704" y="4630435"/>
            <a:ext cx="668542" cy="738873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E73DF0A2-3BCC-4D2A-80F6-A49DEFC95B6E}"/>
              </a:ext>
            </a:extLst>
          </p:cNvPr>
          <p:cNvSpPr txBox="1"/>
          <p:nvPr/>
        </p:nvSpPr>
        <p:spPr>
          <a:xfrm>
            <a:off x="778932" y="5652718"/>
            <a:ext cx="9668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techniques still consist of large number of procedure examples, resulted Technique Graph is still overwhelmed with information.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67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81A55-EBD4-4870-B758-52FD0BA5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Graph - Workflow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17A30CB4-756F-4357-89AE-F71AED629C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example level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73DF0A2-3BCC-4D2A-80F6-A49DEFC95B6E}"/>
              </a:ext>
            </a:extLst>
          </p:cNvPr>
          <p:cNvSpPr txBox="1"/>
          <p:nvPr/>
        </p:nvSpPr>
        <p:spPr>
          <a:xfrm>
            <a:off x="838200" y="4119045"/>
            <a:ext cx="9668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procedure examples into same Technique Graph.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2D6E111C-AB17-4618-985D-2EB0E1B0D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07" y="2286998"/>
            <a:ext cx="4579391" cy="1458505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1885137D-CB65-4031-9261-BB9347C37553}"/>
              </a:ext>
            </a:extLst>
          </p:cNvPr>
          <p:cNvSpPr txBox="1"/>
          <p:nvPr/>
        </p:nvSpPr>
        <p:spPr>
          <a:xfrm>
            <a:off x="1697079" y="2514615"/>
            <a:ext cx="96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T1595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61CDB5C-8590-4FA8-8C05-7BA2F18DE0D8}"/>
              </a:ext>
            </a:extLst>
          </p:cNvPr>
          <p:cNvSpPr txBox="1"/>
          <p:nvPr/>
        </p:nvSpPr>
        <p:spPr>
          <a:xfrm>
            <a:off x="5454180" y="3348032"/>
            <a:ext cx="989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example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17BE80A-A4E3-4012-B2AD-D78E7A8499E2}"/>
              </a:ext>
            </a:extLst>
          </p:cNvPr>
          <p:cNvSpPr txBox="1"/>
          <p:nvPr/>
        </p:nvSpPr>
        <p:spPr>
          <a:xfrm>
            <a:off x="5454180" y="2936096"/>
            <a:ext cx="989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example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903D79F-ADF5-4FF3-B58F-780A9D16567C}"/>
              </a:ext>
            </a:extLst>
          </p:cNvPr>
          <p:cNvSpPr txBox="1"/>
          <p:nvPr/>
        </p:nvSpPr>
        <p:spPr>
          <a:xfrm>
            <a:off x="5454180" y="2494629"/>
            <a:ext cx="989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example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6B6603E3-B7AC-440F-B82E-EAEDBA17C3FF}"/>
              </a:ext>
            </a:extLst>
          </p:cNvPr>
          <p:cNvCxnSpPr>
            <a:cxnSpLocks/>
          </p:cNvCxnSpPr>
          <p:nvPr/>
        </p:nvCxnSpPr>
        <p:spPr>
          <a:xfrm>
            <a:off x="6188346" y="2638047"/>
            <a:ext cx="1405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8B40601B-81F2-47F4-AA7E-1FADC81820FB}"/>
                  </a:ext>
                </a:extLst>
              </p:cNvPr>
              <p:cNvSpPr txBox="1"/>
              <p:nvPr/>
            </p:nvSpPr>
            <p:spPr>
              <a:xfrm>
                <a:off x="7593499" y="2494629"/>
                <a:ext cx="22063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1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Technique Template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8B40601B-81F2-47F4-AA7E-1FADC8182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499" y="2494629"/>
                <a:ext cx="2206305" cy="276999"/>
              </a:xfrm>
              <a:prstGeom prst="rect">
                <a:avLst/>
              </a:prstGeom>
              <a:blipFill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94D6C3F-6368-46CC-AB0A-AC1CB76BD776}"/>
              </a:ext>
            </a:extLst>
          </p:cNvPr>
          <p:cNvCxnSpPr>
            <a:cxnSpLocks/>
          </p:cNvCxnSpPr>
          <p:nvPr/>
        </p:nvCxnSpPr>
        <p:spPr>
          <a:xfrm>
            <a:off x="6188346" y="3094199"/>
            <a:ext cx="1405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C1B482F1-2332-49B9-9FD6-DD85DE07FB0D}"/>
                  </a:ext>
                </a:extLst>
              </p:cNvPr>
              <p:cNvSpPr txBox="1"/>
              <p:nvPr/>
            </p:nvSpPr>
            <p:spPr>
              <a:xfrm>
                <a:off x="7593499" y="2950781"/>
                <a:ext cx="22063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1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Technique Template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C1B482F1-2332-49B9-9FD6-DD85DE07F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499" y="2950781"/>
                <a:ext cx="2206305" cy="276999"/>
              </a:xfrm>
              <a:prstGeom prst="rect">
                <a:avLst/>
              </a:prstGeom>
              <a:blipFill>
                <a:blip r:embed="rId4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CA35626-B3FB-43AB-B374-7E0AB27D9E48}"/>
              </a:ext>
            </a:extLst>
          </p:cNvPr>
          <p:cNvCxnSpPr>
            <a:cxnSpLocks/>
          </p:cNvCxnSpPr>
          <p:nvPr/>
        </p:nvCxnSpPr>
        <p:spPr>
          <a:xfrm>
            <a:off x="6188346" y="3504644"/>
            <a:ext cx="1405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F76DED7-8C38-4CDC-988F-74A617E36EF9}"/>
                  </a:ext>
                </a:extLst>
              </p:cNvPr>
              <p:cNvSpPr txBox="1"/>
              <p:nvPr/>
            </p:nvSpPr>
            <p:spPr>
              <a:xfrm>
                <a:off x="7593499" y="3361226"/>
                <a:ext cx="22063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1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Technique Template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F76DED7-8C38-4CDC-988F-74A617E36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499" y="3361226"/>
                <a:ext cx="2206305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37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81A55-EBD4-4870-B758-52FD0BA5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Graph - Workflow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17A30CB4-756F-4357-89AE-F71AED629C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example level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DC59843-18CF-49EB-A75B-858689DDA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67" y="2257749"/>
            <a:ext cx="10041466" cy="248529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6871E5C-C8FC-41E8-94EC-F9235829D9E7}"/>
              </a:ext>
            </a:extLst>
          </p:cNvPr>
          <p:cNvSpPr/>
          <p:nvPr/>
        </p:nvSpPr>
        <p:spPr>
          <a:xfrm>
            <a:off x="165340" y="4949403"/>
            <a:ext cx="11232562" cy="1908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APT3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places scripts in the startup folder for persistence.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RogueRobin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created a shortcut in the Windows startup folder to launch a PowerShell script each time the user logs </a:t>
            </a:r>
          </a:p>
          <a:p>
            <a:pPr>
              <a:spcAft>
                <a:spcPts val="600"/>
              </a:spcAft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 to establish persistence.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Smoke Loader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adds a Registry Run key for persistence and adds a script in the Startup folder to deploy the payload.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2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81A55-EBD4-4870-B758-52FD0BA5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A9EA4F8-0E81-4040-B15F-B94B1B8522E6}"/>
              </a:ext>
            </a:extLst>
          </p:cNvPr>
          <p:cNvSpPr txBox="1">
            <a:spLocks/>
          </p:cNvSpPr>
          <p:nvPr/>
        </p:nvSpPr>
        <p:spPr>
          <a:xfrm>
            <a:off x="772486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Graph (7/3~8/25)</a:t>
            </a:r>
          </a:p>
          <a:p>
            <a:pPr lvl="1"/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pPr lvl="1"/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  <a:p>
            <a:pPr lvl="1"/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</a:p>
          <a:p>
            <a:pPr lvl="1">
              <a:spcAft>
                <a:spcPts val="600"/>
              </a:spcAft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Labeling (8/25~)</a:t>
            </a:r>
          </a:p>
          <a:p>
            <a:pPr lvl="1"/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pPr lvl="1"/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723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81A55-EBD4-4870-B758-52FD0BA5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A9EA4F8-0E81-4040-B15F-B94B1B8522E6}"/>
              </a:ext>
            </a:extLst>
          </p:cNvPr>
          <p:cNvSpPr txBox="1">
            <a:spLocks/>
          </p:cNvSpPr>
          <p:nvPr/>
        </p:nvSpPr>
        <p:spPr>
          <a:xfrm>
            <a:off x="772486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Debugged the released code.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Semantic role labeling in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Extractor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Named Entity Recognition in </a:t>
            </a:r>
            <a:r>
              <a:rPr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AttacKG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acquire more reasonable edges.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procedure level Technique Graph Database</a:t>
            </a:r>
          </a:p>
          <a:p>
            <a:pPr>
              <a:lnSpc>
                <a:spcPct val="100000"/>
              </a:lnSpc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657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81A55-EBD4-4870-B758-52FD0BA5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A9EA4F8-0E81-4040-B15F-B94B1B8522E6}"/>
              </a:ext>
            </a:extLst>
          </p:cNvPr>
          <p:cNvSpPr txBox="1">
            <a:spLocks/>
          </p:cNvSpPr>
          <p:nvPr/>
        </p:nvSpPr>
        <p:spPr>
          <a:xfrm>
            <a:off x="772486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haven’t finish completing whole Project. Therefore, I only tested my code with one CTI report “Frankenstein Campaign”.</a:t>
            </a:r>
          </a:p>
          <a:p>
            <a:pPr>
              <a:lnSpc>
                <a:spcPct val="10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performance of my code by identifying techniques appears in CTI report using generated Database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832729F-BD35-44EC-90F0-6993A34A6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33986"/>
              </p:ext>
            </p:extLst>
          </p:nvPr>
        </p:nvGraphicFramePr>
        <p:xfrm>
          <a:off x="1966286" y="427566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6714">
                  <a:extLst>
                    <a:ext uri="{9D8B030D-6E8A-4147-A177-3AD203B41FA5}">
                      <a16:colId xmlns:a16="http://schemas.microsoft.com/office/drawing/2014/main" val="415005532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893509331"/>
                    </a:ext>
                  </a:extLst>
                </a:gridCol>
                <a:gridCol w="1890085">
                  <a:extLst>
                    <a:ext uri="{9D8B030D-6E8A-4147-A177-3AD203B41FA5}">
                      <a16:colId xmlns:a16="http://schemas.microsoft.com/office/drawing/2014/main" val="4082691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Positive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93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(technique level + dependency parsing)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5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 (Procedure level + dependency parsing)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81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 (Procedure level + Semantic Role labeling)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2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616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81A55-EBD4-4870-B758-52FD0BA5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A9EA4F8-0E81-4040-B15F-B94B1B8522E6}"/>
              </a:ext>
            </a:extLst>
          </p:cNvPr>
          <p:cNvSpPr txBox="1">
            <a:spLocks/>
          </p:cNvSpPr>
          <p:nvPr/>
        </p:nvSpPr>
        <p:spPr>
          <a:xfrm>
            <a:off x="772486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document, identify and label techniques appears in the document.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 matching (finished)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ChatGPT3.5 (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requires payment)</a:t>
            </a:r>
          </a:p>
          <a:p>
            <a:pPr lvl="1"/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AttacKG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(Technique Graph)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144 html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pdf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truth csv file records which techniques were used in that document (considering 67 techniques)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3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81A55-EBD4-4870-B758-52FD0BA5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486" y="1825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– Exact Matching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A9EA4F8-0E81-4040-B15F-B94B1B8522E6}"/>
              </a:ext>
            </a:extLst>
          </p:cNvPr>
          <p:cNvSpPr txBox="1">
            <a:spLocks/>
          </p:cNvSpPr>
          <p:nvPr/>
        </p:nvSpPr>
        <p:spPr>
          <a:xfrm>
            <a:off x="772486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448B1ED-5A55-4ABD-A805-E34197B0D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602199"/>
              </p:ext>
            </p:extLst>
          </p:nvPr>
        </p:nvGraphicFramePr>
        <p:xfrm>
          <a:off x="1966286" y="268732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2422864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877866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85443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783844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75323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615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 + 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10700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966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581401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8CC6E57D-F0F9-459A-A5FC-D73AE38A450F}"/>
              </a:ext>
            </a:extLst>
          </p:cNvPr>
          <p:cNvSpPr txBox="1"/>
          <p:nvPr/>
        </p:nvSpPr>
        <p:spPr>
          <a:xfrm>
            <a:off x="1966286" y="3615267"/>
            <a:ext cx="5628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 0.51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      0.03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916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81A55-EBD4-4870-B758-52FD0BA5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486" y="1825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–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AttackG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A9EA4F8-0E81-4040-B15F-B94B1B8522E6}"/>
              </a:ext>
            </a:extLst>
          </p:cNvPr>
          <p:cNvSpPr txBox="1">
            <a:spLocks/>
          </p:cNvSpPr>
          <p:nvPr/>
        </p:nvSpPr>
        <p:spPr>
          <a:xfrm>
            <a:off x="772486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448B1ED-5A55-4ABD-A805-E34197B0D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958511"/>
              </p:ext>
            </p:extLst>
          </p:nvPr>
        </p:nvGraphicFramePr>
        <p:xfrm>
          <a:off x="1966286" y="268732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2422864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877866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85443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783844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75323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615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 + 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436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9027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1702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560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581401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C4AE474A-7A68-4B69-8EFC-41D8D730C9C4}"/>
              </a:ext>
            </a:extLst>
          </p:cNvPr>
          <p:cNvSpPr txBox="1"/>
          <p:nvPr/>
        </p:nvSpPr>
        <p:spPr>
          <a:xfrm>
            <a:off x="1966286" y="3615267"/>
            <a:ext cx="5628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 0.204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      0.4377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576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81A55-EBD4-4870-B758-52FD0BA5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486" y="1825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– ChatGPT3.5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A9EA4F8-0E81-4040-B15F-B94B1B8522E6}"/>
              </a:ext>
            </a:extLst>
          </p:cNvPr>
          <p:cNvSpPr txBox="1">
            <a:spLocks/>
          </p:cNvSpPr>
          <p:nvPr/>
        </p:nvSpPr>
        <p:spPr>
          <a:xfrm>
            <a:off x="772486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D8B1B9B-9157-471A-98AA-994747B39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619" y="1098247"/>
            <a:ext cx="5890664" cy="557573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466C0A0-B1E6-4EAD-B8B5-D10F59C785E2}"/>
              </a:ext>
            </a:extLst>
          </p:cNvPr>
          <p:cNvSpPr/>
          <p:nvPr/>
        </p:nvSpPr>
        <p:spPr>
          <a:xfrm>
            <a:off x="3725333" y="2734734"/>
            <a:ext cx="4775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42F937C-22AC-4F48-AE60-49274BDAE103}"/>
              </a:ext>
            </a:extLst>
          </p:cNvPr>
          <p:cNvSpPr/>
          <p:nvPr/>
        </p:nvSpPr>
        <p:spPr>
          <a:xfrm>
            <a:off x="3869266" y="3863976"/>
            <a:ext cx="2387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81E2942-ECC2-4AC6-85E6-EF5989047664}"/>
              </a:ext>
            </a:extLst>
          </p:cNvPr>
          <p:cNvSpPr txBox="1"/>
          <p:nvPr/>
        </p:nvSpPr>
        <p:spPr>
          <a:xfrm>
            <a:off x="6223951" y="3838377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TW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T1566.001</a:t>
            </a:r>
            <a:endParaRPr lang="zh-TW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9B14C1-B490-41C5-9F3F-C01D9E1A2E00}"/>
              </a:ext>
            </a:extLst>
          </p:cNvPr>
          <p:cNvSpPr/>
          <p:nvPr/>
        </p:nvSpPr>
        <p:spPr>
          <a:xfrm>
            <a:off x="3869266" y="4460082"/>
            <a:ext cx="2633134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99CD46-8483-4863-B2CD-E8C4A0D82924}"/>
              </a:ext>
            </a:extLst>
          </p:cNvPr>
          <p:cNvSpPr/>
          <p:nvPr/>
        </p:nvSpPr>
        <p:spPr>
          <a:xfrm>
            <a:off x="3835399" y="5662387"/>
            <a:ext cx="1625601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5458D0B-80B7-43D7-B8B1-00090E37B489}"/>
              </a:ext>
            </a:extLst>
          </p:cNvPr>
          <p:cNvSpPr txBox="1"/>
          <p:nvPr/>
        </p:nvSpPr>
        <p:spPr>
          <a:xfrm>
            <a:off x="5461000" y="5638187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TW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T1059.001</a:t>
            </a:r>
            <a:endParaRPr lang="zh-TW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003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D1EC5F0E-F2D5-4C17-A45B-4F70F8ACE6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/>
          <a:stretch/>
        </p:blipFill>
        <p:spPr>
          <a:xfrm>
            <a:off x="5651275" y="1229517"/>
            <a:ext cx="6031797" cy="525289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4F70691-D880-484D-BC31-8ECB3C143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0" y="1132409"/>
            <a:ext cx="4945133" cy="318045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4181A55-EBD4-4870-B758-52FD0BA5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486" y="1825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– ChatGPT3.5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A9EA4F8-0E81-4040-B15F-B94B1B8522E6}"/>
              </a:ext>
            </a:extLst>
          </p:cNvPr>
          <p:cNvSpPr txBox="1">
            <a:spLocks/>
          </p:cNvSpPr>
          <p:nvPr/>
        </p:nvSpPr>
        <p:spPr>
          <a:xfrm>
            <a:off x="772486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66C0A0-B1E6-4EAD-B8B5-D10F59C785E2}"/>
              </a:ext>
            </a:extLst>
          </p:cNvPr>
          <p:cNvSpPr/>
          <p:nvPr/>
        </p:nvSpPr>
        <p:spPr>
          <a:xfrm>
            <a:off x="694150" y="3761126"/>
            <a:ext cx="4351984" cy="442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42F937C-22AC-4F48-AE60-49274BDAE103}"/>
              </a:ext>
            </a:extLst>
          </p:cNvPr>
          <p:cNvSpPr/>
          <p:nvPr/>
        </p:nvSpPr>
        <p:spPr>
          <a:xfrm>
            <a:off x="6184657" y="2494035"/>
            <a:ext cx="3628209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6B8B057-24CF-44AE-802C-5631169CCDBF}"/>
              </a:ext>
            </a:extLst>
          </p:cNvPr>
          <p:cNvSpPr/>
          <p:nvPr/>
        </p:nvSpPr>
        <p:spPr>
          <a:xfrm>
            <a:off x="6184657" y="3162445"/>
            <a:ext cx="1765544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3FCBC75-A17A-4285-87CA-1DAD3DDE1BE1}"/>
              </a:ext>
            </a:extLst>
          </p:cNvPr>
          <p:cNvSpPr txBox="1"/>
          <p:nvPr/>
        </p:nvSpPr>
        <p:spPr>
          <a:xfrm>
            <a:off x="8034868" y="3152001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TW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T1059</a:t>
            </a:r>
            <a:endParaRPr lang="zh-TW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4A05B22-1A71-4F81-BF21-1C718CE7540C}"/>
              </a:ext>
            </a:extLst>
          </p:cNvPr>
          <p:cNvSpPr/>
          <p:nvPr/>
        </p:nvSpPr>
        <p:spPr>
          <a:xfrm>
            <a:off x="6096000" y="5948361"/>
            <a:ext cx="2734733" cy="22860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200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18D68C85-18A8-4214-9F42-20E02BECD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16" y="942814"/>
            <a:ext cx="6935168" cy="570627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4181A55-EBD4-4870-B758-52FD0BA5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486" y="1825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– ChatGPT3.5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A9EA4F8-0E81-4040-B15F-B94B1B8522E6}"/>
              </a:ext>
            </a:extLst>
          </p:cNvPr>
          <p:cNvSpPr txBox="1">
            <a:spLocks/>
          </p:cNvSpPr>
          <p:nvPr/>
        </p:nvSpPr>
        <p:spPr>
          <a:xfrm>
            <a:off x="772486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66C0A0-B1E6-4EAD-B8B5-D10F59C785E2}"/>
              </a:ext>
            </a:extLst>
          </p:cNvPr>
          <p:cNvSpPr/>
          <p:nvPr/>
        </p:nvSpPr>
        <p:spPr>
          <a:xfrm>
            <a:off x="2798232" y="2268377"/>
            <a:ext cx="624416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99CD46-8483-4863-B2CD-E8C4A0D82924}"/>
              </a:ext>
            </a:extLst>
          </p:cNvPr>
          <p:cNvSpPr/>
          <p:nvPr/>
        </p:nvSpPr>
        <p:spPr>
          <a:xfrm>
            <a:off x="2958615" y="5664192"/>
            <a:ext cx="4602118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D41EC62-02ED-43A1-BC59-248D97D0FF3B}"/>
              </a:ext>
            </a:extLst>
          </p:cNvPr>
          <p:cNvSpPr/>
          <p:nvPr/>
        </p:nvSpPr>
        <p:spPr>
          <a:xfrm>
            <a:off x="2958615" y="4832634"/>
            <a:ext cx="3408317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5886BA-9F19-4BC3-B757-CF01E6038900}"/>
              </a:ext>
            </a:extLst>
          </p:cNvPr>
          <p:cNvSpPr/>
          <p:nvPr/>
        </p:nvSpPr>
        <p:spPr>
          <a:xfrm>
            <a:off x="2958615" y="3795947"/>
            <a:ext cx="2934185" cy="22860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92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81A55-EBD4-4870-B758-52FD0BA5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486" y="1825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– ChatGPT3.5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A9EA4F8-0E81-4040-B15F-B94B1B8522E6}"/>
              </a:ext>
            </a:extLst>
          </p:cNvPr>
          <p:cNvSpPr txBox="1">
            <a:spLocks/>
          </p:cNvSpPr>
          <p:nvPr/>
        </p:nvSpPr>
        <p:spPr>
          <a:xfrm>
            <a:off x="772486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E017CEE-6952-4E8D-8708-84E9B8B6D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042275"/>
              </p:ext>
            </p:extLst>
          </p:nvPr>
        </p:nvGraphicFramePr>
        <p:xfrm>
          <a:off x="2032000" y="268732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6714">
                  <a:extLst>
                    <a:ext uri="{9D8B030D-6E8A-4147-A177-3AD203B41FA5}">
                      <a16:colId xmlns:a16="http://schemas.microsoft.com/office/drawing/2014/main" val="415005532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893509331"/>
                    </a:ext>
                  </a:extLst>
                </a:gridCol>
                <a:gridCol w="1890085">
                  <a:extLst>
                    <a:ext uri="{9D8B030D-6E8A-4147-A177-3AD203B41FA5}">
                      <a16:colId xmlns:a16="http://schemas.microsoft.com/office/drawing/2014/main" val="4082691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</a:t>
                      </a:r>
                      <a:endParaRPr lang="zh-TW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Positive</a:t>
                      </a:r>
                      <a:endParaRPr lang="zh-TW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93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ChatGPT3.5</a:t>
                      </a:r>
                      <a:endParaRPr lang="zh-TW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TW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51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25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81A55-EBD4-4870-B758-52FD0BA5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A9EA4F8-0E81-4040-B15F-B94B1B8522E6}"/>
              </a:ext>
            </a:extLst>
          </p:cNvPr>
          <p:cNvSpPr txBox="1">
            <a:spLocks/>
          </p:cNvSpPr>
          <p:nvPr/>
        </p:nvSpPr>
        <p:spPr>
          <a:xfrm>
            <a:off x="772486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Generating Technique Graphs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MITRE ATT&amp;CK framework.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graph matching between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Graph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Provenance Graph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detect adversaries.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CD5EED6-97AB-4278-802A-BA8172D9C332}"/>
              </a:ext>
            </a:extLst>
          </p:cNvPr>
          <p:cNvSpPr txBox="1"/>
          <p:nvPr/>
        </p:nvSpPr>
        <p:spPr>
          <a:xfrm>
            <a:off x="1055944" y="6288506"/>
            <a:ext cx="1574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Graph (Technique Template)</a:t>
            </a:r>
            <a:endParaRPr lang="zh-TW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1B2AA6D-057E-46AD-912B-CE94343EF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212" y="3149423"/>
            <a:ext cx="1930340" cy="329293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29A8550-3BCA-4FB8-AE4C-9D953FB2A461}"/>
              </a:ext>
            </a:extLst>
          </p:cNvPr>
          <p:cNvSpPr txBox="1"/>
          <p:nvPr/>
        </p:nvSpPr>
        <p:spPr>
          <a:xfrm>
            <a:off x="812007" y="3086277"/>
            <a:ext cx="20538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examples</a:t>
            </a:r>
            <a:endParaRPr lang="zh-TW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702A0C30-596D-467B-886E-4293C0704A70}"/>
              </a:ext>
            </a:extLst>
          </p:cNvPr>
          <p:cNvSpPr/>
          <p:nvPr/>
        </p:nvSpPr>
        <p:spPr>
          <a:xfrm>
            <a:off x="1686514" y="4565047"/>
            <a:ext cx="304800" cy="3928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左-右雙向 12">
            <a:extLst>
              <a:ext uri="{FF2B5EF4-FFF2-40B4-BE49-F238E27FC236}">
                <a16:creationId xmlns:a16="http://schemas.microsoft.com/office/drawing/2014/main" id="{AA60F4B2-B1EE-4BD2-8667-A8F117BFBDD0}"/>
              </a:ext>
            </a:extLst>
          </p:cNvPr>
          <p:cNvSpPr/>
          <p:nvPr/>
        </p:nvSpPr>
        <p:spPr>
          <a:xfrm>
            <a:off x="5869737" y="5130266"/>
            <a:ext cx="1057125" cy="253916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74D0BF0-34A2-4396-9134-CD128A06ED02}"/>
              </a:ext>
            </a:extLst>
          </p:cNvPr>
          <p:cNvSpPr txBox="1"/>
          <p:nvPr/>
        </p:nvSpPr>
        <p:spPr>
          <a:xfrm>
            <a:off x="5650742" y="4916164"/>
            <a:ext cx="1574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endParaRPr lang="zh-TW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DB336731-9A05-4590-9B07-DAEF374F89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2" t="10407" r="2836" b="2170"/>
          <a:stretch/>
        </p:blipFill>
        <p:spPr>
          <a:xfrm>
            <a:off x="1333606" y="5003107"/>
            <a:ext cx="1067286" cy="1240213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75BE4B71-9B6F-4912-A85E-ABC50DB9BED2}"/>
              </a:ext>
            </a:extLst>
          </p:cNvPr>
          <p:cNvSpPr/>
          <p:nvPr/>
        </p:nvSpPr>
        <p:spPr>
          <a:xfrm>
            <a:off x="3846081" y="4225778"/>
            <a:ext cx="1930340" cy="18525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F659225A-9AF1-40AE-8069-BC5D6D8C46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2" t="10407" r="2836" b="2170"/>
          <a:stretch/>
        </p:blipFill>
        <p:spPr>
          <a:xfrm>
            <a:off x="3976564" y="4331645"/>
            <a:ext cx="465455" cy="54087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325C0A3-B240-4D28-B75E-9D7A50B171A9}"/>
              </a:ext>
            </a:extLst>
          </p:cNvPr>
          <p:cNvSpPr txBox="1"/>
          <p:nvPr/>
        </p:nvSpPr>
        <p:spPr>
          <a:xfrm>
            <a:off x="3813418" y="4855272"/>
            <a:ext cx="7917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T1547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455033E8-5865-4286-9798-62CCFFE77F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2" t="10407" r="2836" b="2170"/>
          <a:stretch/>
        </p:blipFill>
        <p:spPr>
          <a:xfrm>
            <a:off x="4525541" y="4331645"/>
            <a:ext cx="465455" cy="540871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B11D8822-4A59-49E3-B212-873148C39284}"/>
              </a:ext>
            </a:extLst>
          </p:cNvPr>
          <p:cNvSpPr txBox="1"/>
          <p:nvPr/>
        </p:nvSpPr>
        <p:spPr>
          <a:xfrm>
            <a:off x="4362395" y="4855272"/>
            <a:ext cx="7917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T1562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2A500830-61ED-451D-8C33-5ED232B0AF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2" t="10407" r="2836" b="2170"/>
          <a:stretch/>
        </p:blipFill>
        <p:spPr>
          <a:xfrm>
            <a:off x="5144921" y="4331645"/>
            <a:ext cx="465455" cy="540871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3E8E750F-D4CF-4C2C-A247-F29527CEEA48}"/>
              </a:ext>
            </a:extLst>
          </p:cNvPr>
          <p:cNvSpPr txBox="1"/>
          <p:nvPr/>
        </p:nvSpPr>
        <p:spPr>
          <a:xfrm>
            <a:off x="4981775" y="4855272"/>
            <a:ext cx="7917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T1070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73B293B7-82BD-4D9C-A420-DC0724BE3A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2" t="10407" r="2836" b="2170"/>
          <a:stretch/>
        </p:blipFill>
        <p:spPr>
          <a:xfrm>
            <a:off x="4013463" y="5231574"/>
            <a:ext cx="465455" cy="540871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6F3F40A8-1885-44CC-B5BA-7F672C27116A}"/>
              </a:ext>
            </a:extLst>
          </p:cNvPr>
          <p:cNvSpPr txBox="1"/>
          <p:nvPr/>
        </p:nvSpPr>
        <p:spPr>
          <a:xfrm>
            <a:off x="3850317" y="5755201"/>
            <a:ext cx="7917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T1622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FB48E4F-18F5-46A8-85BE-9E826F7AEE6C}"/>
              </a:ext>
            </a:extLst>
          </p:cNvPr>
          <p:cNvSpPr txBox="1"/>
          <p:nvPr/>
        </p:nvSpPr>
        <p:spPr>
          <a:xfrm>
            <a:off x="4357641" y="5361693"/>
            <a:ext cx="7917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箭號: 向下 26">
            <a:extLst>
              <a:ext uri="{FF2B5EF4-FFF2-40B4-BE49-F238E27FC236}">
                <a16:creationId xmlns:a16="http://schemas.microsoft.com/office/drawing/2014/main" id="{92C8D355-A747-49A1-B190-5DA56CCB186B}"/>
              </a:ext>
            </a:extLst>
          </p:cNvPr>
          <p:cNvSpPr/>
          <p:nvPr/>
        </p:nvSpPr>
        <p:spPr>
          <a:xfrm rot="15073615">
            <a:off x="2962442" y="4783147"/>
            <a:ext cx="304800" cy="1334613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290B547-67FF-4BE7-A58F-B90A0A9ECC28}"/>
              </a:ext>
            </a:extLst>
          </p:cNvPr>
          <p:cNvSpPr txBox="1"/>
          <p:nvPr/>
        </p:nvSpPr>
        <p:spPr>
          <a:xfrm rot="20439506">
            <a:off x="2275638" y="5115675"/>
            <a:ext cx="1574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to Database</a:t>
            </a:r>
            <a:endParaRPr lang="zh-TW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BA5D708-7947-4D6E-99F6-CF71BF658B7D}"/>
              </a:ext>
            </a:extLst>
          </p:cNvPr>
          <p:cNvSpPr txBox="1"/>
          <p:nvPr/>
        </p:nvSpPr>
        <p:spPr>
          <a:xfrm>
            <a:off x="4023851" y="6083744"/>
            <a:ext cx="157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Database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箭號: 向下 29">
            <a:extLst>
              <a:ext uri="{FF2B5EF4-FFF2-40B4-BE49-F238E27FC236}">
                <a16:creationId xmlns:a16="http://schemas.microsoft.com/office/drawing/2014/main" id="{1C936277-26F6-4499-AFEF-2C8195A6697F}"/>
              </a:ext>
            </a:extLst>
          </p:cNvPr>
          <p:cNvSpPr/>
          <p:nvPr/>
        </p:nvSpPr>
        <p:spPr>
          <a:xfrm rot="16200000">
            <a:off x="9252262" y="4888755"/>
            <a:ext cx="304800" cy="83137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7F209B0-7F95-4A67-BB19-2C13C0F85E21}"/>
              </a:ext>
            </a:extLst>
          </p:cNvPr>
          <p:cNvSpPr txBox="1"/>
          <p:nvPr/>
        </p:nvSpPr>
        <p:spPr>
          <a:xfrm>
            <a:off x="10043765" y="6049714"/>
            <a:ext cx="157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techniques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爆炸: 十四角 31">
            <a:extLst>
              <a:ext uri="{FF2B5EF4-FFF2-40B4-BE49-F238E27FC236}">
                <a16:creationId xmlns:a16="http://schemas.microsoft.com/office/drawing/2014/main" id="{030ECE42-8CB0-4D8F-B839-1DD756A824D7}"/>
              </a:ext>
            </a:extLst>
          </p:cNvPr>
          <p:cNvSpPr/>
          <p:nvPr/>
        </p:nvSpPr>
        <p:spPr>
          <a:xfrm rot="12800172">
            <a:off x="9812108" y="4259412"/>
            <a:ext cx="2044388" cy="1833117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6F4860E-D493-4DFE-8197-C2B317A0153F}"/>
              </a:ext>
            </a:extLst>
          </p:cNvPr>
          <p:cNvSpPr txBox="1"/>
          <p:nvPr/>
        </p:nvSpPr>
        <p:spPr>
          <a:xfrm>
            <a:off x="10158239" y="5091407"/>
            <a:ext cx="157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T1112, T1601</a:t>
            </a:r>
            <a:endParaRPr lang="zh-TW" altLang="en-US" sz="11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1DAE1B49-BF3A-4FA7-AB18-1DF086F3C7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36" y="3412781"/>
            <a:ext cx="1481756" cy="92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6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3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4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/>
      <p:bldP spid="3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81A55-EBD4-4870-B758-52FD0BA5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Graph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A9EA4F8-0E81-4040-B15F-B94B1B8522E6}"/>
              </a:ext>
            </a:extLst>
          </p:cNvPr>
          <p:cNvSpPr txBox="1">
            <a:spLocks/>
          </p:cNvSpPr>
          <p:nvPr/>
        </p:nvSpPr>
        <p:spPr>
          <a:xfrm>
            <a:off x="772486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by 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AttacKG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Constructing Technique Knowledge Graph from Cyber Threat Intelligence Reports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[1]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Graph summarizes attack workflow in specific technique.</a:t>
            </a:r>
          </a:p>
          <a:p>
            <a:pPr>
              <a:lnSpc>
                <a:spcPct val="100000"/>
              </a:lnSpc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D5D52B6D-FD33-493A-A0EF-EAE75125385F}"/>
              </a:ext>
            </a:extLst>
          </p:cNvPr>
          <p:cNvSpPr/>
          <p:nvPr/>
        </p:nvSpPr>
        <p:spPr>
          <a:xfrm>
            <a:off x="4285306" y="3595213"/>
            <a:ext cx="3322320" cy="1019488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type,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ioc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D48FBBC-2B8F-4312-B6D6-5015ECF70D58}"/>
              </a:ext>
            </a:extLst>
          </p:cNvPr>
          <p:cNvSpPr txBox="1"/>
          <p:nvPr/>
        </p:nvSpPr>
        <p:spPr>
          <a:xfrm>
            <a:off x="5355916" y="3158413"/>
            <a:ext cx="160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(entity)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0EF45E19-EEEC-4C79-AC5D-8595CA92DDCA}"/>
              </a:ext>
            </a:extLst>
          </p:cNvPr>
          <p:cNvSpPr txBox="1"/>
          <p:nvPr/>
        </p:nvSpPr>
        <p:spPr>
          <a:xfrm>
            <a:off x="1627814" y="3938333"/>
            <a:ext cx="235458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Type: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1. actor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2. executable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3. file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4. network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5. registry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6. vulnerability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7. system</a:t>
            </a:r>
          </a:p>
          <a:p>
            <a:pPr marL="342900" indent="-342900">
              <a:buFont typeface="+mj-lt"/>
              <a:buAutoNum type="arabicPeriod"/>
            </a:pP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95A50561-ACEA-4A84-A3DA-2ECE1E42A14A}"/>
              </a:ext>
            </a:extLst>
          </p:cNvPr>
          <p:cNvCxnSpPr>
            <a:cxnSpLocks/>
          </p:cNvCxnSpPr>
          <p:nvPr/>
        </p:nvCxnSpPr>
        <p:spPr>
          <a:xfrm flipH="1">
            <a:off x="2994660" y="4114800"/>
            <a:ext cx="2110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FE0A9425-CE3F-4588-BA97-2A6B41C01528}"/>
              </a:ext>
            </a:extLst>
          </p:cNvPr>
          <p:cNvCxnSpPr>
            <a:cxnSpLocks/>
          </p:cNvCxnSpPr>
          <p:nvPr/>
        </p:nvCxnSpPr>
        <p:spPr>
          <a:xfrm flipH="1">
            <a:off x="5791200" y="4259710"/>
            <a:ext cx="449580" cy="80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BF44C002-03C2-43B6-8EC8-4B5C691F7212}"/>
              </a:ext>
            </a:extLst>
          </p:cNvPr>
          <p:cNvSpPr txBox="1"/>
          <p:nvPr/>
        </p:nvSpPr>
        <p:spPr>
          <a:xfrm>
            <a:off x="4443258" y="5153459"/>
            <a:ext cx="305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Description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2A77B4C1-1A5F-48A0-A45B-49FA9D690771}"/>
              </a:ext>
            </a:extLst>
          </p:cNvPr>
          <p:cNvSpPr txBox="1"/>
          <p:nvPr/>
        </p:nvSpPr>
        <p:spPr>
          <a:xfrm>
            <a:off x="8209608" y="4104957"/>
            <a:ext cx="34374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 of Compromise: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description that is replaced during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IoCs_Protection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The malware utilizes the </a:t>
            </a:r>
            <a:r>
              <a:rPr lang="en-US" altLang="zh-TW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CVE-2017-21880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-&gt;</a:t>
            </a: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malware utilizes the </a:t>
            </a:r>
            <a:r>
              <a:rPr lang="en-US" altLang="zh-TW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C1FFAAAA-46B2-4930-B0E0-7CA18B3E3644}"/>
              </a:ext>
            </a:extLst>
          </p:cNvPr>
          <p:cNvCxnSpPr>
            <a:cxnSpLocks/>
          </p:cNvCxnSpPr>
          <p:nvPr/>
        </p:nvCxnSpPr>
        <p:spPr>
          <a:xfrm>
            <a:off x="6822766" y="4114800"/>
            <a:ext cx="1356034" cy="14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41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81A55-EBD4-4870-B758-52FD0BA5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Graph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A9EA4F8-0E81-4040-B15F-B94B1B8522E6}"/>
              </a:ext>
            </a:extLst>
          </p:cNvPr>
          <p:cNvSpPr txBox="1">
            <a:spLocks/>
          </p:cNvSpPr>
          <p:nvPr/>
        </p:nvSpPr>
        <p:spPr>
          <a:xfrm>
            <a:off x="772486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Graph summarizes attack workflow in technique T1007.</a:t>
            </a:r>
          </a:p>
          <a:p>
            <a:pPr>
              <a:lnSpc>
                <a:spcPct val="100000"/>
              </a:lnSpc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4E6CA738-5579-4C83-96E4-A40863AA9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18" y="2590800"/>
            <a:ext cx="10935364" cy="333248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763C08E-6A12-4DAF-9741-7A7576C73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88" y="2880360"/>
            <a:ext cx="11270224" cy="209058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9EEF4EC-4428-4289-BB83-BF46042730AC}"/>
              </a:ext>
            </a:extLst>
          </p:cNvPr>
          <p:cNvSpPr/>
          <p:nvPr/>
        </p:nvSpPr>
        <p:spPr>
          <a:xfrm>
            <a:off x="1940502" y="3452654"/>
            <a:ext cx="3545898" cy="1800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D01EF9-81CD-4F34-9460-E926E07D2921}"/>
              </a:ext>
            </a:extLst>
          </p:cNvPr>
          <p:cNvSpPr/>
          <p:nvPr/>
        </p:nvSpPr>
        <p:spPr>
          <a:xfrm>
            <a:off x="1079368" y="3715398"/>
            <a:ext cx="6724104" cy="1800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9951733-752C-49E2-A803-DA15CE41EBD0}"/>
              </a:ext>
            </a:extLst>
          </p:cNvPr>
          <p:cNvSpPr/>
          <p:nvPr/>
        </p:nvSpPr>
        <p:spPr>
          <a:xfrm>
            <a:off x="528953" y="3983433"/>
            <a:ext cx="705244" cy="1800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02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81A55-EBD4-4870-B758-52FD0BA5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Graph - Workflow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A9EA4F8-0E81-4040-B15F-B94B1B8522E6}"/>
              </a:ext>
            </a:extLst>
          </p:cNvPr>
          <p:cNvSpPr txBox="1">
            <a:spLocks/>
          </p:cNvSpPr>
          <p:nvPr/>
        </p:nvSpPr>
        <p:spPr>
          <a:xfrm>
            <a:off x="772486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49F1CD1-B8D3-45B4-8387-0F99369679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06" t="844" r="4811"/>
          <a:stretch/>
        </p:blipFill>
        <p:spPr>
          <a:xfrm>
            <a:off x="2232660" y="1947863"/>
            <a:ext cx="1691588" cy="4229100"/>
          </a:xfrm>
          <a:prstGeom prst="rect">
            <a:avLst/>
          </a:prstGeom>
        </p:spPr>
      </p:pic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EFB6E359-1136-497B-B3DC-17CCF41E0EFA}"/>
              </a:ext>
            </a:extLst>
          </p:cNvPr>
          <p:cNvSpPr/>
          <p:nvPr/>
        </p:nvSpPr>
        <p:spPr>
          <a:xfrm>
            <a:off x="3925461" y="3983371"/>
            <a:ext cx="528576" cy="261033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9FE31E69-5086-483A-B619-2B331A6E93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" t="19610" r="62575" b="67218"/>
          <a:stretch/>
        </p:blipFill>
        <p:spPr>
          <a:xfrm>
            <a:off x="564611" y="3786188"/>
            <a:ext cx="1045628" cy="561776"/>
          </a:xfrm>
          <a:prstGeom prst="rect">
            <a:avLst/>
          </a:prstGeom>
        </p:spPr>
      </p:pic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78CD578B-9DE1-458A-97AA-660DDD475EA0}"/>
              </a:ext>
            </a:extLst>
          </p:cNvPr>
          <p:cNvCxnSpPr>
            <a:cxnSpLocks/>
          </p:cNvCxnSpPr>
          <p:nvPr/>
        </p:nvCxnSpPr>
        <p:spPr>
          <a:xfrm>
            <a:off x="1610239" y="4076125"/>
            <a:ext cx="6224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50FC0FE-06D6-4E85-900A-98ADDBC50F6B}"/>
              </a:ext>
            </a:extLst>
          </p:cNvPr>
          <p:cNvCxnSpPr>
            <a:cxnSpLocks/>
          </p:cNvCxnSpPr>
          <p:nvPr/>
        </p:nvCxnSpPr>
        <p:spPr>
          <a:xfrm>
            <a:off x="1610239" y="4217702"/>
            <a:ext cx="6224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圖片 30">
            <a:extLst>
              <a:ext uri="{FF2B5EF4-FFF2-40B4-BE49-F238E27FC236}">
                <a16:creationId xmlns:a16="http://schemas.microsoft.com/office/drawing/2014/main" id="{7154F46C-9F18-4361-9D0F-6FD517D736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2" t="10407" r="2836" b="2170"/>
          <a:stretch/>
        </p:blipFill>
        <p:spPr>
          <a:xfrm>
            <a:off x="4465524" y="3461744"/>
            <a:ext cx="1090272" cy="1266924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9513D728-F93B-4922-9BFE-D5B0ED180406}"/>
              </a:ext>
            </a:extLst>
          </p:cNvPr>
          <p:cNvSpPr txBox="1"/>
          <p:nvPr/>
        </p:nvSpPr>
        <p:spPr>
          <a:xfrm>
            <a:off x="3925320" y="4779899"/>
            <a:ext cx="217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Graph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75B66C33-E027-450E-A9C0-A5D7C0855A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2" t="10407" r="2836" b="2170"/>
          <a:stretch/>
        </p:blipFill>
        <p:spPr>
          <a:xfrm>
            <a:off x="6710307" y="2387988"/>
            <a:ext cx="895860" cy="1041012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BF230E31-06A2-47C4-8F7A-F0C9C24C81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2" t="10407" r="2836" b="2170"/>
          <a:stretch/>
        </p:blipFill>
        <p:spPr>
          <a:xfrm>
            <a:off x="6710307" y="4602166"/>
            <a:ext cx="895860" cy="1041012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149EE40A-38FB-45A7-9E27-A013B7D94D3F}"/>
              </a:ext>
            </a:extLst>
          </p:cNvPr>
          <p:cNvSpPr txBox="1"/>
          <p:nvPr/>
        </p:nvSpPr>
        <p:spPr>
          <a:xfrm>
            <a:off x="6929301" y="3513932"/>
            <a:ext cx="457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6649A64-780F-4D52-969F-2D803B2F522E}"/>
              </a:ext>
            </a:extLst>
          </p:cNvPr>
          <p:cNvSpPr txBox="1"/>
          <p:nvPr/>
        </p:nvSpPr>
        <p:spPr>
          <a:xfrm>
            <a:off x="-110537" y="4343006"/>
            <a:ext cx="217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text </a:t>
            </a:r>
          </a:p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(procedure example)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32558A1-68EA-4161-B0EC-7C9D43DBE32C}"/>
              </a:ext>
            </a:extLst>
          </p:cNvPr>
          <p:cNvSpPr txBox="1"/>
          <p:nvPr/>
        </p:nvSpPr>
        <p:spPr>
          <a:xfrm>
            <a:off x="6072897" y="5752808"/>
            <a:ext cx="217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Graphs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FDA683B9-4D46-41E4-8395-D1ECDAF8D4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2" t="10407" r="2836" b="2170"/>
          <a:stretch/>
        </p:blipFill>
        <p:spPr>
          <a:xfrm>
            <a:off x="9745582" y="3406545"/>
            <a:ext cx="1090272" cy="1266924"/>
          </a:xfrm>
          <a:prstGeom prst="rect">
            <a:avLst/>
          </a:prstGeom>
        </p:spPr>
      </p:pic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098E5AB7-9F2D-4537-914A-85B469874A80}"/>
              </a:ext>
            </a:extLst>
          </p:cNvPr>
          <p:cNvSpPr/>
          <p:nvPr/>
        </p:nvSpPr>
        <p:spPr>
          <a:xfrm>
            <a:off x="7695211" y="3931896"/>
            <a:ext cx="1958003" cy="261033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CCE2B15-A6D7-47E2-9140-EAE81DD65458}"/>
              </a:ext>
            </a:extLst>
          </p:cNvPr>
          <p:cNvSpPr txBox="1"/>
          <p:nvPr/>
        </p:nvSpPr>
        <p:spPr>
          <a:xfrm>
            <a:off x="7668342" y="4114061"/>
            <a:ext cx="217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D1958F7-5F41-420D-B2E9-EB1AEA9FEBE9}"/>
              </a:ext>
            </a:extLst>
          </p:cNvPr>
          <p:cNvSpPr txBox="1"/>
          <p:nvPr/>
        </p:nvSpPr>
        <p:spPr>
          <a:xfrm>
            <a:off x="9289923" y="4728668"/>
            <a:ext cx="217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Graph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72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81A55-EBD4-4870-B758-52FD0BA5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Graph - Workflow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A9EA4F8-0E81-4040-B15F-B94B1B8522E6}"/>
              </a:ext>
            </a:extLst>
          </p:cNvPr>
          <p:cNvSpPr txBox="1">
            <a:spLocks/>
          </p:cNvSpPr>
          <p:nvPr/>
        </p:nvSpPr>
        <p:spPr>
          <a:xfrm>
            <a:off x="2565400" y="1825625"/>
            <a:ext cx="87226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CTI report contains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IoCs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CVE-2017-21880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/passwd/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will confuse off-the-shelf NLP model. During this stage, identify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IoCs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replace them with commonly used words according to their entity type.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49F1CD1-B8D3-45B4-8387-0F99369679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8" t="1402" r="4660"/>
          <a:stretch/>
        </p:blipFill>
        <p:spPr>
          <a:xfrm>
            <a:off x="698235" y="1825625"/>
            <a:ext cx="1697831" cy="420528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0FC37BA-F7D5-4E41-BD32-4FECE10C42CA}"/>
              </a:ext>
            </a:extLst>
          </p:cNvPr>
          <p:cNvSpPr/>
          <p:nvPr/>
        </p:nvSpPr>
        <p:spPr>
          <a:xfrm>
            <a:off x="772486" y="2709333"/>
            <a:ext cx="1505047" cy="4487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5E22E36-62AE-4B49-9B9E-7215653B9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343" y="2933700"/>
            <a:ext cx="2720656" cy="357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6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81A55-EBD4-4870-B758-52FD0BA5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Graph - Workflow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A9EA4F8-0E81-4040-B15F-B94B1B8522E6}"/>
              </a:ext>
            </a:extLst>
          </p:cNvPr>
          <p:cNvSpPr txBox="1">
            <a:spLocks/>
          </p:cNvSpPr>
          <p:nvPr/>
        </p:nvSpPr>
        <p:spPr>
          <a:xfrm>
            <a:off x="2565400" y="1825625"/>
            <a:ext cx="87226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Adopt a learning-based Named Entity Recognition (NER) model to recognize entity in CTI reports.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Type:</a:t>
            </a:r>
          </a:p>
          <a:p>
            <a:pPr marL="457200" lvl="1" indent="0">
              <a:buNone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1. actor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2. executable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3. file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4. network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5. registry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6. vulnerability</a:t>
            </a:r>
          </a:p>
          <a:p>
            <a:pPr marL="457200" lvl="1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7. system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entity will be consider as a node in resulted graph. Therefore, the more powerful the NER model is, the better the resulted graph’s quality is.</a:t>
            </a: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49F1CD1-B8D3-45B4-8387-0F99369679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8" t="1402" r="4660"/>
          <a:stretch/>
        </p:blipFill>
        <p:spPr>
          <a:xfrm>
            <a:off x="698235" y="1825625"/>
            <a:ext cx="1697831" cy="420528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0FC37BA-F7D5-4E41-BD32-4FECE10C42CA}"/>
              </a:ext>
            </a:extLst>
          </p:cNvPr>
          <p:cNvSpPr/>
          <p:nvPr/>
        </p:nvSpPr>
        <p:spPr>
          <a:xfrm>
            <a:off x="794626" y="3204633"/>
            <a:ext cx="1505047" cy="4487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7252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81A55-EBD4-4870-B758-52FD0BA5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Graph - Workflow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49F1CD1-B8D3-45B4-8387-0F99369679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48" t="1402" r="4660"/>
          <a:stretch/>
        </p:blipFill>
        <p:spPr>
          <a:xfrm>
            <a:off x="698235" y="1825625"/>
            <a:ext cx="1697831" cy="420528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0FC37BA-F7D5-4E41-BD32-4FECE10C42CA}"/>
              </a:ext>
            </a:extLst>
          </p:cNvPr>
          <p:cNvSpPr/>
          <p:nvPr/>
        </p:nvSpPr>
        <p:spPr>
          <a:xfrm>
            <a:off x="794626" y="3204633"/>
            <a:ext cx="1505047" cy="4487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459CD5B-27DD-4C4F-9A97-1BC4EBC8BD99}"/>
              </a:ext>
            </a:extLst>
          </p:cNvPr>
          <p:cNvSpPr txBox="1"/>
          <p:nvPr/>
        </p:nvSpPr>
        <p:spPr>
          <a:xfrm>
            <a:off x="2586524" y="1689250"/>
            <a:ext cx="899952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sz="2400" dirty="0"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Successful case:</a:t>
            </a:r>
          </a:p>
          <a:p>
            <a:r>
              <a:rPr lang="en-US" altLang="zh-TW" sz="1400" dirty="0" err="1">
                <a:solidFill>
                  <a:srgbClr val="FF0000"/>
                </a:solidFill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TeamTNT</a:t>
            </a: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has scanned for vulnerabilities in IoT </a:t>
            </a:r>
            <a:r>
              <a:rPr lang="en-US" altLang="zh-TW" sz="1400" dirty="0">
                <a:solidFill>
                  <a:srgbClr val="0070C0"/>
                </a:solidFill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devices</a:t>
            </a:r>
            <a:r>
              <a:rPr lang="en-US" altLang="zh-TW" sz="1400" dirty="0"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 and other related </a:t>
            </a:r>
            <a:r>
              <a:rPr lang="en-US" altLang="zh-TW" sz="1400" dirty="0">
                <a:solidFill>
                  <a:srgbClr val="00B050"/>
                </a:solidFill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resources</a:t>
            </a:r>
            <a:r>
              <a:rPr lang="en-US" altLang="zh-TW" sz="1400" dirty="0"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 such as the Docker API.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87097A7-EA44-4AE6-BF62-E513ADC64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524" y="2438995"/>
            <a:ext cx="7838192" cy="4053880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CACF008F-45CD-4028-90F8-2B12F871001E}"/>
              </a:ext>
            </a:extLst>
          </p:cNvPr>
          <p:cNvCxnSpPr/>
          <p:nvPr/>
        </p:nvCxnSpPr>
        <p:spPr>
          <a:xfrm>
            <a:off x="6387087" y="4559676"/>
            <a:ext cx="9313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3C28EAE-08D4-4657-AF09-E9801A954B86}"/>
              </a:ext>
            </a:extLst>
          </p:cNvPr>
          <p:cNvCxnSpPr/>
          <p:nvPr/>
        </p:nvCxnSpPr>
        <p:spPr>
          <a:xfrm>
            <a:off x="7665555" y="3264276"/>
            <a:ext cx="93133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DE219B5A-AF3B-47FA-ABD8-05CC249DBCAB}"/>
              </a:ext>
            </a:extLst>
          </p:cNvPr>
          <p:cNvCxnSpPr/>
          <p:nvPr/>
        </p:nvCxnSpPr>
        <p:spPr>
          <a:xfrm>
            <a:off x="5218687" y="5838144"/>
            <a:ext cx="93133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446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</TotalTime>
  <Words>1568</Words>
  <Application>Microsoft Office PowerPoint</Application>
  <PresentationFormat>寬螢幕</PresentationFormat>
  <Paragraphs>225</Paragraphs>
  <Slides>28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40" baseType="lpstr">
      <vt:lpstr>courier</vt:lpstr>
      <vt:lpstr>JetBrains Mono</vt:lpstr>
      <vt:lpstr>Roboto-Regular</vt:lpstr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Log-based Cyber Threat Analysis</vt:lpstr>
      <vt:lpstr>Outline</vt:lpstr>
      <vt:lpstr>Task</vt:lpstr>
      <vt:lpstr>Technique Graph</vt:lpstr>
      <vt:lpstr>Technique Graph</vt:lpstr>
      <vt:lpstr>Technique Graph - Workflow</vt:lpstr>
      <vt:lpstr>Technique Graph - Workflow</vt:lpstr>
      <vt:lpstr>Technique Graph - Workflow</vt:lpstr>
      <vt:lpstr>Technique Graph - Workflow</vt:lpstr>
      <vt:lpstr>Technique Graph - Workflow</vt:lpstr>
      <vt:lpstr>Technique Graph - Workflow</vt:lpstr>
      <vt:lpstr>Technique Graph - Workflow</vt:lpstr>
      <vt:lpstr>Technique Graph - Workflow</vt:lpstr>
      <vt:lpstr>Technique Graph - Workflow</vt:lpstr>
      <vt:lpstr>Technique Graph - Workflow</vt:lpstr>
      <vt:lpstr>Technique Graph - Workflow</vt:lpstr>
      <vt:lpstr>Technique Graph - Workflow</vt:lpstr>
      <vt:lpstr>Technique Graph - Workflow</vt:lpstr>
      <vt:lpstr>Technique Graph - Workflow</vt:lpstr>
      <vt:lpstr>Improvement</vt:lpstr>
      <vt:lpstr>Result</vt:lpstr>
      <vt:lpstr>Task</vt:lpstr>
      <vt:lpstr>Result – Exact Matching</vt:lpstr>
      <vt:lpstr>Result – AttackG</vt:lpstr>
      <vt:lpstr>Result – ChatGPT3.5</vt:lpstr>
      <vt:lpstr>Result – ChatGPT3.5</vt:lpstr>
      <vt:lpstr>Result – ChatGPT3.5</vt:lpstr>
      <vt:lpstr>Result – ChatGPT3.5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Log-based Cyber Threat Analysis</dc:title>
  <dc:creator>Daniel</dc:creator>
  <cp:lastModifiedBy>Daniel</cp:lastModifiedBy>
  <cp:revision>59</cp:revision>
  <dcterms:created xsi:type="dcterms:W3CDTF">2023-08-25T03:03:00Z</dcterms:created>
  <dcterms:modified xsi:type="dcterms:W3CDTF">2023-08-30T03:20:26Z</dcterms:modified>
</cp:coreProperties>
</file>