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2" r:id="rId5"/>
    <p:sldId id="263" r:id="rId6"/>
    <p:sldId id="264" r:id="rId7"/>
    <p:sldId id="266" r:id="rId8"/>
    <p:sldId id="265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97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379E-A5F9-437F-8490-24D0F425149A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5CCD4-42B2-4185-A820-131608B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3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Recognition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AttackG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這篇論文裡面主要使用的方法。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 Entity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，而這個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在我想要的應用領域中，具有重要的意義。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就是把一個句子裡面的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抽取出來。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811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Semantic role labeling</a:t>
            </a:r>
            <a:r>
              <a:rPr lang="zh-TW" altLang="en-US" dirty="0"/>
              <a:t> 是 </a:t>
            </a:r>
            <a:r>
              <a:rPr lang="en-US" altLang="zh-TW" dirty="0"/>
              <a:t>Extractor</a:t>
            </a:r>
            <a:r>
              <a:rPr lang="zh-TW" altLang="en-US" dirty="0"/>
              <a:t>裡面主要使用的方法。那</a:t>
            </a:r>
            <a:r>
              <a:rPr lang="en-US" altLang="zh-TW" dirty="0"/>
              <a:t>SRL</a:t>
            </a:r>
            <a:r>
              <a:rPr lang="zh-TW" altLang="en-US" dirty="0"/>
              <a:t>是想要把句子中不同單字的</a:t>
            </a:r>
            <a:r>
              <a:rPr lang="en-US" altLang="zh-TW" dirty="0"/>
              <a:t>semantic</a:t>
            </a:r>
            <a:r>
              <a:rPr lang="zh-TW" altLang="en-US" dirty="0"/>
              <a:t> </a:t>
            </a:r>
            <a:r>
              <a:rPr lang="en-US" altLang="zh-TW" dirty="0"/>
              <a:t>role</a:t>
            </a:r>
            <a:r>
              <a:rPr lang="zh-TW" altLang="en-US" dirty="0"/>
              <a:t>找出來。</a:t>
            </a:r>
            <a:r>
              <a:rPr lang="en-US" altLang="zh-TW" dirty="0"/>
              <a:t>Semantic Role</a:t>
            </a:r>
            <a:r>
              <a:rPr lang="zh-TW" altLang="en-US" dirty="0"/>
              <a:t>聽起來有點難懂，可以直接看下面這張圖。</a:t>
            </a:r>
            <a:r>
              <a:rPr lang="en-US" altLang="zh-TW" dirty="0"/>
              <a:t>Semantic Role</a:t>
            </a:r>
            <a:r>
              <a:rPr lang="zh-TW" altLang="en-US" dirty="0"/>
              <a:t>就是想找出 </a:t>
            </a:r>
            <a:r>
              <a:rPr lang="en-US" altLang="zh-TW" dirty="0"/>
              <a:t>Who did what to whom</a:t>
            </a:r>
            <a:r>
              <a:rPr lang="zh-TW" altLang="en-US" dirty="0"/>
              <a:t>。主詞會被標成</a:t>
            </a:r>
            <a:r>
              <a:rPr lang="en-US" altLang="zh-TW" dirty="0"/>
              <a:t>arg0</a:t>
            </a:r>
            <a:r>
              <a:rPr lang="zh-TW" altLang="en-US" dirty="0"/>
              <a:t>，受詞被標成</a:t>
            </a:r>
            <a:r>
              <a:rPr lang="en-US" altLang="zh-TW" dirty="0"/>
              <a:t>arg1</a:t>
            </a:r>
            <a:r>
              <a:rPr lang="zh-TW" altLang="en-US" dirty="0"/>
              <a:t>。所以對這個句子做</a:t>
            </a:r>
            <a:r>
              <a:rPr lang="en-US" altLang="zh-TW" dirty="0"/>
              <a:t>SRL</a:t>
            </a:r>
            <a:r>
              <a:rPr lang="zh-TW" altLang="en-US" dirty="0"/>
              <a:t>會產生圖下方那樣的</a:t>
            </a:r>
            <a:r>
              <a:rPr lang="en-US" altLang="zh-TW" dirty="0"/>
              <a:t>label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85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這些是</a:t>
            </a:r>
            <a:r>
              <a:rPr lang="en-US" altLang="zh-TW" dirty="0"/>
              <a:t>SRL</a:t>
            </a:r>
            <a:r>
              <a:rPr lang="zh-TW" altLang="en-US" dirty="0"/>
              <a:t>裡面的不同種</a:t>
            </a:r>
            <a:r>
              <a:rPr lang="en-US" altLang="zh-TW" dirty="0"/>
              <a:t>label</a:t>
            </a:r>
            <a:r>
              <a:rPr lang="zh-TW" altLang="en-US" dirty="0"/>
              <a:t>，最重要的就是</a:t>
            </a:r>
            <a:r>
              <a:rPr lang="en-US" altLang="zh-TW" dirty="0"/>
              <a:t>arg0</a:t>
            </a:r>
            <a:r>
              <a:rPr lang="zh-TW" altLang="en-US" dirty="0"/>
              <a:t>跟</a:t>
            </a:r>
            <a:r>
              <a:rPr lang="en-US" altLang="zh-TW" dirty="0"/>
              <a:t>arg1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352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這是我實際跑出來的結果。一個句子里總共抓出四組關係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407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AttackG</a:t>
            </a:r>
            <a:r>
              <a:rPr lang="zh-TW" altLang="en-US" dirty="0"/>
              <a:t>跟</a:t>
            </a:r>
            <a:r>
              <a:rPr lang="en-US" altLang="zh-TW" dirty="0"/>
              <a:t>Extractor</a:t>
            </a:r>
            <a:r>
              <a:rPr lang="zh-TW" altLang="en-US" dirty="0"/>
              <a:t>同樣都是將一段文字轉成</a:t>
            </a:r>
            <a:r>
              <a:rPr lang="en-US" altLang="zh-TW" dirty="0"/>
              <a:t>Graph</a:t>
            </a:r>
            <a:r>
              <a:rPr lang="zh-TW" altLang="en-US" dirty="0"/>
              <a:t>，因為</a:t>
            </a:r>
            <a:r>
              <a:rPr lang="en-US" altLang="zh-TW" dirty="0"/>
              <a:t>Graph</a:t>
            </a:r>
            <a:r>
              <a:rPr lang="zh-TW" altLang="en-US" dirty="0"/>
              <a:t>是由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edge</a:t>
            </a:r>
            <a:r>
              <a:rPr lang="zh-TW" altLang="en-US" dirty="0"/>
              <a:t>組成，所以兩篇論文主要的差別在於如何選取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edge</a:t>
            </a:r>
            <a:r>
              <a:rPr lang="zh-TW" altLang="en-US" dirty="0"/>
              <a:t>，兩個方法各有好壞。我目前的目標就是把兩篇論文的優點融合在一起。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6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AttackG</a:t>
            </a:r>
            <a:r>
              <a:rPr lang="zh-TW" altLang="en-US" dirty="0"/>
              <a:t>取</a:t>
            </a:r>
            <a:r>
              <a:rPr lang="en-US" altLang="zh-TW" dirty="0"/>
              <a:t>node</a:t>
            </a:r>
            <a:r>
              <a:rPr lang="zh-TW" altLang="en-US" dirty="0"/>
              <a:t>是透過</a:t>
            </a:r>
            <a:r>
              <a:rPr lang="en-US" altLang="zh-TW" dirty="0"/>
              <a:t>NER</a:t>
            </a:r>
            <a:r>
              <a:rPr lang="zh-TW" altLang="en-US" dirty="0"/>
              <a:t>，抓出句子裡的</a:t>
            </a:r>
            <a:r>
              <a:rPr lang="en-US" altLang="zh-TW" dirty="0"/>
              <a:t>named Entity</a:t>
            </a:r>
            <a:r>
              <a:rPr lang="zh-TW" altLang="en-US" dirty="0"/>
              <a:t>。這樣的好處是</a:t>
            </a:r>
            <a:r>
              <a:rPr lang="en-US" altLang="zh-TW" dirty="0"/>
              <a:t>Graph</a:t>
            </a:r>
            <a:r>
              <a:rPr lang="zh-TW" altLang="en-US" dirty="0"/>
              <a:t>裡面的</a:t>
            </a:r>
            <a:r>
              <a:rPr lang="en-US" altLang="zh-TW" dirty="0"/>
              <a:t>node</a:t>
            </a:r>
            <a:r>
              <a:rPr lang="zh-TW" altLang="en-US" dirty="0"/>
              <a:t>都會是我們想要的東西，不會是跟資安不相關的字。但是</a:t>
            </a:r>
            <a:r>
              <a:rPr lang="en-US" altLang="zh-TW" dirty="0" err="1"/>
              <a:t>AttackG</a:t>
            </a:r>
            <a:r>
              <a:rPr lang="zh-TW" altLang="en-US" dirty="0"/>
              <a:t>的</a:t>
            </a:r>
            <a:r>
              <a:rPr lang="en-US" altLang="zh-TW" dirty="0"/>
              <a:t>edge</a:t>
            </a:r>
            <a:r>
              <a:rPr lang="zh-TW" altLang="en-US" dirty="0"/>
              <a:t>是透過</a:t>
            </a:r>
            <a:r>
              <a:rPr lang="en-US" altLang="zh-TW" dirty="0"/>
              <a:t>dependency parsing</a:t>
            </a:r>
            <a:r>
              <a:rPr lang="zh-TW" altLang="en-US" dirty="0"/>
              <a:t>來決定，所以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node</a:t>
            </a:r>
            <a:r>
              <a:rPr lang="zh-TW" altLang="en-US" dirty="0"/>
              <a:t>之間的</a:t>
            </a:r>
            <a:r>
              <a:rPr lang="en-US" altLang="zh-TW" dirty="0"/>
              <a:t>relation</a:t>
            </a:r>
            <a:r>
              <a:rPr lang="zh-TW" altLang="en-US" dirty="0"/>
              <a:t>會有點怪，而且也沒辦法得知兩個</a:t>
            </a:r>
            <a:r>
              <a:rPr lang="en-US" altLang="zh-TW" dirty="0"/>
              <a:t>node</a:t>
            </a:r>
            <a:r>
              <a:rPr lang="zh-TW" altLang="en-US" dirty="0"/>
              <a:t>之間做了什麼動作。像是右上角這個</a:t>
            </a:r>
            <a:r>
              <a:rPr lang="en-US" altLang="zh-TW" dirty="0"/>
              <a:t>procedure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r>
              <a:rPr lang="zh-TW" altLang="en-US" dirty="0"/>
              <a:t>，</a:t>
            </a:r>
            <a:r>
              <a:rPr lang="en-US" altLang="zh-TW" dirty="0"/>
              <a:t>register</a:t>
            </a:r>
            <a:r>
              <a:rPr lang="zh-TW" altLang="en-US" dirty="0"/>
              <a:t> </a:t>
            </a:r>
            <a:r>
              <a:rPr lang="en-US" altLang="zh-TW" dirty="0"/>
              <a:t>key</a:t>
            </a:r>
            <a:r>
              <a:rPr lang="zh-TW" altLang="en-US" dirty="0"/>
              <a:t>跟</a:t>
            </a:r>
            <a:r>
              <a:rPr lang="en-US" altLang="zh-TW" dirty="0"/>
              <a:t>file</a:t>
            </a:r>
            <a:r>
              <a:rPr lang="zh-TW" altLang="en-US" dirty="0"/>
              <a:t>都是由</a:t>
            </a:r>
            <a:r>
              <a:rPr lang="en-US" altLang="zh-TW" dirty="0" err="1"/>
              <a:t>darktortilla</a:t>
            </a:r>
            <a:r>
              <a:rPr lang="zh-TW" altLang="en-US" dirty="0"/>
              <a:t>創造的，所以圖應該要長成</a:t>
            </a:r>
            <a:r>
              <a:rPr lang="en-US" altLang="zh-TW" dirty="0" err="1"/>
              <a:t>darktortilla</a:t>
            </a:r>
            <a:r>
              <a:rPr lang="zh-TW" altLang="en-US" dirty="0"/>
              <a:t>這個</a:t>
            </a:r>
            <a:r>
              <a:rPr lang="en-US" altLang="zh-TW" dirty="0"/>
              <a:t>node</a:t>
            </a:r>
            <a:r>
              <a:rPr lang="zh-TW" altLang="en-US" dirty="0"/>
              <a:t>指向兩個</a:t>
            </a:r>
            <a:r>
              <a:rPr lang="en-US" altLang="zh-TW" dirty="0"/>
              <a:t>node</a:t>
            </a:r>
            <a:r>
              <a:rPr lang="zh-TW" altLang="en-US" dirty="0"/>
              <a:t>，一個是</a:t>
            </a:r>
            <a:r>
              <a:rPr lang="en-US" altLang="zh-TW" dirty="0"/>
              <a:t>file</a:t>
            </a:r>
            <a:r>
              <a:rPr lang="zh-TW" altLang="en-US" dirty="0"/>
              <a:t>，一個是</a:t>
            </a:r>
            <a:r>
              <a:rPr lang="en-US" altLang="zh-TW" dirty="0"/>
              <a:t>registry key</a:t>
            </a:r>
            <a:r>
              <a:rPr lang="zh-TW" altLang="en-US" dirty="0"/>
              <a:t>。但是實際產生出來的圖就不是這樣。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198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Extractor</a:t>
            </a:r>
            <a:r>
              <a:rPr lang="zh-TW" altLang="en-US" dirty="0"/>
              <a:t>取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edge</a:t>
            </a:r>
            <a:r>
              <a:rPr lang="zh-TW" altLang="en-US" dirty="0"/>
              <a:t>都是透過</a:t>
            </a:r>
            <a:r>
              <a:rPr lang="en-US" altLang="zh-TW" dirty="0"/>
              <a:t>Semantic role labeling</a:t>
            </a:r>
            <a:r>
              <a:rPr lang="zh-TW" altLang="en-US" dirty="0"/>
              <a:t>，把取出來的</a:t>
            </a:r>
            <a:r>
              <a:rPr lang="en-US" altLang="zh-TW" dirty="0"/>
              <a:t>arg0 </a:t>
            </a:r>
            <a:r>
              <a:rPr lang="zh-TW" altLang="en-US" dirty="0"/>
              <a:t>跟 </a:t>
            </a:r>
            <a:r>
              <a:rPr lang="en-US" altLang="zh-TW" dirty="0"/>
              <a:t>arg1</a:t>
            </a:r>
            <a:r>
              <a:rPr lang="zh-TW" altLang="en-US" dirty="0"/>
              <a:t>當作</a:t>
            </a:r>
            <a:r>
              <a:rPr lang="en-US" altLang="zh-TW" dirty="0"/>
              <a:t>node</a:t>
            </a:r>
            <a:r>
              <a:rPr lang="zh-TW" altLang="en-US" dirty="0"/>
              <a:t>。那這樣的方法就會取到一些不重要的</a:t>
            </a:r>
            <a:r>
              <a:rPr lang="en-US" altLang="zh-TW" dirty="0"/>
              <a:t>node</a:t>
            </a:r>
            <a:r>
              <a:rPr lang="zh-TW" altLang="en-US" dirty="0"/>
              <a:t>。像是這個</a:t>
            </a:r>
            <a:r>
              <a:rPr lang="en-US" altLang="zh-TW" dirty="0"/>
              <a:t>procedure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r>
              <a:rPr lang="zh-TW" altLang="en-US" dirty="0"/>
              <a:t>就會抓到</a:t>
            </a:r>
            <a:r>
              <a:rPr lang="en-US" altLang="zh-TW" dirty="0"/>
              <a:t>persistence</a:t>
            </a:r>
            <a:r>
              <a:rPr lang="zh-TW" altLang="en-US" dirty="0"/>
              <a:t>。但是</a:t>
            </a:r>
            <a:r>
              <a:rPr lang="en-US" altLang="zh-TW" dirty="0"/>
              <a:t>SRL</a:t>
            </a:r>
            <a:r>
              <a:rPr lang="zh-TW" altLang="en-US" dirty="0"/>
              <a:t>能夠很好的抓到物件跟物件之間的</a:t>
            </a:r>
            <a:r>
              <a:rPr lang="en-US" altLang="zh-TW" dirty="0"/>
              <a:t>relation</a:t>
            </a:r>
            <a:r>
              <a:rPr lang="zh-TW" altLang="en-US" dirty="0"/>
              <a:t>。像是這邊可以看到</a:t>
            </a:r>
            <a:r>
              <a:rPr lang="en-US" altLang="zh-TW" dirty="0"/>
              <a:t>SRL</a:t>
            </a:r>
            <a:r>
              <a:rPr lang="zh-TW" altLang="en-US" dirty="0"/>
              <a:t>有抓到</a:t>
            </a:r>
            <a:r>
              <a:rPr lang="en-US" altLang="zh-TW" dirty="0" err="1"/>
              <a:t>Darktortilla</a:t>
            </a:r>
            <a:r>
              <a:rPr lang="en-US" altLang="zh-TW" dirty="0"/>
              <a:t> create</a:t>
            </a:r>
            <a:r>
              <a:rPr lang="zh-TW" altLang="en-US" dirty="0"/>
              <a:t> </a:t>
            </a:r>
            <a:r>
              <a:rPr lang="en-US" altLang="zh-TW" dirty="0"/>
              <a:t>.</a:t>
            </a:r>
            <a:r>
              <a:rPr lang="en-US" altLang="zh-TW" dirty="0" err="1"/>
              <a:t>lnk</a:t>
            </a:r>
            <a:r>
              <a:rPr lang="en-US" altLang="zh-TW" dirty="0"/>
              <a:t> shortcut file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100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所以我目前想要用</a:t>
            </a:r>
            <a:r>
              <a:rPr lang="en-US" altLang="zh-TW" dirty="0"/>
              <a:t>NER</a:t>
            </a:r>
            <a:r>
              <a:rPr lang="zh-TW" altLang="en-US" dirty="0"/>
              <a:t>去抓</a:t>
            </a:r>
            <a:r>
              <a:rPr lang="en-US" altLang="zh-TW" dirty="0"/>
              <a:t>node</a:t>
            </a:r>
            <a:r>
              <a:rPr lang="zh-TW" altLang="en-US" dirty="0"/>
              <a:t>，讓</a:t>
            </a:r>
            <a:r>
              <a:rPr lang="en-US" altLang="zh-TW" dirty="0"/>
              <a:t>graph</a:t>
            </a:r>
            <a:r>
              <a:rPr lang="zh-TW" altLang="en-US" dirty="0"/>
              <a:t>裡面的</a:t>
            </a:r>
            <a:r>
              <a:rPr lang="en-US" altLang="zh-TW" dirty="0"/>
              <a:t>node</a:t>
            </a:r>
            <a:r>
              <a:rPr lang="zh-TW" altLang="en-US" dirty="0"/>
              <a:t>都是我們想要的東西，然後用</a:t>
            </a:r>
            <a:r>
              <a:rPr lang="en-US" altLang="zh-TW" dirty="0"/>
              <a:t>SRL</a:t>
            </a:r>
            <a:r>
              <a:rPr lang="zh-TW" altLang="en-US" dirty="0"/>
              <a:t>去抓</a:t>
            </a:r>
            <a:r>
              <a:rPr lang="en-US" altLang="zh-TW" dirty="0"/>
              <a:t>edge</a:t>
            </a:r>
            <a:r>
              <a:rPr lang="zh-TW" altLang="en-US" dirty="0"/>
              <a:t>，這樣比起用</a:t>
            </a:r>
            <a:r>
              <a:rPr lang="en-US" altLang="zh-TW" dirty="0"/>
              <a:t>NER</a:t>
            </a:r>
            <a:r>
              <a:rPr lang="zh-TW" altLang="en-US" dirty="0"/>
              <a:t>去抓</a:t>
            </a:r>
            <a:r>
              <a:rPr lang="en-US" altLang="zh-TW" dirty="0"/>
              <a:t>edge</a:t>
            </a:r>
            <a:r>
              <a:rPr lang="zh-TW" altLang="en-US" dirty="0"/>
              <a:t>，更能合理的表示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node</a:t>
            </a:r>
            <a:r>
              <a:rPr lang="zh-TW" altLang="en-US" dirty="0"/>
              <a:t>之間的</a:t>
            </a:r>
            <a:r>
              <a:rPr lang="en-US" altLang="zh-TW" dirty="0"/>
              <a:t>relation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BF3DC-2D5A-4BBA-B387-E80BDF24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1DF5FA-7277-4A5E-9A69-B9F2CF94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0101B5-D1AA-4A71-B63E-99F9B8B7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3C0F57-1EE7-451B-976C-941E13274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73DCBE-B753-42A1-BC94-8809172F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C40CA-821A-4FD0-A337-B023099A6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0EA0FB-CD63-4627-9430-C9075868F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CF238-5497-401D-8633-1733D1FE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825CF-B6BB-4673-A676-3B087511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6B0FC-FDD2-4C20-AD44-E5927D47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CF55BC-2C9A-4D4A-A9C9-C9B175F72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0D85CA-0306-4C08-800C-F3B66349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2CC362-56BE-4A19-8650-134A9630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45CE33-1D18-4C2D-ACD2-D4E72E84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49B96A-1652-47C2-9F5E-03F8AE01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77F86-2D2D-4A7D-AEF5-9F275020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74E3F-0F5C-4AD4-89ED-DDA8A1B9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855348-135C-4340-9FF2-840AF5A6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609565-63D4-4F31-B23B-68F454E0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D2FD69-EBA3-45BE-951E-5A422B7D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54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ED360-F648-41C8-A1B4-127CC2B0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FD4D17C-64A2-40E2-84E6-A00D25696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58FA5C-BEF7-4BF9-B41E-2425B1F5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97F286-5532-4B5D-AF40-A8C3C94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F3A812-B33D-41B6-A42F-70AED72A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4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E1553-59B2-4D99-8AF1-BF985B48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116E00-ECED-4F8F-96A9-50363842A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BBB08E-E1F2-44EF-99E5-F6BF29D8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5886F-8863-4F93-9035-FBF6D1FF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284E99-BF74-4C5C-A535-F23EBC5F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43792D-619A-464E-8886-2C0B0F24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30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FA2DEB-17F5-4668-BC3D-9F254F86C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226988-9B1D-4775-9695-61776CF1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BC605A-9F47-4214-B52C-C4DE9621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4A9BF9-2A5E-407C-96D4-80701F200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866CEC-067F-4E8A-BC33-B7351CBA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788040-5FA4-4221-9D2C-89799B87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6F17E8-2EAE-4520-B5E6-CC90205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5693CA-3813-43AF-ADF8-2C008795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2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C8B00-8FEE-4AB3-8D9C-17FB7AE20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F981BC-D915-4AC0-A69D-5742BD70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697E20-CD02-4468-82D4-DA59A99A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73F071-2C2D-4798-861C-BE6F645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32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E24B03-1B78-4406-B8F5-83502C9A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39B8CE-5FA8-4251-94A2-4C74692D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0133B0-D26F-4146-BF63-60C30F5A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079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DDFA7-2B84-44E9-936F-743A1714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1B636E-A8BD-4A3C-8D4B-E0BF44B6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8AE436-5A08-40A7-A2C1-CCDFEAA5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7C778-543D-4C1D-B812-F109AA4C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97A07D-B077-47AD-9B92-E80A4FFC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4437A9-E704-4A62-95D3-B3F81508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4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83D7B-F31F-4840-AB98-244A134D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9AE4E0-9254-497D-A9C5-819B597BA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A7E74C-A3B5-4720-9DB6-8CDCA2F3B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6B2786-C5A5-4DB4-8ADA-C80E3221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55C36E-D062-4BE0-9BE0-E52F0776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73CAC4-A2C9-4D90-8B9C-33BCA1BA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43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BAA46B-2B7F-4D18-8A37-D7B9A064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87E83-8B70-45E4-BF6A-403F9B7B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43EF58-7C81-49DF-B1D7-89552CF23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E2113-736B-4B72-A085-670261F17C01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BF137-3D0E-49E6-8B82-525D8212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639AE-558F-41CE-A6BF-E1A8A03EC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7F507-CF5D-4732-ADF8-6B24ED5CF2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49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11.0709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4.0861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1.0709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hyperlink" Target="https://arxiv.org/abs/2104.0861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2023/8/9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Semantic Role labeling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Semantic Role labeling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11F247-E016-4EEB-BBDE-74A9746A1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1294"/>
            <a:ext cx="12192000" cy="1196716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DFAFFCDA-98A8-4B19-B7B9-9C04CEEB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126" y="2271832"/>
            <a:ext cx="719736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3820DB-E963-403B-98A5-6008514980E0}"/>
              </a:ext>
            </a:extLst>
          </p:cNvPr>
          <p:cNvSpPr/>
          <p:nvPr/>
        </p:nvSpPr>
        <p:spPr>
          <a:xfrm>
            <a:off x="0" y="4500880"/>
            <a:ext cx="130048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8008C1-7507-4E15-ABBE-0D948D2607F4}"/>
              </a:ext>
            </a:extLst>
          </p:cNvPr>
          <p:cNvSpPr/>
          <p:nvPr/>
        </p:nvSpPr>
        <p:spPr>
          <a:xfrm>
            <a:off x="2245360" y="4500880"/>
            <a:ext cx="1193800" cy="35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nodes using Named Entity Recognition (nodes with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edges using Semantic Role Labeling (yielding more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 relations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Goal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goal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relation between nodes in Technique Template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9D3A03-FF65-47B6-952F-490C83B3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230" y="2792321"/>
            <a:ext cx="719736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59D69D7-6528-40F2-A02F-F661A451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30" y="4236974"/>
            <a:ext cx="5219768" cy="227854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F56999-6D56-4020-9F9C-1F57EB2CE966}"/>
              </a:ext>
            </a:extLst>
          </p:cNvPr>
          <p:cNvSpPr txBox="1"/>
          <p:nvPr/>
        </p:nvSpPr>
        <p:spPr>
          <a:xfrm>
            <a:off x="6096000" y="4746252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create?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93521E-C2B6-47C0-80FC-EAD30772EA09}"/>
              </a:ext>
            </a:extLst>
          </p:cNvPr>
          <p:cNvSpPr txBox="1"/>
          <p:nvPr/>
        </p:nvSpPr>
        <p:spPr>
          <a:xfrm>
            <a:off x="6096000" y="5603551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(NER)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object, such as a person, location, organization, product, etc. (Registry, executable… in the field of Cyber Security)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7 types of Entities.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Actor, Executable, File, Network, Registry, Vulnerability and System)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9D550B-CC35-4BD7-BB25-341796A92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05" y="2892105"/>
            <a:ext cx="5834190" cy="16719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D9F6E46-5DE4-4B15-BDFD-6EA861D01F8D}"/>
              </a:ext>
            </a:extLst>
          </p:cNvPr>
          <p:cNvSpPr/>
          <p:nvPr/>
        </p:nvSpPr>
        <p:spPr>
          <a:xfrm>
            <a:off x="838200" y="6311900"/>
            <a:ext cx="71968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[1]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(SRL)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labels to words or phrases in a sentence that indicates their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sentence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2A0362-7FA4-48AE-8257-7BCDFCF82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648700"/>
            <a:ext cx="8059275" cy="31246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E9C7F0-F19E-4AEF-88E3-6EB010029257}"/>
              </a:ext>
            </a:extLst>
          </p:cNvPr>
          <p:cNvSpPr txBox="1"/>
          <p:nvPr/>
        </p:nvSpPr>
        <p:spPr>
          <a:xfrm>
            <a:off x="2894201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178EB7-1273-4092-A5A6-AAD623B160B2}"/>
              </a:ext>
            </a:extLst>
          </p:cNvPr>
          <p:cNvSpPr txBox="1"/>
          <p:nvPr/>
        </p:nvSpPr>
        <p:spPr>
          <a:xfrm>
            <a:off x="5939406" y="5773336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FCF8C2-488D-410D-8287-34C3BA7B6313}"/>
              </a:ext>
            </a:extLst>
          </p:cNvPr>
          <p:cNvSpPr txBox="1"/>
          <p:nvPr/>
        </p:nvSpPr>
        <p:spPr>
          <a:xfrm>
            <a:off x="8032521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36814B-2D39-42A9-852D-D8BB0A1D1FF8}"/>
              </a:ext>
            </a:extLst>
          </p:cNvPr>
          <p:cNvSpPr txBox="1"/>
          <p:nvPr/>
        </p:nvSpPr>
        <p:spPr>
          <a:xfrm>
            <a:off x="4509020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C3739B5-5B1F-407F-8305-7EEA4F6BC7F7}"/>
              </a:ext>
            </a:extLst>
          </p:cNvPr>
          <p:cNvSpPr/>
          <p:nvPr/>
        </p:nvSpPr>
        <p:spPr>
          <a:xfrm>
            <a:off x="838200" y="6311900"/>
            <a:ext cx="9797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EXTRACTOR: Extracting Attack Behavior from Threat Reports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[2]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(SRL)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labels to words or phrases in a sentence that indicates their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sentence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41C0FF8-9707-42AF-B89E-A1E99A12C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66" y="2718964"/>
            <a:ext cx="4733288" cy="38754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CFFE220-9487-47AC-AF03-5D0A0F223314}"/>
              </a:ext>
            </a:extLst>
          </p:cNvPr>
          <p:cNvSpPr/>
          <p:nvPr/>
        </p:nvSpPr>
        <p:spPr>
          <a:xfrm>
            <a:off x="3439486" y="2961314"/>
            <a:ext cx="2793534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9137337-205D-49E9-BDB7-ECFD84B71F1E}"/>
              </a:ext>
            </a:extLst>
          </p:cNvPr>
          <p:cNvSpPr/>
          <p:nvPr/>
        </p:nvSpPr>
        <p:spPr>
          <a:xfrm>
            <a:off x="3439486" y="3203664"/>
            <a:ext cx="2793534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832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labels to words or phrases in a sentence that indicates their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sentence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ABA75C-CCF2-4006-B50E-46DCBBAF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3089045"/>
            <a:ext cx="8916644" cy="161947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B2D05D-B03C-401C-AE18-AEB2DEEB5E8E}"/>
              </a:ext>
            </a:extLst>
          </p:cNvPr>
          <p:cNvSpPr/>
          <p:nvPr/>
        </p:nvSpPr>
        <p:spPr>
          <a:xfrm>
            <a:off x="1637678" y="3089045"/>
            <a:ext cx="8916644" cy="25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601828-B8DD-4D7F-8B89-B6A7A20CBC12}"/>
              </a:ext>
            </a:extLst>
          </p:cNvPr>
          <p:cNvSpPr txBox="1"/>
          <p:nvPr/>
        </p:nvSpPr>
        <p:spPr>
          <a:xfrm>
            <a:off x="553674" y="3004238"/>
            <a:ext cx="248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7DC2DC-4C73-4196-8330-14173F4A7F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5" b="57892"/>
          <a:stretch/>
        </p:blipFill>
        <p:spPr>
          <a:xfrm>
            <a:off x="1637678" y="5157324"/>
            <a:ext cx="4733288" cy="2318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F1E1214-0105-437C-8CC5-A0D61EB5FB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3" b="23474"/>
          <a:stretch/>
        </p:blipFill>
        <p:spPr>
          <a:xfrm>
            <a:off x="1637678" y="5376567"/>
            <a:ext cx="4733288" cy="23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3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[1]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EXTRACTOR: Extracting Attack Behavior from Threat Reports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[2]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difference between the graph of </a:t>
            </a: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that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Extractor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how they select nodes and edges.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7551915-9A08-4E5A-8AB6-6AC51D7B0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35" y="4633698"/>
            <a:ext cx="2514951" cy="1543265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1833F91-9F0E-4035-836F-372F1F4E80C8}"/>
              </a:ext>
            </a:extLst>
          </p:cNvPr>
          <p:cNvCxnSpPr>
            <a:stCxn id="6" idx="3"/>
          </p:cNvCxnSpPr>
          <p:nvPr/>
        </p:nvCxnSpPr>
        <p:spPr>
          <a:xfrm>
            <a:off x="4544386" y="5405331"/>
            <a:ext cx="1957081" cy="1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BE35579E-1A74-4D58-A755-77F779870950}"/>
              </a:ext>
            </a:extLst>
          </p:cNvPr>
          <p:cNvSpPr/>
          <p:nvPr/>
        </p:nvSpPr>
        <p:spPr>
          <a:xfrm>
            <a:off x="6501467" y="4644338"/>
            <a:ext cx="4328719" cy="1543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Nodes: Named Entity Recognition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Edges: Dependency parsing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712A32-D04D-44A4-87D3-7FF490FDD5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14" y="3884109"/>
            <a:ext cx="4447872" cy="1941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4007BC2-D029-4987-92B9-C37DD1707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303" y="3790073"/>
            <a:ext cx="6028679" cy="224385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2B1C06-A368-4352-B01F-BF056194C434}"/>
              </a:ext>
            </a:extLst>
          </p:cNvPr>
          <p:cNvSpPr txBox="1"/>
          <p:nvPr/>
        </p:nvSpPr>
        <p:spPr>
          <a:xfrm>
            <a:off x="8048013" y="5971114"/>
            <a:ext cx="23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3C5045D-40B1-414A-B1AC-974080544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415" y="2351772"/>
            <a:ext cx="719736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6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694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850</Words>
  <Application>Microsoft Office PowerPoint</Application>
  <PresentationFormat>寬螢幕</PresentationFormat>
  <Paragraphs>76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courier</vt:lpstr>
      <vt:lpstr>Roboto-Regular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Log-based Cyber Threat Analysis</vt:lpstr>
      <vt:lpstr>Outline</vt:lpstr>
      <vt:lpstr>Current goal</vt:lpstr>
      <vt:lpstr>Named Entity Recognition (NER) </vt:lpstr>
      <vt:lpstr>Semantic Role Labeling (SRL)</vt:lpstr>
      <vt:lpstr>Semantic Role Labeling (SRL)</vt:lpstr>
      <vt:lpstr>Semantic Role Labeling</vt:lpstr>
      <vt:lpstr>Future direction</vt:lpstr>
      <vt:lpstr>Future direction</vt:lpstr>
      <vt:lpstr>Future direction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17</cp:revision>
  <dcterms:created xsi:type="dcterms:W3CDTF">2023-08-08T06:46:19Z</dcterms:created>
  <dcterms:modified xsi:type="dcterms:W3CDTF">2023-08-09T07:29:27Z</dcterms:modified>
</cp:coreProperties>
</file>