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83" r:id="rId12"/>
    <p:sldId id="265" r:id="rId13"/>
    <p:sldId id="266" r:id="rId14"/>
    <p:sldId id="267" r:id="rId15"/>
    <p:sldId id="268" r:id="rId16"/>
    <p:sldId id="269" r:id="rId17"/>
    <p:sldId id="270" r:id="rId18"/>
    <p:sldId id="278" r:id="rId19"/>
    <p:sldId id="271" r:id="rId20"/>
    <p:sldId id="272" r:id="rId21"/>
    <p:sldId id="273" r:id="rId22"/>
    <p:sldId id="274" r:id="rId23"/>
    <p:sldId id="275" r:id="rId24"/>
    <p:sldId id="279" r:id="rId25"/>
    <p:sldId id="276" r:id="rId26"/>
    <p:sldId id="277" r:id="rId27"/>
    <p:sldId id="280" r:id="rId28"/>
    <p:sldId id="28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4660"/>
  </p:normalViewPr>
  <p:slideViewPr>
    <p:cSldViewPr snapToGrid="0">
      <p:cViewPr>
        <p:scale>
          <a:sx n="100" d="100"/>
          <a:sy n="100" d="100"/>
        </p:scale>
        <p:origin x="90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DC3DF-DD6C-4DAC-8719-32C35DE9D698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05946-A973-482E-B92E-967E241AE6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4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設計一個</a:t>
            </a:r>
            <a:r>
              <a:rPr lang="en-US" altLang="zh-TW" dirty="0"/>
              <a:t>Information Extraction System</a:t>
            </a:r>
            <a:r>
              <a:rPr lang="zh-TW" altLang="en-US" dirty="0"/>
              <a:t>  </a:t>
            </a:r>
            <a:r>
              <a:rPr lang="en-US" altLang="zh-TW" dirty="0" err="1"/>
              <a:t>SecIE</a:t>
            </a:r>
            <a:r>
              <a:rPr lang="en-US" altLang="zh-TW" dirty="0"/>
              <a:t>, </a:t>
            </a:r>
            <a:r>
              <a:rPr lang="zh-TW" altLang="en-US" dirty="0"/>
              <a:t>這個</a:t>
            </a:r>
            <a:r>
              <a:rPr lang="en-US" altLang="zh-TW" dirty="0"/>
              <a:t>IE</a:t>
            </a:r>
            <a:r>
              <a:rPr lang="zh-TW" altLang="en-US" dirty="0"/>
              <a:t> </a:t>
            </a:r>
            <a:r>
              <a:rPr lang="en-US" altLang="zh-TW" dirty="0"/>
              <a:t>system</a:t>
            </a:r>
            <a:r>
              <a:rPr lang="zh-TW" altLang="en-US" dirty="0"/>
              <a:t>專門針對資安領域，能夠抓出資安報告裡面的</a:t>
            </a:r>
            <a:r>
              <a:rPr lang="en-US" altLang="zh-TW" dirty="0"/>
              <a:t>entities, relations</a:t>
            </a:r>
            <a:r>
              <a:rPr lang="zh-TW" altLang="en-US" dirty="0"/>
              <a:t> 和 </a:t>
            </a:r>
            <a:r>
              <a:rPr lang="en-US" altLang="zh-TW" dirty="0"/>
              <a:t>relation</a:t>
            </a:r>
            <a:r>
              <a:rPr lang="zh-TW" altLang="en-US" dirty="0"/>
              <a:t>發生的時間。作者團隊希望這個</a:t>
            </a:r>
            <a:r>
              <a:rPr lang="en-US" altLang="zh-TW" dirty="0" err="1"/>
              <a:t>SecIE</a:t>
            </a:r>
            <a:r>
              <a:rPr lang="zh-TW" altLang="en-US" dirty="0"/>
              <a:t>能夠被運用在不同的</a:t>
            </a:r>
            <a:r>
              <a:rPr lang="en-US" altLang="zh-TW" dirty="0"/>
              <a:t>downstream task</a:t>
            </a:r>
            <a:r>
              <a:rPr lang="zh-TW" altLang="en-US" dirty="0"/>
              <a:t>上面。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05946-A973-482E-B92E-967E241AE6B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8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第一點就是</a:t>
            </a:r>
            <a:r>
              <a:rPr lang="en-US" altLang="zh-TW" dirty="0"/>
              <a:t>CTI report</a:t>
            </a:r>
            <a:r>
              <a:rPr lang="zh-TW" altLang="en-US" dirty="0"/>
              <a:t>或是其它資安文件通常篇幅很長，十幾頁裡面只有幾段重點，而且沒有固定的格式。</a:t>
            </a:r>
            <a:endParaRPr lang="en-US" altLang="zh-TW" dirty="0"/>
          </a:p>
          <a:p>
            <a:r>
              <a:rPr lang="zh-TW" altLang="en-US" dirty="0"/>
              <a:t>再來是比較難應用</a:t>
            </a:r>
            <a:r>
              <a:rPr lang="en-US" altLang="zh-TW" dirty="0"/>
              <a:t>learning-based</a:t>
            </a:r>
            <a:r>
              <a:rPr lang="zh-TW" altLang="en-US" dirty="0"/>
              <a:t> 的方式在資安領域上，</a:t>
            </a:r>
            <a:r>
              <a:rPr lang="en-US" altLang="zh-TW" dirty="0"/>
              <a:t>supervised learning</a:t>
            </a:r>
            <a:r>
              <a:rPr lang="zh-TW" altLang="en-US" dirty="0"/>
              <a:t> 需要大量且高品質的</a:t>
            </a:r>
            <a:r>
              <a:rPr lang="en-US" altLang="zh-TW" dirty="0"/>
              <a:t>data</a:t>
            </a:r>
            <a:r>
              <a:rPr lang="zh-TW" altLang="en-US" dirty="0"/>
              <a:t>。而標注資安的</a:t>
            </a:r>
            <a:r>
              <a:rPr lang="en-US" altLang="zh-TW" dirty="0"/>
              <a:t>data</a:t>
            </a:r>
            <a:r>
              <a:rPr lang="zh-TW" altLang="en-US" dirty="0"/>
              <a:t>需要大量的背景知識，加上第一點，讓</a:t>
            </a:r>
            <a:r>
              <a:rPr lang="en-US" altLang="zh-TW" dirty="0"/>
              <a:t>labeling</a:t>
            </a:r>
            <a:r>
              <a:rPr lang="zh-TW" altLang="en-US" dirty="0"/>
              <a:t>變的非常麻煩。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05946-A973-482E-B92E-967E241AE6B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765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Linguistic Analysis </a:t>
            </a:r>
            <a:r>
              <a:rPr lang="zh-TW" altLang="en-US" dirty="0"/>
              <a:t>分成兩階段，因為作者有小小改良第二階段的</a:t>
            </a:r>
            <a:r>
              <a:rPr lang="en-US" altLang="zh-TW" dirty="0"/>
              <a:t>Dependency parsing</a:t>
            </a:r>
            <a:r>
              <a:rPr lang="zh-TW" altLang="en-US" dirty="0"/>
              <a:t>，結合</a:t>
            </a:r>
            <a:r>
              <a:rPr lang="en-US" altLang="zh-TW" dirty="0"/>
              <a:t>entity</a:t>
            </a:r>
            <a:r>
              <a:rPr lang="zh-TW" altLang="en-US" dirty="0"/>
              <a:t>跟</a:t>
            </a:r>
            <a:r>
              <a:rPr lang="en-US" altLang="zh-TW" dirty="0"/>
              <a:t>dependency parsing</a:t>
            </a:r>
            <a:r>
              <a:rPr lang="zh-TW" altLang="en-US" dirty="0"/>
              <a:t>來提高正確性。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05946-A973-482E-B92E-967E241AE6B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0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用現成的</a:t>
            </a:r>
            <a:r>
              <a:rPr lang="en-US" altLang="zh-TW" dirty="0"/>
              <a:t>package Apache </a:t>
            </a:r>
            <a:r>
              <a:rPr lang="en-US" altLang="zh-TW" dirty="0" err="1"/>
              <a:t>Tika</a:t>
            </a:r>
            <a:r>
              <a:rPr lang="zh-TW" altLang="en-US" dirty="0"/>
              <a:t> 擷取文件中的文字還有文件的</a:t>
            </a:r>
            <a:r>
              <a:rPr lang="en-US" altLang="zh-TW" dirty="0"/>
              <a:t>metadata</a:t>
            </a:r>
            <a:r>
              <a:rPr lang="zh-TW" altLang="en-US" dirty="0"/>
              <a:t>，像是作者、標題、超連結等等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05946-A973-482E-B92E-967E241AE6B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016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切出句子，做</a:t>
            </a:r>
            <a:r>
              <a:rPr lang="en-US" altLang="zh-TW" dirty="0"/>
              <a:t>part-of-speech</a:t>
            </a:r>
            <a:r>
              <a:rPr lang="zh-TW" altLang="en-US" dirty="0"/>
              <a:t>。 </a:t>
            </a:r>
            <a:r>
              <a:rPr lang="en-US" altLang="zh-TW" dirty="0"/>
              <a:t>Part-of-speech</a:t>
            </a:r>
            <a:r>
              <a:rPr lang="zh-TW" altLang="en-US" dirty="0"/>
              <a:t>用來找出每個文字在句子中的詞性，例如名詞或動詞。 </a:t>
            </a:r>
            <a:r>
              <a:rPr lang="en-US" altLang="zh-TW" dirty="0"/>
              <a:t>Dependency parsing</a:t>
            </a:r>
            <a:r>
              <a:rPr lang="zh-TW" altLang="en-US" dirty="0"/>
              <a:t>找出句子中各個文字之間的關係。因為很多資安領域的名詞長的很奇特，像是這個</a:t>
            </a:r>
            <a:r>
              <a:rPr lang="en-US" altLang="zh-TW" dirty="0"/>
              <a:t>trojan-Ransom.win32.xpan</a:t>
            </a:r>
            <a:r>
              <a:rPr lang="zh-TW" altLang="en-US" dirty="0"/>
              <a:t>一般會被切成三句，因為有三個逗號。但是這樣的切法會讓</a:t>
            </a:r>
            <a:r>
              <a:rPr lang="en-US" altLang="zh-TW" dirty="0"/>
              <a:t>dependency</a:t>
            </a:r>
            <a:r>
              <a:rPr lang="zh-TW" altLang="en-US" dirty="0"/>
              <a:t> </a:t>
            </a:r>
            <a:r>
              <a:rPr lang="en-US" altLang="zh-TW" dirty="0"/>
              <a:t>parsing</a:t>
            </a:r>
            <a:r>
              <a:rPr lang="zh-TW" altLang="en-US" dirty="0"/>
              <a:t>的正確性下降，所以作者先做</a:t>
            </a:r>
            <a:r>
              <a:rPr lang="en-US" altLang="zh-TW" dirty="0"/>
              <a:t>entity Extraction</a:t>
            </a:r>
            <a:r>
              <a:rPr lang="zh-TW" altLang="en-US" dirty="0"/>
              <a:t>，然後以</a:t>
            </a:r>
            <a:r>
              <a:rPr lang="en-US" altLang="zh-TW" dirty="0"/>
              <a:t>entity</a:t>
            </a:r>
            <a:r>
              <a:rPr lang="zh-TW" altLang="en-US" dirty="0"/>
              <a:t>為單位做</a:t>
            </a:r>
            <a:r>
              <a:rPr lang="en-US" altLang="zh-TW" dirty="0"/>
              <a:t>dependency parsing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A05946-A973-482E-B92E-967E241AE6B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26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9FCDD-5B3F-4428-8A7A-034031523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352C5E9-3AE1-450B-BDF0-F060CF90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F2D9E0-2DE9-4D3D-8A97-E83D2038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8C812-055D-401F-A1F8-1DEBF414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D85AA-0FF0-432F-812D-8C37B463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3E044E-47FB-46AD-A7B5-38A66776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0FC8BD8-FF89-4B1E-B2E5-AB79143F4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9C269B-A60D-407E-8390-A00D1033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BA36FF-F152-49EF-8038-24339EAC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AFB7B4-AFB5-4CFE-8B52-54A593D6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4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8173EE-21BC-4145-B1BB-150E7DFDE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9A5846-0975-4539-A4D4-A1EAF18AB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E12D09-7BFE-4FC8-BFC8-02AAD48B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3D131C-7320-48C4-8DE1-BBC195E5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0B0D3-1653-4875-9ED7-821F9DAA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5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EFE351-70A3-41D4-8B2B-6680EA33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A32D7-87ED-48A1-ADA3-9274DED6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2F97DD-86B3-4067-8D3D-6057FBCE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A98045-8FB6-4CCE-8EBE-305A0A3C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11F61-CFA1-436F-B034-398A4EEC8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08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E0043-840A-4BFF-B734-F1CBEA9F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239E5B-9927-40F6-A250-EDEAE0A5D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C37B2-C834-4931-A2CB-518007EA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2D2BA-B95D-4B6A-ACE7-1CFD43C1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1C7EA3-2A3B-4893-BE2F-95AFB0F8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21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F326F8-2AA4-44B6-AF4D-A920B47C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A4EA97-7A61-4CC1-B0CF-3E3FB010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510936-AF98-434D-A8E3-58F88F015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485094-E408-400B-ACC2-E6616382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08AED7-3519-417C-9271-1029F97A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527EFD-3ECB-4CE5-847E-BEBCE163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4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5DF29-100E-4AEC-8FD7-8826170C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9DCA7A-CEC3-4DD2-A0C1-2F9DDD8A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68F4CF-94EE-4A96-A7C2-0C826148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9CF171-39CB-4015-97D8-7F1221173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65F550-C517-4BDD-BD81-96D3D82EE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C0B7C08-129A-496A-B159-B0734444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12DDDF4-7BE4-4909-BB29-2E0E58F4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F25302D-6D68-4F9B-9FE3-EC709513B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07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11487-F988-4B03-B5FA-D6ADC348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E96B8FC-0F45-417E-B559-E03E26A4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57C2E6-EA13-4619-966C-55155455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07E80E-4930-49D2-BA76-881A28AF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404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90B1C1-1178-4B3A-9F2B-A35DF7369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26DC1D-E13A-45B0-BA56-FDE18701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5DFC3-6DBC-45F5-82B1-DD8EDC87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9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C7146-151D-401E-8A23-969A7022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3EADB-9101-4993-B5E3-4AD118F1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496394E-E8BA-47E8-9029-657C03C4D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BC762A-E5A7-499D-AE80-254CC69C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54E98C-C0B7-4FBC-BE47-352DC35A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532E43-0598-4736-A679-CBF7978B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5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75D55-1AD9-486E-892D-6B5A4E2F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872C810-132B-4301-A2B5-16176E06B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01B098-7BCC-44BA-BF2F-9A289BE6E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FEFF54-F342-4C1F-BA13-791FE374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E1F52E-F4E9-4BCC-A42E-BFB28A4D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5774D5-8462-42F6-902B-2A09E43C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4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9B2F895-5205-45C0-AF59-2FB24F18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F52DF4-37A5-4AB3-AF6A-E96BF9453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16E379-CC7C-41C5-8C2B-66D955A71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2BB41-FD60-4B63-B1C3-D1016511769F}" type="datetimeFigureOut">
              <a:rPr lang="zh-TW" altLang="en-US" smtClean="0"/>
              <a:t>2023/8/22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420497-FBCF-4777-BF5A-2BF6769BA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D53944-350F-4A55-A8F5-E54D74468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7F94-8CF8-46EB-9548-AEAAD7B647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65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ka.apach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AC769-0785-4B90-BBA3-83FBA188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3400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Information Extraction System for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Intelligence</a:t>
            </a:r>
            <a:b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E55591-A0E1-4FA7-87F9-3569EF62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8"/>
            <a:ext cx="9144000" cy="1655762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Youngja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Taesung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Conference on Empirical Methods in Natural Language Processing(EMNLP)</a:t>
            </a:r>
          </a:p>
        </p:txBody>
      </p:sp>
    </p:spTree>
    <p:extLst>
      <p:ext uri="{BB962C8B-B14F-4D97-AF65-F5344CB8AC3E}">
        <p14:creationId xmlns:p14="http://schemas.microsoft.com/office/powerpoint/2010/main" val="334027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 - </a:t>
            </a:r>
            <a:r>
              <a:rPr lang="en-US" altLang="zh-TW" dirty="0" err="1">
                <a:latin typeface="Times" panose="02020603050405020304" pitchFamily="18" charset="0"/>
                <a:cs typeface="Times" panose="02020603050405020304" pitchFamily="18" charset="0"/>
              </a:rPr>
              <a:t>Lexico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-Syntactic pattern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Applying following syntactic pattern to extract new mentions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NP (, NP)* BE NP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NP, </a:t>
            </a:r>
            <a:r>
              <a:rPr lang="en-US" altLang="zh-TW" sz="2000" i="1" dirty="0">
                <a:latin typeface="Times" panose="02020603050405020304" pitchFamily="18" charset="0"/>
                <a:cs typeface="Times" panose="02020603050405020304" pitchFamily="18" charset="0"/>
              </a:rPr>
              <a:t>CALLED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NP</a:t>
            </a:r>
          </a:p>
          <a:p>
            <a:pPr marL="914400" lvl="1" indent="-457200">
              <a:buFont typeface="+mj-lt"/>
              <a:buAutoNum type="arabicPeriod"/>
            </a:pPr>
            <a:r>
              <a:rPr lang="pl-PL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NP such as NP (, NP)*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NP including NP (, NP)*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NP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a.k.a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 | ((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which|that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)? (BE)? (also)? CALLED as) NP</a:t>
            </a:r>
          </a:p>
          <a:p>
            <a:pPr lvl="1"/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NP refers to “noun phrase”</a:t>
            </a:r>
            <a:endParaRPr lang="en-US" altLang="zh-TW" sz="20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altLang="zh-TW" sz="2000" i="1" dirty="0">
                <a:latin typeface="Times" panose="02020603050405020304" pitchFamily="18" charset="0"/>
                <a:cs typeface="Times" panose="02020603050405020304" pitchFamily="18" charset="0"/>
              </a:rPr>
              <a:t>CALLED</a:t>
            </a:r>
            <a:r>
              <a:rPr lang="zh-TW" altLang="en-US" sz="2000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refers to “called”, “named”…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719B8E-6D88-4A18-8943-55DC96B65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46" y="4001294"/>
            <a:ext cx="646837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95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 –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Classification-based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02153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Regex-based method does not apply to certain examples such as </a:t>
            </a:r>
            <a:r>
              <a:rPr lang="en-US" altLang="zh-TW" sz="2400" i="1" dirty="0">
                <a:latin typeface="Times" panose="02020603050405020304" pitchFamily="18" charset="0"/>
                <a:cs typeface="Times" panose="02020603050405020304" pitchFamily="18" charset="0"/>
              </a:rPr>
              <a:t>‘ADWARE/</a:t>
            </a:r>
            <a:r>
              <a:rPr lang="en-US" altLang="zh-TW" sz="2400" i="1" dirty="0" err="1">
                <a:latin typeface="Times" panose="02020603050405020304" pitchFamily="18" charset="0"/>
                <a:cs typeface="Times" panose="02020603050405020304" pitchFamily="18" charset="0"/>
              </a:rPr>
              <a:t>Agent.imv</a:t>
            </a:r>
            <a:r>
              <a:rPr lang="en-US" altLang="zh-TW" sz="2400" i="1" dirty="0">
                <a:latin typeface="Times" panose="02020603050405020304" pitchFamily="18" charset="0"/>
                <a:cs typeface="Times" panose="02020603050405020304" pitchFamily="18" charset="0"/>
              </a:rPr>
              <a:t>’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or </a:t>
            </a:r>
            <a:r>
              <a:rPr lang="en-US" altLang="zh-TW" sz="2400" i="1" dirty="0">
                <a:latin typeface="Times" panose="02020603050405020304" pitchFamily="18" charset="0"/>
                <a:cs typeface="Times" panose="02020603050405020304" pitchFamily="18" charset="0"/>
              </a:rPr>
              <a:t>‘Trojan-Ransom.Win32.Xpan’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and such examples appears frequently in CTI report.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Train a Logistic-Regression model to classify entities.</a:t>
            </a:r>
          </a:p>
        </p:txBody>
      </p:sp>
    </p:spTree>
    <p:extLst>
      <p:ext uri="{BB962C8B-B14F-4D97-AF65-F5344CB8AC3E}">
        <p14:creationId xmlns:p14="http://schemas.microsoft.com/office/powerpoint/2010/main" val="183386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Co-reference Resolution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Consisting of 2 part: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Within-sentence</a:t>
            </a:r>
          </a:p>
          <a:p>
            <a:pPr lvl="1"/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Cross-sentence</a:t>
            </a:r>
          </a:p>
          <a:p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73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Co-reference Resolution -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Within-sentence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Pattern-based approach, for example: </a:t>
            </a:r>
          </a:p>
          <a:p>
            <a:pPr marL="0" indent="0" algn="ctr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“&lt;nominative noun&gt; [,] CALLED [as] &lt;proper noun&gt;”</a:t>
            </a:r>
          </a:p>
          <a:p>
            <a:pPr marL="0" indent="0" algn="ctr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“a new strain of ransomware, called Trojan-Ransom.Win32.Xpan”: </a:t>
            </a:r>
          </a:p>
          <a:p>
            <a:pPr marL="0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a new strain of ransomware ↔ Trojan-Ransom.Win32.Xpan</a:t>
            </a:r>
          </a:p>
          <a:p>
            <a:pPr marL="0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“a gang called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TeamXRat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”: a gang ↔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TeamXRat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2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Co-reference Resolution -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Cross-sentence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Utilizing a document structure-based sentence embedding model which generates </a:t>
            </a:r>
            <a:r>
              <a:rPr lang="en-US" altLang="zh-TW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semantic representations 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for sentences using BERT.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If a sentence contains a nominative or pronoun mention (e.g., ‘the malware’), identity semantically related sentence and find its referent from those sentences.</a:t>
            </a:r>
          </a:p>
        </p:txBody>
      </p:sp>
    </p:spTree>
    <p:extLst>
      <p:ext uri="{BB962C8B-B14F-4D97-AF65-F5344CB8AC3E}">
        <p14:creationId xmlns:p14="http://schemas.microsoft.com/office/powerpoint/2010/main" val="1307668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Entity Detection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Topic Entity – The focus of a CTI report, such as particular malware or campaign (CTI report perform deep analysis on the topic entity)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Rule-based method to detect Topic Entity</a:t>
            </a:r>
          </a:p>
        </p:txBody>
      </p:sp>
    </p:spTree>
    <p:extLst>
      <p:ext uri="{BB962C8B-B14F-4D97-AF65-F5344CB8AC3E}">
        <p14:creationId xmlns:p14="http://schemas.microsoft.com/office/powerpoint/2010/main" val="2212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OpenIE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Relation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Extracion</a:t>
            </a:r>
            <a:endParaRPr lang="en-US" altLang="zh-TW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Detect relation from certain syntactic structures such as : “NP(subj)-VP-NP(obj)”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Relation: </a:t>
            </a:r>
            <a:r>
              <a:rPr lang="en-US" altLang="zh-TW" sz="2000" i="1" dirty="0">
                <a:latin typeface="Times" panose="02020603050405020304" pitchFamily="18" charset="0"/>
                <a:cs typeface="Times" panose="02020603050405020304" pitchFamily="18" charset="0"/>
              </a:rPr>
              <a:t>VP</a:t>
            </a:r>
          </a:p>
          <a:p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Coocuurence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-based Relation Extraction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When two or more entities co-occur in the same sentence, assign relation between them.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Relation: </a:t>
            </a:r>
            <a:r>
              <a:rPr lang="en-US" altLang="zh-TW" sz="2000" i="1" dirty="0">
                <a:latin typeface="Times" panose="02020603050405020304" pitchFamily="18" charset="0"/>
                <a:cs typeface="Times" panose="02020603050405020304" pitchFamily="18" charset="0"/>
              </a:rPr>
              <a:t>related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Relations with Topic Entity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If entities are not included in any relations, connect them with topic entity.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Relation: </a:t>
            </a:r>
            <a:r>
              <a:rPr lang="en-US" altLang="zh-TW" sz="2000" i="1" dirty="0">
                <a:latin typeface="Times" panose="02020603050405020304" pitchFamily="18" charset="0"/>
                <a:cs typeface="Times" panose="02020603050405020304" pitchFamily="18" charset="0"/>
              </a:rPr>
              <a:t>related + entity type</a:t>
            </a: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5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A1C99EA-1B02-4FE3-B9A2-439A5E86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A84BC06-8BB6-4D70-81C5-913A1537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825625"/>
            <a:ext cx="11353800" cy="3947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2E3E1D-D3DF-4B11-8DB5-7946840A344D}"/>
              </a:ext>
            </a:extLst>
          </p:cNvPr>
          <p:cNvSpPr/>
          <p:nvPr/>
        </p:nvSpPr>
        <p:spPr>
          <a:xfrm>
            <a:off x="4338918" y="2537012"/>
            <a:ext cx="1586753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7C68B-9A14-4ECA-9D57-F6095B4ED064}"/>
              </a:ext>
            </a:extLst>
          </p:cNvPr>
          <p:cNvSpPr/>
          <p:nvPr/>
        </p:nvSpPr>
        <p:spPr>
          <a:xfrm>
            <a:off x="7126569" y="2529168"/>
            <a:ext cx="1287182" cy="1792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25390F-533F-414B-9430-58C4F3353585}"/>
              </a:ext>
            </a:extLst>
          </p:cNvPr>
          <p:cNvSpPr/>
          <p:nvPr/>
        </p:nvSpPr>
        <p:spPr>
          <a:xfrm>
            <a:off x="8726769" y="2537012"/>
            <a:ext cx="1287182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B5ED22-16C6-4A42-A436-118D91669EE6}"/>
              </a:ext>
            </a:extLst>
          </p:cNvPr>
          <p:cNvSpPr/>
          <p:nvPr/>
        </p:nvSpPr>
        <p:spPr>
          <a:xfrm>
            <a:off x="8340914" y="3117337"/>
            <a:ext cx="1177735" cy="189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74F37D-18A8-413D-8CDD-AFB991981F38}"/>
              </a:ext>
            </a:extLst>
          </p:cNvPr>
          <p:cNvSpPr/>
          <p:nvPr/>
        </p:nvSpPr>
        <p:spPr>
          <a:xfrm>
            <a:off x="7571442" y="2738976"/>
            <a:ext cx="1035052" cy="1792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36D5D5-609E-45AF-A974-C50C68560BA3}"/>
              </a:ext>
            </a:extLst>
          </p:cNvPr>
          <p:cNvSpPr/>
          <p:nvPr/>
        </p:nvSpPr>
        <p:spPr>
          <a:xfrm>
            <a:off x="8606494" y="2738976"/>
            <a:ext cx="747057" cy="17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22A41A-8E5E-4AF8-86BC-0B20BD199DE1}"/>
              </a:ext>
            </a:extLst>
          </p:cNvPr>
          <p:cNvSpPr/>
          <p:nvPr/>
        </p:nvSpPr>
        <p:spPr>
          <a:xfrm>
            <a:off x="9641546" y="2731132"/>
            <a:ext cx="1547154" cy="179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7DE772-F160-4484-A058-346E437CD53A}"/>
              </a:ext>
            </a:extLst>
          </p:cNvPr>
          <p:cNvSpPr/>
          <p:nvPr/>
        </p:nvSpPr>
        <p:spPr>
          <a:xfrm>
            <a:off x="4618319" y="3127910"/>
            <a:ext cx="798232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EBA3163-3D1E-4A00-91DF-074D3F4E21EE}"/>
              </a:ext>
            </a:extLst>
          </p:cNvPr>
          <p:cNvSpPr/>
          <p:nvPr/>
        </p:nvSpPr>
        <p:spPr>
          <a:xfrm>
            <a:off x="5416551" y="3127909"/>
            <a:ext cx="723899" cy="1792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9D6F9EE-0BF9-44DA-BDBF-C2CA60B1648B}"/>
              </a:ext>
            </a:extLst>
          </p:cNvPr>
          <p:cNvSpPr/>
          <p:nvPr/>
        </p:nvSpPr>
        <p:spPr>
          <a:xfrm>
            <a:off x="5347074" y="4324967"/>
            <a:ext cx="1088652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23A577-7A47-46E9-B727-9AAA1458EFDB}"/>
              </a:ext>
            </a:extLst>
          </p:cNvPr>
          <p:cNvSpPr/>
          <p:nvPr/>
        </p:nvSpPr>
        <p:spPr>
          <a:xfrm>
            <a:off x="5486774" y="4526932"/>
            <a:ext cx="948952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8900BA-256C-47EA-B9CC-8C88C5047A75}"/>
              </a:ext>
            </a:extLst>
          </p:cNvPr>
          <p:cNvSpPr/>
          <p:nvPr/>
        </p:nvSpPr>
        <p:spPr>
          <a:xfrm>
            <a:off x="4942448" y="4721037"/>
            <a:ext cx="1153552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96ED088-3E53-4DD7-9C84-7DD4039F8CDE}"/>
              </a:ext>
            </a:extLst>
          </p:cNvPr>
          <p:cNvSpPr/>
          <p:nvPr/>
        </p:nvSpPr>
        <p:spPr>
          <a:xfrm>
            <a:off x="7200900" y="4721037"/>
            <a:ext cx="1789627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B91DF6-D6A5-4DCF-A6EA-8F11DBFE2E9D}"/>
              </a:ext>
            </a:extLst>
          </p:cNvPr>
          <p:cNvSpPr/>
          <p:nvPr/>
        </p:nvSpPr>
        <p:spPr>
          <a:xfrm>
            <a:off x="9200613" y="4708580"/>
            <a:ext cx="999635" cy="1792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462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7C5679D-45A1-427C-9629-DB8948C8A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55" y="1600200"/>
            <a:ext cx="4121290" cy="5160963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54FC46-2E88-4232-8184-9492EF1B5536}"/>
              </a:ext>
            </a:extLst>
          </p:cNvPr>
          <p:cNvSpPr/>
          <p:nvPr/>
        </p:nvSpPr>
        <p:spPr>
          <a:xfrm>
            <a:off x="4631267" y="2159000"/>
            <a:ext cx="2108200" cy="262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12F182-FF69-45BC-8556-F154F86E084F}"/>
              </a:ext>
            </a:extLst>
          </p:cNvPr>
          <p:cNvSpPr/>
          <p:nvPr/>
        </p:nvSpPr>
        <p:spPr>
          <a:xfrm>
            <a:off x="4631267" y="2421468"/>
            <a:ext cx="2108200" cy="18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783BEF-5E75-4D77-80B5-72F6D819615F}"/>
              </a:ext>
            </a:extLst>
          </p:cNvPr>
          <p:cNvSpPr/>
          <p:nvPr/>
        </p:nvSpPr>
        <p:spPr>
          <a:xfrm>
            <a:off x="4631267" y="2624668"/>
            <a:ext cx="2108200" cy="306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89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Information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Assign each relation a temporal information based on following priority: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Time in the same dependency construct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Time in the same sentence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Time in the previous sentence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The document’s last modified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The document’s published time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32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8F849-B5D3-45B8-9396-26EF4826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 an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Extraction(IE)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SecIE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extract large number of cybersecurity-related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information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relations.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IE System can be applied to various Security downstream task.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38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Information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F29210D-641C-4148-AC24-CA0F9A84D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05" y="1614487"/>
            <a:ext cx="5651790" cy="4559428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3E74DBB-D09A-46CB-8CEE-D75E28F1F979}"/>
              </a:ext>
            </a:extLst>
          </p:cNvPr>
          <p:cNvSpPr/>
          <p:nvPr/>
        </p:nvSpPr>
        <p:spPr>
          <a:xfrm>
            <a:off x="3767667" y="2709333"/>
            <a:ext cx="3987800" cy="313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9683DF-091B-4BE9-81BB-517FC1E13AED}"/>
              </a:ext>
            </a:extLst>
          </p:cNvPr>
          <p:cNvSpPr/>
          <p:nvPr/>
        </p:nvSpPr>
        <p:spPr>
          <a:xfrm>
            <a:off x="3767667" y="4478867"/>
            <a:ext cx="4749800" cy="1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28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Entity Extraction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Relation Extraction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Dataset</a:t>
            </a: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133 labeled document containing 3295 entities and 1216 relation mentions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185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Entity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endParaRPr lang="en-US" altLang="zh-TW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3665EF-754B-46BE-9ECE-DD78D033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1696"/>
            <a:ext cx="6363588" cy="31627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4422C93-8CD0-44A2-8A9A-C54EF2D483ED}"/>
                  </a:ext>
                </a:extLst>
              </p:cNvPr>
              <p:cNvSpPr txBox="1"/>
              <p:nvPr/>
            </p:nvSpPr>
            <p:spPr>
              <a:xfrm>
                <a:off x="7942245" y="2432580"/>
                <a:ext cx="234840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4422C93-8CD0-44A2-8A9A-C54EF2D48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45" y="2432580"/>
                <a:ext cx="2348400" cy="56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10B2CE-7898-4F49-90C8-75DC750FADBF}"/>
                  </a:ext>
                </a:extLst>
              </p:cNvPr>
              <p:cNvSpPr txBox="1"/>
              <p:nvPr/>
            </p:nvSpPr>
            <p:spPr>
              <a:xfrm>
                <a:off x="7942245" y="3194580"/>
                <a:ext cx="202953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610B2CE-7898-4F49-90C8-75DC750FA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45" y="3194580"/>
                <a:ext cx="2029530" cy="567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B459141-3A07-41D4-92AB-73B9E23F8A82}"/>
                  </a:ext>
                </a:extLst>
              </p:cNvPr>
              <p:cNvSpPr txBox="1"/>
              <p:nvPr/>
            </p:nvSpPr>
            <p:spPr>
              <a:xfrm>
                <a:off x="7942245" y="4009761"/>
                <a:ext cx="3658374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B459141-3A07-41D4-92AB-73B9E23F8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45" y="4009761"/>
                <a:ext cx="3658374" cy="575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4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Relation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6">
            <a:extLst>
              <a:ext uri="{FF2B5EF4-FFF2-40B4-BE49-F238E27FC236}">
                <a16:creationId xmlns:a16="http://schemas.microsoft.com/office/drawing/2014/main" id="{7E6CD268-9EAC-4C27-9690-4B593CF75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467" y="1621471"/>
            <a:ext cx="5651790" cy="455942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CCDA9D-F5A7-4A1B-B4CD-7B1495EABEFA}"/>
              </a:ext>
            </a:extLst>
          </p:cNvPr>
          <p:cNvSpPr/>
          <p:nvPr/>
        </p:nvSpPr>
        <p:spPr>
          <a:xfrm>
            <a:off x="3892001" y="4008777"/>
            <a:ext cx="550333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769D14B-EA51-441A-8207-AD5D2A6D4BF5}"/>
              </a:ext>
            </a:extLst>
          </p:cNvPr>
          <p:cNvSpPr txBox="1"/>
          <p:nvPr/>
        </p:nvSpPr>
        <p:spPr>
          <a:xfrm>
            <a:off x="592352" y="2678074"/>
            <a:ext cx="2360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span, Entity type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A89E73-8916-4C03-BC0F-D26D0F00A9FA}"/>
              </a:ext>
            </a:extLst>
          </p:cNvPr>
          <p:cNvSpPr txBox="1"/>
          <p:nvPr/>
        </p:nvSpPr>
        <p:spPr>
          <a:xfrm>
            <a:off x="5223933" y="61808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type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3EE5461-A4A5-4AEE-AD8B-F29A1BD6A9C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21000" y="2849222"/>
            <a:ext cx="971001" cy="12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0FAC2D4-2F21-4723-9DDF-D3159222A6CB}"/>
              </a:ext>
            </a:extLst>
          </p:cNvPr>
          <p:cNvCxnSpPr>
            <a:cxnSpLocks/>
          </p:cNvCxnSpPr>
          <p:nvPr/>
        </p:nvCxnSpPr>
        <p:spPr>
          <a:xfrm>
            <a:off x="5449577" y="4168530"/>
            <a:ext cx="517251" cy="201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4176475-79B1-4329-B190-5043C82573ED}"/>
              </a:ext>
            </a:extLst>
          </p:cNvPr>
          <p:cNvSpPr/>
          <p:nvPr/>
        </p:nvSpPr>
        <p:spPr>
          <a:xfrm>
            <a:off x="4912727" y="3976727"/>
            <a:ext cx="107370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D0E82A-8AD7-4111-AE16-1E15D661E34A}"/>
              </a:ext>
            </a:extLst>
          </p:cNvPr>
          <p:cNvSpPr/>
          <p:nvPr/>
        </p:nvSpPr>
        <p:spPr>
          <a:xfrm>
            <a:off x="6660601" y="4008777"/>
            <a:ext cx="550333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C1C3CF6-23DA-4399-A7BF-649BC79EFF72}"/>
              </a:ext>
            </a:extLst>
          </p:cNvPr>
          <p:cNvCxnSpPr>
            <a:cxnSpLocks/>
          </p:cNvCxnSpPr>
          <p:nvPr/>
        </p:nvCxnSpPr>
        <p:spPr>
          <a:xfrm flipH="1" flipV="1">
            <a:off x="2921000" y="2849223"/>
            <a:ext cx="3739601" cy="11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3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7C5679D-45A1-427C-9629-DB8948C8A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55" y="1600200"/>
            <a:ext cx="4121290" cy="5160963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54FC46-2E88-4232-8184-9492EF1B5536}"/>
              </a:ext>
            </a:extLst>
          </p:cNvPr>
          <p:cNvSpPr/>
          <p:nvPr/>
        </p:nvSpPr>
        <p:spPr>
          <a:xfrm>
            <a:off x="4631267" y="2159000"/>
            <a:ext cx="2108200" cy="262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12F182-FF69-45BC-8556-F154F86E084F}"/>
              </a:ext>
            </a:extLst>
          </p:cNvPr>
          <p:cNvSpPr/>
          <p:nvPr/>
        </p:nvSpPr>
        <p:spPr>
          <a:xfrm>
            <a:off x="4631267" y="2421468"/>
            <a:ext cx="2108200" cy="186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783BEF-5E75-4D77-80B5-72F6D819615F}"/>
              </a:ext>
            </a:extLst>
          </p:cNvPr>
          <p:cNvSpPr/>
          <p:nvPr/>
        </p:nvSpPr>
        <p:spPr>
          <a:xfrm>
            <a:off x="4631267" y="2624668"/>
            <a:ext cx="2108200" cy="3064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194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Relation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B9D7187-0C1D-43D0-834A-A89ABD807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92637"/>
              </p:ext>
            </p:extLst>
          </p:nvPr>
        </p:nvGraphicFramePr>
        <p:xfrm>
          <a:off x="2032000" y="264742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237168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87450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33881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99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 Spans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Entity types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 type</a:t>
                      </a:r>
                      <a:endParaRPr lang="zh-TW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38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ExactMatch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7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sz="18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eType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8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rType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100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TW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eType-rType</a:t>
                      </a:r>
                      <a:endParaRPr lang="zh-TW" alt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04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627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– Relation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EC51EE3-7A30-4005-95F3-5B9127BA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7575"/>
            <a:ext cx="6496957" cy="351521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6FC46C-B35F-4BA2-9F30-922418B7FB88}"/>
              </a:ext>
            </a:extLst>
          </p:cNvPr>
          <p:cNvSpPr/>
          <p:nvPr/>
        </p:nvSpPr>
        <p:spPr>
          <a:xfrm>
            <a:off x="3546929" y="3213100"/>
            <a:ext cx="539750" cy="120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587D62-ECF9-4D46-B6FB-632739D13CFF}"/>
              </a:ext>
            </a:extLst>
          </p:cNvPr>
          <p:cNvSpPr/>
          <p:nvPr/>
        </p:nvSpPr>
        <p:spPr>
          <a:xfrm>
            <a:off x="5788479" y="3195108"/>
            <a:ext cx="539750" cy="12001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A775B7-9220-4EC3-8C57-216ECED3085F}"/>
                  </a:ext>
                </a:extLst>
              </p:cNvPr>
              <p:cNvSpPr txBox="1"/>
              <p:nvPr/>
            </p:nvSpPr>
            <p:spPr>
              <a:xfrm>
                <a:off x="7942245" y="2432580"/>
                <a:ext cx="234840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CA775B7-9220-4EC3-8C57-216ECED3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45" y="2432580"/>
                <a:ext cx="2348400" cy="567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72DCB6C-9CBF-4DAF-AAED-0AD0117D7E50}"/>
                  </a:ext>
                </a:extLst>
              </p:cNvPr>
              <p:cNvSpPr txBox="1"/>
              <p:nvPr/>
            </p:nvSpPr>
            <p:spPr>
              <a:xfrm>
                <a:off x="7942245" y="3194580"/>
                <a:ext cx="202953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72DCB6C-9CBF-4DAF-AAED-0AD0117D7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45" y="3194580"/>
                <a:ext cx="2029530" cy="567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EDC28EC-9F7B-40F3-95B1-F91828F0695A}"/>
                  </a:ext>
                </a:extLst>
              </p:cNvPr>
              <p:cNvSpPr txBox="1"/>
              <p:nvPr/>
            </p:nvSpPr>
            <p:spPr>
              <a:xfrm>
                <a:off x="7942245" y="4009761"/>
                <a:ext cx="3658374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𝑟𝑒𝑐𝑖𝑠𝑖𝑜𝑛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EDC28EC-9F7B-40F3-95B1-F91828F0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245" y="4009761"/>
                <a:ext cx="3658374" cy="575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114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A08227F5-E45D-4C6C-A7A4-A61F01305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105" y="2119398"/>
            <a:ext cx="5651790" cy="455942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3458215-7B74-451A-83FF-E88C7DD4DC3A}"/>
              </a:ext>
            </a:extLst>
          </p:cNvPr>
          <p:cNvSpPr txBox="1"/>
          <p:nvPr/>
        </p:nvSpPr>
        <p:spPr>
          <a:xfrm>
            <a:off x="838200" y="1704988"/>
            <a:ext cx="5731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relations in to Knowledge Graph.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12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F39A39-15FE-4A80-9940-E662B62BE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1822532"/>
            <a:ext cx="11599333" cy="40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1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8F849-B5D3-45B8-9396-26EF4826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 reports often contain overwhelming information(and has no fixed format).</a:t>
            </a:r>
          </a:p>
          <a:p>
            <a:pPr>
              <a:spcAft>
                <a:spcPts val="1200"/>
              </a:spcAft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method (supervised) relies on a large amount of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labeled data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difficult to acquire in security domain.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5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A83BEB78-7514-45BB-8918-B01DDD11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41" y="1587532"/>
            <a:ext cx="7869717" cy="4801585"/>
          </a:xfrm>
        </p:spPr>
      </p:pic>
    </p:spTree>
    <p:extLst>
      <p:ext uri="{BB962C8B-B14F-4D97-AF65-F5344CB8AC3E}">
        <p14:creationId xmlns:p14="http://schemas.microsoft.com/office/powerpoint/2010/main" val="427466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904ABB97-1C3D-4348-8ADC-9489A51C9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Utilizing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TW" sz="2400" i="1" dirty="0" smtClean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Apache</m:t>
                        </m:r>
                        <m:r>
                          <m:rPr>
                            <m:nor/>
                          </m:rPr>
                          <a:rPr lang="en-US" altLang="zh-TW" sz="2400" i="1" dirty="0" smtClean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i="1" dirty="0" smtClean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Tika</m:t>
                        </m:r>
                      </m:e>
                      <m:sup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" panose="02020603050405020304" pitchFamily="18" charset="0"/>
                            <a:hlinkClick r:id="rId3"/>
                          </a:rPr>
                          <m:t>[1]</m:t>
                        </m:r>
                      </m:sup>
                    </m:sSup>
                  </m:oMath>
                </a14:m>
                <a:r>
                  <a:rPr lang="en-US" altLang="zh-TW" sz="1600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to extract text content and document structure such as titles, tables, hyperlinks and list structure.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TW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Apache </a:t>
                </a:r>
                <a:r>
                  <a:rPr lang="en-US" altLang="zh-TW" sz="2400" i="1" dirty="0" err="1">
                    <a:latin typeface="Times" panose="02020603050405020304" pitchFamily="18" charset="0"/>
                    <a:cs typeface="Times" panose="02020603050405020304" pitchFamily="18" charset="0"/>
                  </a:rPr>
                  <a:t>Tika</a:t>
                </a:r>
                <a:r>
                  <a:rPr lang="en-US" altLang="zh-TW" sz="2400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" panose="02020603050405020304" pitchFamily="18" charset="0"/>
                    <a:cs typeface="Times" panose="02020603050405020304" pitchFamily="18" charset="0"/>
                  </a:rPr>
                  <a:t>is a toolkit used to detect and extract metadata and text from different file types including PPT, XLS, PDF.</a:t>
                </a:r>
              </a:p>
              <a:p>
                <a:endParaRPr lang="zh-TW" alt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904ABB97-1C3D-4348-8ADC-9489A51C9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541" r="-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04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Analysis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Performing sentence boundary detection, part-of-speech(POS) and dependency parsing.</a:t>
            </a:r>
          </a:p>
          <a:p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52ACAB-AB9D-4FA6-BCFF-BAD284CAA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11" y="2956454"/>
            <a:ext cx="6628778" cy="297781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9E1535D-53E1-4F77-AB12-5DBC33461A42}"/>
              </a:ext>
            </a:extLst>
          </p:cNvPr>
          <p:cNvSpPr/>
          <p:nvPr/>
        </p:nvSpPr>
        <p:spPr>
          <a:xfrm>
            <a:off x="6418729" y="4921624"/>
            <a:ext cx="2563906" cy="331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1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Consisting of 3 part:</a:t>
            </a:r>
          </a:p>
          <a:p>
            <a:pPr lvl="1">
              <a:spcAft>
                <a:spcPts val="1200"/>
              </a:spcAft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Pattern-based</a:t>
            </a:r>
          </a:p>
          <a:p>
            <a:pPr lvl="1">
              <a:spcAft>
                <a:spcPts val="1200"/>
              </a:spcAft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Dictionary-based, </a:t>
            </a:r>
            <a:r>
              <a:rPr lang="en-US" altLang="zh-TW" sz="2000" dirty="0" err="1">
                <a:latin typeface="Times" panose="02020603050405020304" pitchFamily="18" charset="0"/>
                <a:cs typeface="Times" panose="02020603050405020304" pitchFamily="18" charset="0"/>
              </a:rPr>
              <a:t>Lexico</a:t>
            </a: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-Syntactic Pattern-based</a:t>
            </a:r>
          </a:p>
          <a:p>
            <a:pPr lvl="1">
              <a:spcAft>
                <a:spcPts val="1200"/>
              </a:spcAft>
            </a:pPr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Classification-based</a:t>
            </a:r>
          </a:p>
          <a:p>
            <a:endParaRPr lang="zh-TW" alt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57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 -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Pattern-based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Used for entity types with </a:t>
            </a:r>
            <a:r>
              <a:rPr lang="en-US" altLang="zh-TW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well-defined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patterns such as IP Address or Email Address.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Also support many IOC patterns such as:</a:t>
            </a: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X.Y.177.245</a:t>
            </a: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82(dot)103(dot)137(dot)14</a:t>
            </a: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BLOCKED.BLOCKED.172.196</a:t>
            </a:r>
          </a:p>
          <a:p>
            <a:pPr lvl="1"/>
            <a:r>
              <a:rPr lang="en-US" altLang="zh-TW" sz="2000" dirty="0">
                <a:latin typeface="Times" panose="02020603050405020304" pitchFamily="18" charset="0"/>
                <a:cs typeface="Times" panose="02020603050405020304" pitchFamily="18" charset="0"/>
              </a:rPr>
              <a:t>x0x0.[REMOVED].com.br</a:t>
            </a:r>
            <a:endParaRPr lang="zh-TW" alt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F74F-E6E4-46DD-8590-EC1BEEC1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Extraction - </a:t>
            </a:r>
            <a:r>
              <a:rPr lang="en-US" altLang="zh-TW" dirty="0">
                <a:latin typeface="Times" panose="02020603050405020304" pitchFamily="18" charset="0"/>
                <a:cs typeface="Times" panose="02020603050405020304" pitchFamily="18" charset="0"/>
              </a:rPr>
              <a:t>Dictionary-based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4ABB97-1C3D-4348-8ADC-9489A51C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Used for reputable entities such as Malware that are well-documented.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Only effective to </a:t>
            </a:r>
            <a:r>
              <a:rPr lang="en-US" altLang="zh-TW" sz="24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previously known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 samples.</a:t>
            </a:r>
          </a:p>
          <a:p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Using the </a:t>
            </a:r>
            <a:r>
              <a:rPr lang="en-US" altLang="zh-TW" sz="2400" dirty="0" err="1">
                <a:latin typeface="Times" panose="02020603050405020304" pitchFamily="18" charset="0"/>
                <a:cs typeface="Times" panose="02020603050405020304" pitchFamily="18" charset="0"/>
              </a:rPr>
              <a:t>Lexico</a:t>
            </a:r>
            <a:r>
              <a:rPr lang="en-US" altLang="zh-TW" sz="2400" dirty="0">
                <a:latin typeface="Times" panose="02020603050405020304" pitchFamily="18" charset="0"/>
                <a:cs typeface="Times" panose="02020603050405020304" pitchFamily="18" charset="0"/>
              </a:rPr>
              <a:t>-Syntactic pattern matching method to extract new mentions.</a:t>
            </a:r>
          </a:p>
          <a:p>
            <a:endParaRPr lang="en-US" altLang="zh-TW" sz="24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1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1030</Words>
  <Application>Microsoft Office PowerPoint</Application>
  <PresentationFormat>寬螢幕</PresentationFormat>
  <Paragraphs>130</Paragraphs>
  <Slides>28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Cambria Math</vt:lpstr>
      <vt:lpstr>Times</vt:lpstr>
      <vt:lpstr>Times New Roman</vt:lpstr>
      <vt:lpstr>Office 佈景主題</vt:lpstr>
      <vt:lpstr>Full-Stack Information Extraction System for Cybersecurity Intelligence </vt:lpstr>
      <vt:lpstr>Goal</vt:lpstr>
      <vt:lpstr>Challenges</vt:lpstr>
      <vt:lpstr>Method Overview</vt:lpstr>
      <vt:lpstr>Document Parsing</vt:lpstr>
      <vt:lpstr>Linguistic Analysis</vt:lpstr>
      <vt:lpstr>Entity Extraction</vt:lpstr>
      <vt:lpstr>Entity Extraction - Pattern-based</vt:lpstr>
      <vt:lpstr>Entity Extraction - Dictionary-based</vt:lpstr>
      <vt:lpstr>Entity Extraction - Lexico-Syntactic pattern</vt:lpstr>
      <vt:lpstr>Entity Extraction – Classification-based</vt:lpstr>
      <vt:lpstr>Co-reference Resolution</vt:lpstr>
      <vt:lpstr>Co-reference Resolution - Within-sentence</vt:lpstr>
      <vt:lpstr>Co-reference Resolution - Cross-sentence</vt:lpstr>
      <vt:lpstr>Topic Entity Detection</vt:lpstr>
      <vt:lpstr>Relation Extraction</vt:lpstr>
      <vt:lpstr>Relation Extraction</vt:lpstr>
      <vt:lpstr>Relation Extraction</vt:lpstr>
      <vt:lpstr>Temporal Information Extraction</vt:lpstr>
      <vt:lpstr>Temporal Information Extraction</vt:lpstr>
      <vt:lpstr>Evaluation</vt:lpstr>
      <vt:lpstr>Evaluation – Entity Extraction</vt:lpstr>
      <vt:lpstr>Evaluation – Relation Extraction</vt:lpstr>
      <vt:lpstr>Relation Extraction</vt:lpstr>
      <vt:lpstr>Evaluation – Relation Extraction</vt:lpstr>
      <vt:lpstr>Evaluation – Relation Extraction</vt:lpstr>
      <vt:lpstr>Application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Full-Stack Information Extraction System for Cybersecurity Intelligence </dc:title>
  <dc:creator>Daniel</dc:creator>
  <cp:lastModifiedBy>Daniel</cp:lastModifiedBy>
  <cp:revision>38</cp:revision>
  <dcterms:created xsi:type="dcterms:W3CDTF">2023-08-18T08:44:46Z</dcterms:created>
  <dcterms:modified xsi:type="dcterms:W3CDTF">2023-08-22T07:56:46Z</dcterms:modified>
</cp:coreProperties>
</file>