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03421-D5A9-C04C-9D6F-8A8F716F771B}" v="23" dt="2023-04-30T03:56:0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116" d="100"/>
          <a:sy n="116" d="100"/>
        </p:scale>
        <p:origin x="4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efault+of+credit+card+clients" TargetMode="External"/><Relationship Id="rId2" Type="http://schemas.openxmlformats.org/officeDocument/2006/relationships/hyperlink" Target="https://rstudio-pubs-static.s3.amazonaws.com/281390_8a4ea1f1d23043479814ec4a38dbbfd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MLWave/Black-Boxxy/master/credit-card-default.csv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890F-6A50-6964-0613-9C860B4F9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37585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latin typeface="Baguet Script" pitchFamily="2" charset="77"/>
              </a:rPr>
              <a:t>Credit Card Fraud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3E04F4-803E-E024-9C1A-267850546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94234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Done by:</a:t>
            </a:r>
          </a:p>
          <a:p>
            <a:pPr algn="l"/>
            <a:r>
              <a:rPr lang="en-US" dirty="0" err="1">
                <a:latin typeface="Georgia" panose="02040502050405020303" pitchFamily="18" charset="0"/>
              </a:rPr>
              <a:t>Bala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Tej</a:t>
            </a:r>
            <a:r>
              <a:rPr lang="en-US" dirty="0">
                <a:latin typeface="Georgia" panose="02040502050405020303" pitchFamily="18" charset="0"/>
              </a:rPr>
              <a:t> Kumar </a:t>
            </a:r>
            <a:r>
              <a:rPr lang="en-US" dirty="0" err="1">
                <a:latin typeface="Georgia" panose="02040502050405020303" pitchFamily="18" charset="0"/>
              </a:rPr>
              <a:t>Thanneru</a:t>
            </a:r>
            <a:r>
              <a:rPr lang="en-US" dirty="0">
                <a:latin typeface="Georgia" panose="02040502050405020303" pitchFamily="18" charset="0"/>
              </a:rPr>
              <a:t> – 00762025</a:t>
            </a:r>
          </a:p>
          <a:p>
            <a:pPr algn="l"/>
            <a:r>
              <a:rPr lang="en-US" dirty="0">
                <a:latin typeface="Georgia" panose="02040502050405020303" pitchFamily="18" charset="0"/>
              </a:rPr>
              <a:t>Darshan Kumar </a:t>
            </a:r>
            <a:r>
              <a:rPr lang="en-US" dirty="0" err="1">
                <a:latin typeface="Georgia" panose="02040502050405020303" pitchFamily="18" charset="0"/>
              </a:rPr>
              <a:t>Munireddy</a:t>
            </a:r>
            <a:r>
              <a:rPr lang="en-US" dirty="0">
                <a:latin typeface="Georgia" panose="02040502050405020303" pitchFamily="18" charset="0"/>
              </a:rPr>
              <a:t> – 00760186</a:t>
            </a:r>
          </a:p>
          <a:p>
            <a:pPr algn="l"/>
            <a:r>
              <a:rPr lang="en-US" dirty="0" err="1">
                <a:latin typeface="Georgia" panose="02040502050405020303" pitchFamily="18" charset="0"/>
              </a:rPr>
              <a:t>Lalithya</a:t>
            </a:r>
            <a:r>
              <a:rPr lang="en-US" dirty="0">
                <a:latin typeface="Georgia" panose="02040502050405020303" pitchFamily="18" charset="0"/>
              </a:rPr>
              <a:t> Krishna </a:t>
            </a:r>
            <a:r>
              <a:rPr lang="en-US" dirty="0" err="1">
                <a:latin typeface="Georgia" panose="02040502050405020303" pitchFamily="18" charset="0"/>
              </a:rPr>
              <a:t>Garaga</a:t>
            </a:r>
            <a:r>
              <a:rPr lang="en-US" dirty="0">
                <a:latin typeface="Georgia" panose="02040502050405020303" pitchFamily="18" charset="0"/>
              </a:rPr>
              <a:t> - 00764409</a:t>
            </a:r>
          </a:p>
        </p:txBody>
      </p:sp>
    </p:spTree>
    <p:extLst>
      <p:ext uri="{BB962C8B-B14F-4D97-AF65-F5344CB8AC3E}">
        <p14:creationId xmlns:p14="http://schemas.microsoft.com/office/powerpoint/2010/main" val="66027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363-BB23-A042-77AC-446149AC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50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Modelling and performance: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D666-441C-C666-9562-68D5F353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7108"/>
            <a:ext cx="8596668" cy="3117774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Create the test and train data set.</a:t>
            </a:r>
          </a:p>
          <a:p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SKLearn</a:t>
            </a:r>
            <a:r>
              <a:rPr lang="en-US" dirty="0">
                <a:latin typeface="Georgia" panose="02040502050405020303" pitchFamily="18" charset="0"/>
              </a:rPr>
              <a:t> imported the ML model.</a:t>
            </a:r>
          </a:p>
          <a:p>
            <a:r>
              <a:rPr lang="en-US" dirty="0">
                <a:latin typeface="Georgia" panose="02040502050405020303" pitchFamily="18" charset="0"/>
              </a:rPr>
              <a:t>Performed train data set on this models.</a:t>
            </a:r>
          </a:p>
          <a:p>
            <a:r>
              <a:rPr lang="en-US" dirty="0">
                <a:latin typeface="Georgia" panose="02040502050405020303" pitchFamily="18" charset="0"/>
              </a:rPr>
              <a:t>Using a test data set to predict the model.</a:t>
            </a:r>
          </a:p>
          <a:p>
            <a:r>
              <a:rPr lang="en-US" dirty="0">
                <a:latin typeface="Georgia" panose="02040502050405020303" pitchFamily="18" charset="0"/>
              </a:rPr>
              <a:t>F1 score and confusion matrix were used to evaluate the model.</a:t>
            </a:r>
          </a:p>
          <a:p>
            <a:r>
              <a:rPr lang="en-US" dirty="0">
                <a:latin typeface="Georgia" panose="02040502050405020303" pitchFamily="18" charset="0"/>
              </a:rPr>
              <a:t>K Fold Cross Validation is used to evaluate the model.</a:t>
            </a:r>
          </a:p>
          <a:p>
            <a:r>
              <a:rPr lang="en-US" dirty="0">
                <a:latin typeface="Georgia" panose="02040502050405020303" pitchFamily="18" charset="0"/>
              </a:rPr>
              <a:t>A new dataset was used to test the model.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AC79E-DD3C-BDBD-D16E-BE2676D9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714702"/>
            <a:ext cx="7829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959E-7D87-DC49-BFF9-9D153952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50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Modelling and Performance: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668A-C537-ABC0-B3CC-30795930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7109"/>
            <a:ext cx="8596668" cy="45169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of each models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DD993-6839-0274-444E-59C5251E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88" y="2480171"/>
            <a:ext cx="8829623" cy="204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1042-2EE8-C0B2-CC3A-0D1294F3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45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Modelling and Performance: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F07D-F5DD-FF7E-8B53-943FB6FA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059"/>
            <a:ext cx="8596668" cy="473724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Representing the performance of each model visually by plotting bar graph.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40EA2-0A92-62F0-A030-68E08365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0" y="1817782"/>
            <a:ext cx="7205031" cy="49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8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F6B0-00FA-2BDD-B3DD-ACA57B4B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 Fold Cross Validation: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785B-B258-10C5-322E-9763FB78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990"/>
            <a:ext cx="8596668" cy="48474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We also used K Fold Cross Validation to assess the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4CF75-02B6-97E1-9DFC-4CEDF1A4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89532"/>
            <a:ext cx="7165681" cy="40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78B3-2A5C-9A91-F7D5-E36CBF29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47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Important features for Random Forest: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B5C0-9CAF-6288-48C2-7DF7B52AB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55075"/>
            <a:ext cx="4184035" cy="4686286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We calculated important features of Random Forest model because it performed well in comparison with other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71BF2-67AC-6072-A01C-C0D66707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28" y="1355075"/>
            <a:ext cx="5592505" cy="48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8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371B-7F01-6176-282C-59115F9E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39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EA2D-2038-6657-2B3F-5E48640A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991"/>
            <a:ext cx="8596668" cy="4741372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hlinkClick r:id="rId2"/>
              </a:rPr>
              <a:t>https://rstudio-pubs-static.s3.amazonaws.com/281390_8a4ea1f1d23043479814ec4a38dbbfd9.html</a:t>
            </a:r>
            <a:endParaRPr lang="en-IN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Data retrieved from : </a:t>
            </a: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  <a:hlinkClick r:id="rId3"/>
              </a:rPr>
              <a:t>https://archive.ics.uci.edu/ml/datasets/default+of+credit+card+clients</a:t>
            </a:r>
            <a:endParaRPr lang="en-IN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  <a:hlinkClick r:id="rId4"/>
              </a:rPr>
              <a:t>https://raw.githubusercontent.com/MLWave/Black-Boxxy/master/credit-card-default.csv</a:t>
            </a:r>
            <a:endParaRPr lang="en-IN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2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9B7B-B880-81B3-0F11-E12481D19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849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F5C1-A7C5-A54F-3ED1-47C82B52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132E-EEDF-7A6C-A295-ED2AA698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0927"/>
            <a:ext cx="8813907" cy="447747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Machine Learning in Credit Card Fraud Detection.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Types of Credit Card Fraud.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Algorithms used by Machine Learning.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Approach and Analysis.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Modelling and Performance.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K Fold Cross Validation.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Important features of Random Forest.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Reference.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9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83BC-0EC6-1AE8-0839-88D1BE82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Machine Learning in Credit Card Fraud Detection: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2AC7-24EB-5236-C37A-902C3228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Machine Learning is a powerful tool in credit card fraud detection. It involves training algorithms to recognize patterns and anomalies in credit card transactions.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Machine Learning algorithms can analyze vast amounts of data in real-time and identify suspicious transactions that may indicate fraud. They can also adapt to new types of fraud and improve their accuracy over 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Financial companies and institutions use machine learning algorithm in various ways, such as anomaly detection, clustering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20040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0105-EF85-CB46-8BAE-D81D6C74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1825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Types of credit card fraud: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16DF-0B36-4EF5-BC5A-5B953DF9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353"/>
            <a:ext cx="8596668" cy="42820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There are many types of credit card fraud: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Identity theft: Involves stealing personal information to make new credit card accounts.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Account takeover: Involves taking over an existing account and using it for fraudulent activities.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Skimming: Involves stealing credit card information through devices installed on ATMs or payment terminals.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Phishing: Involves tricking people into giving away their credit card information through fake emails or websites. </a:t>
            </a:r>
          </a:p>
        </p:txBody>
      </p:sp>
    </p:spTree>
    <p:extLst>
      <p:ext uri="{BB962C8B-B14F-4D97-AF65-F5344CB8AC3E}">
        <p14:creationId xmlns:p14="http://schemas.microsoft.com/office/powerpoint/2010/main" val="348883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4061-8EAE-8D25-D821-AD19BB16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81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Algorithms used by machine learning: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B490-392E-5D6E-1C42-4537EFE3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053"/>
            <a:ext cx="8596668" cy="43283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We are predicting credit card fraud in this project by training  a data set using several machine learning techniques and comparing results of each model or algorithm.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Various machine learning algorithms are: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SVM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Logistic Regression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Naïve bayes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Random Forest </a:t>
            </a:r>
          </a:p>
        </p:txBody>
      </p:sp>
    </p:spTree>
    <p:extLst>
      <p:ext uri="{BB962C8B-B14F-4D97-AF65-F5344CB8AC3E}">
        <p14:creationId xmlns:p14="http://schemas.microsoft.com/office/powerpoint/2010/main" val="130360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BC7E-7957-F02C-2190-16D6F5B0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8177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Approach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F296-E34C-C72E-383B-F25241D3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7778"/>
            <a:ext cx="8596668" cy="234966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Get the data set via the API.</a:t>
            </a:r>
          </a:p>
          <a:p>
            <a:r>
              <a:rPr lang="en-US" dirty="0">
                <a:latin typeface="Georgia" panose="02040502050405020303" pitchFamily="18" charset="0"/>
              </a:rPr>
              <a:t>Exploratory data analysis.</a:t>
            </a:r>
          </a:p>
          <a:p>
            <a:r>
              <a:rPr lang="en-US" dirty="0">
                <a:latin typeface="Georgia" panose="02040502050405020303" pitchFamily="18" charset="0"/>
              </a:rPr>
              <a:t>Train the data set by using machine learning model.</a:t>
            </a:r>
          </a:p>
          <a:p>
            <a:r>
              <a:rPr lang="en-US" dirty="0">
                <a:latin typeface="Georgia" panose="02040502050405020303" pitchFamily="18" charset="0"/>
              </a:rPr>
              <a:t>Predict the model with test data</a:t>
            </a:r>
          </a:p>
          <a:p>
            <a:r>
              <a:rPr lang="en-US" dirty="0">
                <a:latin typeface="Georgia" panose="02040502050405020303" pitchFamily="18" charset="0"/>
              </a:rPr>
              <a:t>Metrics – Confusion matrix, F1 score, K Fold cross validation.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67622-14F8-F2E3-C085-1A85923E2CD9}"/>
              </a:ext>
            </a:extLst>
          </p:cNvPr>
          <p:cNvSpPr/>
          <p:nvPr/>
        </p:nvSpPr>
        <p:spPr>
          <a:xfrm>
            <a:off x="416689" y="4560423"/>
            <a:ext cx="1365812" cy="136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Retrieve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D9F33-6009-9474-179E-88DD3E7075A1}"/>
              </a:ext>
            </a:extLst>
          </p:cNvPr>
          <p:cNvSpPr/>
          <p:nvPr/>
        </p:nvSpPr>
        <p:spPr>
          <a:xfrm>
            <a:off x="2374739" y="4560424"/>
            <a:ext cx="1365812" cy="136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A8454-E9D0-0983-3441-CB0A9581E57D}"/>
              </a:ext>
            </a:extLst>
          </p:cNvPr>
          <p:cNvSpPr/>
          <p:nvPr/>
        </p:nvSpPr>
        <p:spPr>
          <a:xfrm>
            <a:off x="6254187" y="4560421"/>
            <a:ext cx="1365812" cy="136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Predict the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E88F7-B50C-1614-D8F9-7425FBF9D390}"/>
              </a:ext>
            </a:extLst>
          </p:cNvPr>
          <p:cNvSpPr/>
          <p:nvPr/>
        </p:nvSpPr>
        <p:spPr>
          <a:xfrm>
            <a:off x="8324878" y="4560422"/>
            <a:ext cx="1365812" cy="136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Performance Evaluation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88825-A5BC-042C-0B1B-70BC8CA90BCE}"/>
              </a:ext>
            </a:extLst>
          </p:cNvPr>
          <p:cNvSpPr/>
          <p:nvPr/>
        </p:nvSpPr>
        <p:spPr>
          <a:xfrm>
            <a:off x="4248392" y="4560421"/>
            <a:ext cx="1365812" cy="136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Train the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838FC3-F9E3-A09B-4F7C-DADC80D185E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82501" y="5243330"/>
            <a:ext cx="592238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33AF6E-A5F4-C308-9339-575DABA8D45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740551" y="5243328"/>
            <a:ext cx="507841" cy="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B1569-A8A3-A06F-8B4B-436CD6DE684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14204" y="5243327"/>
            <a:ext cx="639983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192BF0-C485-64A3-C434-F21F5D15108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19999" y="5243329"/>
            <a:ext cx="70487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3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C76B-6099-5C5A-FCCC-6B25A80F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174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Approach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6906-C434-E81E-E9DB-B1AFB470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1345"/>
            <a:ext cx="8596668" cy="55084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 this data set, we are checking for any missing values.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E581E0B-67A8-9773-987E-DAF0F180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16" y="2214631"/>
            <a:ext cx="8940401" cy="38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74AC-3155-2666-9DA9-47DADB3A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59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Approach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7D91-3D93-F9A1-DB88-C8163F6C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193"/>
            <a:ext cx="8596668" cy="407624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Correlation between features.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82113-A60B-2FD3-8DCE-5E5F82C0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36" y="2013324"/>
            <a:ext cx="6571765" cy="46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438F-FC43-0F5F-999A-16D02986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59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Approach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5A8F-C94E-174B-3E50-9760A781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193"/>
            <a:ext cx="8596668" cy="199680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Find unique values in few columns.</a:t>
            </a:r>
          </a:p>
          <a:p>
            <a:r>
              <a:rPr lang="en-US" dirty="0">
                <a:latin typeface="Georgia" panose="02040502050405020303" pitchFamily="18" charset="0"/>
              </a:rPr>
              <a:t>Transform the education and martial status column values.</a:t>
            </a:r>
          </a:p>
          <a:p>
            <a:r>
              <a:rPr lang="en-US" dirty="0">
                <a:latin typeface="Georgia" panose="02040502050405020303" pitchFamily="18" charset="0"/>
              </a:rPr>
              <a:t>Set “default” as target and create a new dataset by dropping this column from original database.</a:t>
            </a:r>
          </a:p>
          <a:p>
            <a:r>
              <a:rPr lang="en-US" dirty="0">
                <a:latin typeface="Georgia" panose="02040502050405020303" pitchFamily="18" charset="0"/>
              </a:rPr>
              <a:t>Use Robust Scaler to transform the new data set from above.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7AB54-C07A-7BB6-35D4-8385C3B0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20" y="3875183"/>
            <a:ext cx="6310230" cy="20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37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689</TotalTime>
  <Words>613</Words>
  <Application>Microsoft Macintosh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Baguet Script</vt:lpstr>
      <vt:lpstr>Georgia</vt:lpstr>
      <vt:lpstr>Trebuchet MS</vt:lpstr>
      <vt:lpstr>Wingdings 3</vt:lpstr>
      <vt:lpstr>Facet</vt:lpstr>
      <vt:lpstr>Credit Card Fraud Detection</vt:lpstr>
      <vt:lpstr>Outline:</vt:lpstr>
      <vt:lpstr>Machine Learning in Credit Card Fraud Detection: </vt:lpstr>
      <vt:lpstr>Types of credit card fraud: </vt:lpstr>
      <vt:lpstr>Algorithms used by machine learning:</vt:lpstr>
      <vt:lpstr>Approach and Analysis:</vt:lpstr>
      <vt:lpstr>Approach and Analysis:</vt:lpstr>
      <vt:lpstr>Approach and Analysis:</vt:lpstr>
      <vt:lpstr>Approach and Analysis:</vt:lpstr>
      <vt:lpstr>Modelling and performance: </vt:lpstr>
      <vt:lpstr>Modelling and Performance:</vt:lpstr>
      <vt:lpstr>Modelling and Performance:</vt:lpstr>
      <vt:lpstr>K Fold Cross Validation:</vt:lpstr>
      <vt:lpstr>Important features for Random Forest: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Garaga, Lalithya Krishna</dc:creator>
  <cp:lastModifiedBy>Garaga, Lalithya Krishna</cp:lastModifiedBy>
  <cp:revision>3</cp:revision>
  <dcterms:created xsi:type="dcterms:W3CDTF">2023-04-29T16:36:40Z</dcterms:created>
  <dcterms:modified xsi:type="dcterms:W3CDTF">2023-04-30T04:05:59Z</dcterms:modified>
</cp:coreProperties>
</file>