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60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7" r:id="rId45"/>
    <p:sldId id="304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78667" autoAdjust="0"/>
  </p:normalViewPr>
  <p:slideViewPr>
    <p:cSldViewPr snapToGrid="0">
      <p:cViewPr>
        <p:scale>
          <a:sx n="97" d="100"/>
          <a:sy n="97" d="100"/>
        </p:scale>
        <p:origin x="-9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55C22-F1B0-4194-9C5A-C3F059237F2E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6A42D-A2DE-4831-A52B-414C8DC61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6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A42D-A2DE-4831-A52B-414C8DC611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8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A42D-A2DE-4831-A52B-414C8DC611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A42D-A2DE-4831-A52B-414C8DC6115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6A42D-A2DE-4831-A52B-414C8DC6115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3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A42D-A2DE-4831-A52B-414C8DC6115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3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A42D-A2DE-4831-A52B-414C8DC6115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35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A42D-A2DE-4831-A52B-414C8DC6115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9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EEFDE6-E896-4CF3-8522-2E3E8C12A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9E8EA04-6470-407B-96D8-F920777D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B9ED19A-2F08-47D3-BDAB-764E004B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6A8870-1A62-499E-AD02-154D52F5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6E3A53-2E0F-4F0E-92EE-DE942084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6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FE6874-C0F1-47A6-8E5A-933E829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D676338-199C-401A-84EE-D5D53CA28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2539EA-0B74-47B3-AEBD-F4451D2A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524F3DE-998E-44B9-A4A8-8607F704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9D9CB6-7F39-4C4B-A3D6-9DEF735F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351CC5B0-5552-408A-B6AD-CE181C672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98627C5-16C7-44C1-855C-788235D8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78BAB0D-F125-4372-80ED-1FED6751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58A383-50E7-416F-BDEB-F82CFB60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1C9B7D8-0098-4D21-90B2-C84F2334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7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1D9B1A-15E7-4F28-BDAB-5332A249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AE6951-5606-438F-AB91-6017652F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C662185-4CD1-465B-BC3A-EF26CED4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DD75C5-732E-4F77-B785-90ECFA40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B612CE-F70D-4E92-8E79-5910EA21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A0A843-34E5-46A0-B5E1-BA998806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2A5AD19-05A3-4FA3-9105-44AEB34D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C1795B-E5E7-4AE0-82CD-A4F6A7F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D598FB7-D2BC-4A7C-B540-2AE5F965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3789791-E01C-4941-B736-82F2FA2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4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486053-9737-432F-98B8-DB5F7BA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6BD83B-AB3C-4367-96C6-DCEFCAE99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75A740C-A08A-47BE-95D5-F86EADB7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746AD80-DDFF-4AFB-A23F-2B58B60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62C6B34-F061-42C1-8B68-9AFD9378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9585EFF-4BE1-4CD7-A928-DB7761CB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A98632-C4B9-4089-BCE6-F668B45E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F64B99-C70F-46E5-80F1-0D9F90BD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9DB3945-77CD-42F5-9D29-5B8306008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ED0F87F-64DE-4110-95C3-94797000D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679E8A0-41C0-48DB-BF30-DE12269BE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9ED30B4-EE3A-4BB2-84EA-6812E641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44F4143-A3D6-4D2E-A69F-0E9E97C6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ADDC338-C5DA-4790-9811-6ABF2B29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24BC56-6DF2-4E5F-B809-B0D03562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8486886-780C-423A-B851-E33CFBDB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308520E-2F6F-4414-8989-025C98BC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B875DAA-6A6C-49C8-9E1F-E65947C9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E1419DB-8BA2-4F02-8829-C1CA728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E1B2DD6-CF81-4362-B7AC-F8B9A0C4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C2C74B4-CC6C-4D0B-8467-FD29589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DCF88D-0D7F-4B6A-8DA1-57177C1C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7D6971-7023-429C-93DC-F495B1EC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E82BBC7-6DAC-4869-B481-E71B9343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02B1AAF-A02D-4818-BB86-CE9359FF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C3C05D-AC33-4DC9-BF3E-745B00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E0F34B8-C6C1-4FF6-AB48-F4FCBF8D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FD95EF-8629-4B4F-BC5A-F8D56813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65A3844-4F7F-45C6-95DC-F6580992D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299439F-FB1B-4A55-971F-C0D0DF5A3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16A1C40-3AC6-4167-B6BE-BED78CB4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06731D-A91D-4E24-9BA6-1BEC9916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624EEC3-9F07-4DA6-986C-44ED4E8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869423-FCAE-4109-994C-6CE2BE5D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AEF654-7179-417D-8FBB-C09CD1C5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73FB9C-9F44-474D-A3E3-3269F01D5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B4AC-752E-4536-A5D2-B9B48D84F6B0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A50CC2-CC4E-47BC-8F4E-4367D0EFC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A54EAFE-20D8-40CA-B2E7-155953681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86B5-7410-48D4-8FDB-25C2586D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C8668B-5375-4A73-812C-E39FB3DAF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 второй части экзамена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BD087E9-8A98-4915-A244-6AB061DCC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48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8FDD79-4AF7-40E1-A3D8-E378CAC2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Перечислите свойства класса </a:t>
            </a:r>
            <a:r>
              <a:rPr lang="ru-RU" dirty="0" err="1"/>
              <a:t>DriveInfo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D584EB-D743-46A5-84FE-7928271A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AvailableFreeSpace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указывает на объем доступного свободного места на диске в байтах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DriveFormat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имя файловой системы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DriveType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представляет тип диска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IsReady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готов ли диск (например, DVD-диск может быть не вставлен в дисковод)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Name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имя диска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TotalFreeSpace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общий объем свободного места на диске в байтах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TotalSize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общий размер диска в байтах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VolumeLabel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или устанавливает метку тома - уникальное имя, назначенное жесткому диску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99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8B9727-0E38-4C98-90AE-C85B356D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возможности предоставляет класс </a:t>
            </a:r>
            <a:r>
              <a:rPr lang="ru-RU" dirty="0" err="1"/>
              <a:t>Directory</a:t>
            </a:r>
            <a:r>
              <a:rPr lang="ru-RU" dirty="0"/>
              <a:t> и </a:t>
            </a:r>
            <a:r>
              <a:rPr lang="ru-RU" dirty="0" err="1"/>
              <a:t>DirectoryInfo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B993069-FF2D-42F9-A9D9-80FA17C2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Класс </a:t>
            </a:r>
            <a:r>
              <a:rPr lang="ru-RU" dirty="0" err="1"/>
              <a:t>Directory</a:t>
            </a:r>
            <a:r>
              <a:rPr lang="ru-RU" dirty="0"/>
              <a:t> предоставляет статические методы для работы с директориями, в то время как класс </a:t>
            </a:r>
            <a:r>
              <a:rPr lang="ru-RU" dirty="0" err="1"/>
              <a:t>DirectoryInfo</a:t>
            </a:r>
            <a:r>
              <a:rPr lang="ru-RU" dirty="0"/>
              <a:t> предоставляет </a:t>
            </a:r>
            <a:r>
              <a:rPr lang="ru-RU" dirty="0" err="1"/>
              <a:t>экземплярные</a:t>
            </a:r>
            <a:r>
              <a:rPr lang="ru-RU" dirty="0"/>
              <a:t> методы для работы с конкретной директорией. </a:t>
            </a:r>
          </a:p>
        </p:txBody>
      </p:sp>
    </p:spTree>
    <p:extLst>
      <p:ext uri="{BB962C8B-B14F-4D97-AF65-F5344CB8AC3E}">
        <p14:creationId xmlns:p14="http://schemas.microsoft.com/office/powerpoint/2010/main" val="73201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54108D-2277-4790-BF40-BD2344E2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методы для работы с </a:t>
            </a:r>
            <a:r>
              <a:rPr lang="ru-RU" dirty="0" err="1"/>
              <a:t>каталоговой</a:t>
            </a:r>
            <a:r>
              <a:rPr lang="ru-RU" dirty="0"/>
              <a:t> системой предоставляет класс </a:t>
            </a:r>
            <a:r>
              <a:rPr lang="ru-RU" dirty="0" err="1"/>
              <a:t>Directory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D5C34C1-5F78-4123-AE5A-A2401310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CreateDirectory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создает 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>
                <a:latin typeface="Consolas" panose="020B0609020204030204" pitchFamily="49" charset="0"/>
              </a:rPr>
              <a:t>Delete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удаляет 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>
                <a:latin typeface="Consolas" panose="020B0609020204030204" pitchFamily="49" charset="0"/>
              </a:rPr>
              <a:t>Exists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определяет, существует ли каталог по указанному пути </a:t>
            </a:r>
            <a:r>
              <a:rPr lang="ru-RU" dirty="0" err="1"/>
              <a:t>path</a:t>
            </a:r>
            <a:r>
              <a:rPr lang="ru-RU" dirty="0"/>
              <a:t>. Если существует, возвращается </a:t>
            </a:r>
            <a:r>
              <a:rPr lang="ru-RU" dirty="0" err="1"/>
              <a:t>true</a:t>
            </a:r>
            <a:r>
              <a:rPr lang="ru-RU" dirty="0"/>
              <a:t>, если не существует, то </a:t>
            </a:r>
            <a:r>
              <a:rPr lang="ru-RU" dirty="0" err="1"/>
              <a:t>false</a:t>
            </a:r>
            <a:endParaRPr lang="ru-RU" dirty="0"/>
          </a:p>
          <a:p>
            <a:r>
              <a:rPr lang="ru-RU" b="1" dirty="0" err="1">
                <a:latin typeface="Consolas" panose="020B0609020204030204" pitchFamily="49" charset="0"/>
              </a:rPr>
              <a:t>GetDirectories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список каталогов в каталоге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>
                <a:latin typeface="Consolas" panose="020B0609020204030204" pitchFamily="49" charset="0"/>
              </a:rPr>
              <a:t>GetFiles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список файлов в каталоге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>
                <a:latin typeface="Consolas" panose="020B0609020204030204" pitchFamily="49" charset="0"/>
              </a:rPr>
              <a:t>Move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sourceDirName</a:t>
            </a:r>
            <a:r>
              <a:rPr lang="ru-RU" b="1" dirty="0">
                <a:latin typeface="Consolas" panose="020B0609020204030204" pitchFamily="49" charset="0"/>
              </a:rPr>
              <a:t>, </a:t>
            </a:r>
            <a:r>
              <a:rPr lang="ru-RU" b="1" dirty="0" err="1">
                <a:latin typeface="Consolas" panose="020B0609020204030204" pitchFamily="49" charset="0"/>
              </a:rPr>
              <a:t>destDirName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перемещает каталог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GetParent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получение родительского каталога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17E2D9-6832-4DA2-95C2-D8982FEB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Какие свойства и методы для работы с </a:t>
            </a:r>
            <a:r>
              <a:rPr lang="ru-RU" dirty="0" err="1"/>
              <a:t>каталоговой</a:t>
            </a:r>
            <a:r>
              <a:rPr lang="ru-RU" dirty="0"/>
              <a:t> системой предоставляет класс </a:t>
            </a:r>
            <a:r>
              <a:rPr lang="ru-RU" dirty="0" err="1"/>
              <a:t>DirectoryInfo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8796FED-2C01-4BFC-B6D9-F5AB6D73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Create</a:t>
            </a:r>
            <a:r>
              <a:rPr lang="ru-RU" b="1" dirty="0">
                <a:latin typeface="Consolas" panose="020B0609020204030204" pitchFamily="49" charset="0"/>
              </a:rPr>
              <a:t>()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создает каталог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CreateSubdirectory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создает подкаталог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>
                <a:latin typeface="Consolas" panose="020B0609020204030204" pitchFamily="49" charset="0"/>
              </a:rPr>
              <a:t>Delete</a:t>
            </a:r>
            <a:r>
              <a:rPr lang="ru-RU" b="1" dirty="0">
                <a:latin typeface="Consolas" panose="020B0609020204030204" pitchFamily="49" charset="0"/>
              </a:rPr>
              <a:t>()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удаляет каталог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GetDirectories</a:t>
            </a:r>
            <a:r>
              <a:rPr lang="ru-RU" b="1" dirty="0">
                <a:latin typeface="Consolas" panose="020B0609020204030204" pitchFamily="49" charset="0"/>
              </a:rPr>
              <a:t>()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список каталогов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GetFiles</a:t>
            </a:r>
            <a:r>
              <a:rPr lang="ru-RU" b="1" dirty="0">
                <a:latin typeface="Consolas" panose="020B0609020204030204" pitchFamily="49" charset="0"/>
              </a:rPr>
              <a:t>()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получает список файлов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MoveTo</a:t>
            </a:r>
            <a:r>
              <a:rPr lang="ru-RU" b="1" dirty="0">
                <a:latin typeface="Consolas" panose="020B0609020204030204" pitchFamily="49" charset="0"/>
              </a:rPr>
              <a:t>(</a:t>
            </a:r>
            <a:r>
              <a:rPr lang="ru-RU" b="1" dirty="0" err="1">
                <a:latin typeface="Consolas" panose="020B0609020204030204" pitchFamily="49" charset="0"/>
              </a:rPr>
              <a:t>destDirName</a:t>
            </a:r>
            <a:r>
              <a:rPr lang="ru-RU" b="1" dirty="0">
                <a:latin typeface="Consolas" panose="020B0609020204030204" pitchFamily="49" charset="0"/>
              </a:rPr>
              <a:t>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перемещает каталог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b="1" dirty="0" err="1">
                <a:latin typeface="Consolas" panose="020B0609020204030204" pitchFamily="49" charset="0"/>
              </a:rPr>
              <a:t>Parent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получение родительского каталога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Root</a:t>
            </a: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/>
              <a:t>- </a:t>
            </a:r>
            <a:r>
              <a:rPr lang="ru-RU" dirty="0"/>
              <a:t>получение корневого каталога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Exists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определяет, существует ли каталог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5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D2B339-22BF-4322-9208-A3059A67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возможности предоставляет класс </a:t>
            </a:r>
            <a:r>
              <a:rPr lang="ru-RU" dirty="0" err="1"/>
              <a:t>File</a:t>
            </a:r>
            <a:r>
              <a:rPr lang="ru-RU" dirty="0"/>
              <a:t> и </a:t>
            </a:r>
            <a:r>
              <a:rPr lang="ru-RU" dirty="0" err="1"/>
              <a:t>FileInfo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1070CE-D2E4-4156-A104-B2A5388D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их помощью мы можем создавать, удалять, перемещать файлы, получать их свойства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99205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FF8F2A-C47C-4FC0-AFC0-2F6AB1B2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методы для работы с файловой системой предоставляет класс </a:t>
            </a:r>
            <a:r>
              <a:rPr lang="ru-RU" dirty="0" err="1"/>
              <a:t>File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7D73FD-EB27-44B3-995C-8DC59098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Copy(string </a:t>
            </a:r>
            <a:r>
              <a:rPr lang="en-US" dirty="0" err="1">
                <a:latin typeface="Consolas" panose="020B0609020204030204" pitchFamily="49" charset="0"/>
                <a:cs typeface="Cascadia Code" panose="020B0609020000020004" pitchFamily="49" charset="0"/>
              </a:rPr>
              <a:t>sourceFileName</a:t>
            </a:r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, string </a:t>
            </a:r>
            <a:r>
              <a:rPr lang="en-US" dirty="0" err="1">
                <a:latin typeface="Consolas" panose="020B0609020204030204" pitchFamily="49" charset="0"/>
                <a:cs typeface="Cascadia Code" panose="020B0609020000020004" pitchFamily="49" charset="0"/>
              </a:rPr>
              <a:t>destFileName</a:t>
            </a:r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, bool overwrite)</a:t>
            </a:r>
            <a:endParaRPr lang="ru-RU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Create(string path)</a:t>
            </a:r>
            <a:endParaRPr lang="ru-RU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Delete(string path)</a:t>
            </a:r>
            <a:endParaRPr lang="ru-RU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Move(string </a:t>
            </a:r>
            <a:r>
              <a:rPr lang="en-US" dirty="0" err="1">
                <a:latin typeface="Consolas" panose="020B0609020204030204" pitchFamily="49" charset="0"/>
                <a:cs typeface="Cascadia Code" panose="020B0609020000020004" pitchFamily="49" charset="0"/>
              </a:rPr>
              <a:t>sourceFileName</a:t>
            </a:r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, string </a:t>
            </a:r>
            <a:r>
              <a:rPr lang="en-US" dirty="0" err="1">
                <a:latin typeface="Consolas" panose="020B0609020204030204" pitchFamily="49" charset="0"/>
                <a:cs typeface="Cascadia Code" panose="020B0609020000020004" pitchFamily="49" charset="0"/>
              </a:rPr>
              <a:t>destFileName</a:t>
            </a:r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ascadia Code" panose="020B0609020000020004" pitchFamily="49" charset="0"/>
              </a:rPr>
              <a:t>Exists</a:t>
            </a:r>
            <a:r>
              <a:rPr lang="ru-RU" dirty="0">
                <a:latin typeface="Consolas" panose="020B0609020204030204" pitchFamily="49" charset="0"/>
                <a:cs typeface="Cascadia Code" panose="020B06090200000200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  <a:cs typeface="Cascadia Code" panose="020B0609020000020004" pitchFamily="49" charset="0"/>
              </a:rPr>
              <a:t>string</a:t>
            </a:r>
            <a:r>
              <a:rPr lang="ru-RU" dirty="0"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ascadia Code" panose="020B0609020000020004" pitchFamily="49" charset="0"/>
              </a:rPr>
              <a:t>path</a:t>
            </a:r>
            <a:r>
              <a:rPr lang="ru-RU" dirty="0">
                <a:latin typeface="Consolas" panose="020B06090202040302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015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87D653-DAC0-4DF9-9846-891B27D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Какие свойства и методы для работы с </a:t>
            </a:r>
            <a:r>
              <a:rPr lang="ru-RU" dirty="0" err="1"/>
              <a:t>каталоговой</a:t>
            </a:r>
            <a:r>
              <a:rPr lang="ru-RU" dirty="0"/>
              <a:t> системой предоставляет класс </a:t>
            </a:r>
            <a:r>
              <a:rPr lang="ru-RU" dirty="0" err="1"/>
              <a:t>FileInfo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BBA177-B954-4262-8128-BCA11CA2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Directory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DirectoryName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Exists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Length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Extension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Name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FullName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0444D0D2-5CFE-4D1B-AD75-A24019CDCC23}"/>
              </a:ext>
            </a:extLst>
          </p:cNvPr>
          <p:cNvSpPr txBox="1">
            <a:spLocks/>
          </p:cNvSpPr>
          <p:nvPr/>
        </p:nvSpPr>
        <p:spPr>
          <a:xfrm>
            <a:off x="6096000" y="250666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latin typeface="Consolas" panose="020B0609020204030204" pitchFamily="49" charset="0"/>
              </a:rPr>
              <a:t>CopyTo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path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Create()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Delete()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MoveTo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destFileName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6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D62CF5-5BCE-42D7-B354-E656EAC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возможности предоставляет класс </a:t>
            </a:r>
            <a:r>
              <a:rPr lang="ru-RU" dirty="0" err="1"/>
              <a:t>FileStream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6B6FBA-8EA8-49F6-8771-D611023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Класс </a:t>
            </a:r>
            <a:r>
              <a:rPr lang="ru-RU" dirty="0" err="1"/>
              <a:t>FileStream</a:t>
            </a:r>
            <a:r>
              <a:rPr lang="ru-RU" dirty="0"/>
              <a:t> представляет возможности по считыванию из файла и записи в файл. Он позволяет работать как с текстовыми файлами, так и с бинарными.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91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663340-8574-4053-8368-2C226CA0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параметры передаются в конструктор класса </a:t>
            </a:r>
            <a:r>
              <a:rPr lang="ru-RU" dirty="0" err="1"/>
              <a:t>FileStream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BC8237-0AD7-4625-93AF-D679DE86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Конструктор </a:t>
            </a:r>
            <a:r>
              <a:rPr lang="ru-RU" dirty="0" err="1"/>
              <a:t>FileStream</a:t>
            </a:r>
            <a:r>
              <a:rPr lang="ru-RU" dirty="0"/>
              <a:t> имеет множество перегруженных версий, из которых отмечу лишь одну, самую простую и используемую:</a:t>
            </a:r>
          </a:p>
          <a:p>
            <a:pPr lvl="1" algn="just"/>
            <a:r>
              <a:rPr lang="en-US" dirty="0" err="1">
                <a:latin typeface="Consolas" panose="020B0609020204030204" pitchFamily="49" charset="0"/>
              </a:rPr>
              <a:t>FileStream</a:t>
            </a:r>
            <a:r>
              <a:rPr lang="en-US" dirty="0">
                <a:latin typeface="Consolas" panose="020B0609020204030204" pitchFamily="49" charset="0"/>
              </a:rPr>
              <a:t>(string filename, </a:t>
            </a:r>
            <a:r>
              <a:rPr lang="en-US" dirty="0" err="1">
                <a:latin typeface="Consolas" panose="020B0609020204030204" pitchFamily="49" charset="0"/>
              </a:rPr>
              <a:t>FileMode</a:t>
            </a:r>
            <a:r>
              <a:rPr lang="en-US" dirty="0">
                <a:latin typeface="Consolas" panose="020B0609020204030204" pitchFamily="49" charset="0"/>
              </a:rPr>
              <a:t> mode)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Здесь в конструктор передается два параметра: путь к файлу и перечисление </a:t>
            </a:r>
            <a:r>
              <a:rPr lang="ru-RU" dirty="0" err="1"/>
              <a:t>FileMode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41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82AF2B-A7C7-4C7A-BA04-E3C5C8D1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Перечислите режимы доступа к файлу, хранимые в перечислении </a:t>
            </a:r>
            <a:r>
              <a:rPr lang="ru-RU" dirty="0" err="1"/>
              <a:t>FileMode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D8D38D-9D1D-4261-83BF-59CC4657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Режим доступа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latin typeface="Consolas" panose="020B0609020204030204" pitchFamily="49" charset="0"/>
              </a:rPr>
              <a:t>Append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Create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CreateNew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Open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OpenOrCreate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Truncate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E7A023-65C8-415E-B85C-5E1B7BA8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Перечислите виды отношений между классами и объектами.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8CB7BDA-4F93-4F28-8361-74F0EA5E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Ассоциация</a:t>
            </a:r>
          </a:p>
          <a:p>
            <a:r>
              <a:rPr lang="ru-RU" dirty="0"/>
              <a:t>Композиция</a:t>
            </a:r>
          </a:p>
          <a:p>
            <a:r>
              <a:rPr lang="ru-RU" dirty="0"/>
              <a:t>Агрегация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31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93CA95-1C6A-4E4B-9B4B-8A15F276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Какой метод класса </a:t>
            </a:r>
            <a:r>
              <a:rPr lang="ru-RU" dirty="0" err="1"/>
              <a:t>FileStream</a:t>
            </a:r>
            <a:r>
              <a:rPr lang="ru-RU" dirty="0"/>
              <a:t> используется для считывания данных из файла? Перечислите параметры данного метода.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0666F3-595F-4D18-B04C-34A424C8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6910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Read(byte[] array, int offset, int count)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C</a:t>
            </a:r>
            <a:r>
              <a:rPr lang="ru-RU" dirty="0" err="1"/>
              <a:t>читывает</a:t>
            </a:r>
            <a:r>
              <a:rPr lang="ru-RU" dirty="0"/>
              <a:t> данные из файла в массив байтов и возвращает количество успешно считанных байтов.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Принимает три параметра:</a:t>
            </a:r>
          </a:p>
          <a:p>
            <a:pPr lvl="0"/>
            <a:r>
              <a:rPr lang="ru-RU" dirty="0" err="1"/>
              <a:t>array</a:t>
            </a:r>
            <a:r>
              <a:rPr lang="ru-RU" dirty="0"/>
              <a:t> - массив байтов, куда будут помещены считываемые из файла данные;</a:t>
            </a:r>
          </a:p>
          <a:p>
            <a:pPr lvl="0"/>
            <a:r>
              <a:rPr lang="ru-RU" dirty="0" err="1"/>
              <a:t>offset</a:t>
            </a:r>
            <a:r>
              <a:rPr lang="ru-RU" dirty="0"/>
              <a:t> представляет смещение в байтах в массиве </a:t>
            </a:r>
            <a:r>
              <a:rPr lang="ru-RU" dirty="0" err="1"/>
              <a:t>array</a:t>
            </a:r>
            <a:r>
              <a:rPr lang="ru-RU" dirty="0"/>
              <a:t>, в который считанные байты будут помещены;</a:t>
            </a:r>
          </a:p>
          <a:p>
            <a:r>
              <a:rPr lang="ru-RU" dirty="0" err="1"/>
              <a:t>count</a:t>
            </a:r>
            <a:r>
              <a:rPr lang="ru-RU" dirty="0"/>
              <a:t> - максимальное число байтов, предназначенных для чтения. Если в файле находится меньшее количество байтов, то все они будут считаны.</a:t>
            </a:r>
          </a:p>
        </p:txBody>
      </p:sp>
    </p:spTree>
    <p:extLst>
      <p:ext uri="{BB962C8B-B14F-4D97-AF65-F5344CB8AC3E}">
        <p14:creationId xmlns:p14="http://schemas.microsoft.com/office/powerpoint/2010/main" val="415070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2ABF30-54A3-4AA5-BB90-DEDA70A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Какой метод класса </a:t>
            </a:r>
            <a:r>
              <a:rPr lang="ru-RU" dirty="0" err="1"/>
              <a:t>FileStream</a:t>
            </a:r>
            <a:r>
              <a:rPr lang="ru-RU" dirty="0"/>
              <a:t> используется для записи данных в файл? Перечислите параметры данного метода.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CD8748-0F52-45C2-BAE2-B718421E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965"/>
            <a:ext cx="10515600" cy="41799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 Write(byte[] array, int offset, int count)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Записывает в файл данные из массива байтов.</a:t>
            </a:r>
          </a:p>
          <a:p>
            <a:pPr marL="0" indent="0">
              <a:buNone/>
            </a:pPr>
            <a:r>
              <a:rPr lang="ru-RU" dirty="0"/>
              <a:t>	Принимает три параметра:</a:t>
            </a:r>
          </a:p>
          <a:p>
            <a:pPr lvl="0"/>
            <a:r>
              <a:rPr lang="ru-RU" dirty="0" err="1"/>
              <a:t>array</a:t>
            </a:r>
            <a:r>
              <a:rPr lang="ru-RU" dirty="0"/>
              <a:t> - массив байтов, откуда данные будут записываться в файл</a:t>
            </a:r>
          </a:p>
          <a:p>
            <a:pPr lvl="0"/>
            <a:r>
              <a:rPr lang="ru-RU" dirty="0" err="1"/>
              <a:t>offset</a:t>
            </a:r>
            <a:r>
              <a:rPr lang="ru-RU" dirty="0"/>
              <a:t> - смещение в байтах в массиве </a:t>
            </a:r>
            <a:r>
              <a:rPr lang="ru-RU" dirty="0" err="1"/>
              <a:t>array</a:t>
            </a:r>
            <a:r>
              <a:rPr lang="ru-RU" dirty="0"/>
              <a:t>, откуда начинается запись байтов в поток</a:t>
            </a:r>
          </a:p>
          <a:p>
            <a:r>
              <a:rPr lang="ru-RU" dirty="0" err="1"/>
              <a:t>count</a:t>
            </a:r>
            <a:r>
              <a:rPr lang="ru-RU" dirty="0"/>
              <a:t> - максимальное число байтов, предназначенных для записи</a:t>
            </a:r>
          </a:p>
        </p:txBody>
      </p:sp>
    </p:spTree>
    <p:extLst>
      <p:ext uri="{BB962C8B-B14F-4D97-AF65-F5344CB8AC3E}">
        <p14:creationId xmlns:p14="http://schemas.microsoft.com/office/powerpoint/2010/main" val="18708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5FEC34-CDA6-4BA4-9853-28A25A99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 помощью каких средств организуется произвольный доступ к файлу?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0D79C3-48A2-4DD7-A08E-201FBA53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long Seek(long offset, </a:t>
            </a:r>
            <a:r>
              <a:rPr lang="en-US" dirty="0" err="1">
                <a:latin typeface="Consolas" panose="020B0609020204030204" pitchFamily="49" charset="0"/>
                <a:cs typeface="Cascadia Code" panose="020B0609020000020004" pitchFamily="49" charset="0"/>
              </a:rPr>
              <a:t>SeekOrigin</a:t>
            </a:r>
            <a:r>
              <a:rPr lang="en-US" dirty="0">
                <a:latin typeface="Consolas" panose="020B0609020204030204" pitchFamily="49" charset="0"/>
                <a:cs typeface="Cascadia Code" panose="020B0609020000020004" pitchFamily="49" charset="0"/>
              </a:rPr>
              <a:t> origin)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	Устанавливает позицию в потоке со смещением на количество байт, указанных в параметре </a:t>
            </a:r>
            <a:r>
              <a:rPr lang="ru-RU" dirty="0" err="1"/>
              <a:t>offset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	Origin:</a:t>
            </a:r>
            <a:endParaRPr lang="ru-RU" dirty="0"/>
          </a:p>
          <a:p>
            <a:pPr lvl="0"/>
            <a:r>
              <a:rPr lang="ru-RU" dirty="0" err="1">
                <a:latin typeface="Consolas" panose="020B0609020204030204" pitchFamily="49" charset="0"/>
              </a:rPr>
              <a:t>SeekOrigin.Begin</a:t>
            </a:r>
            <a:r>
              <a:rPr lang="ru-RU" dirty="0"/>
              <a:t>: начало файла</a:t>
            </a:r>
          </a:p>
          <a:p>
            <a:pPr lvl="0"/>
            <a:r>
              <a:rPr lang="ru-RU" dirty="0" err="1">
                <a:latin typeface="Consolas" panose="020B0609020204030204" pitchFamily="49" charset="0"/>
              </a:rPr>
              <a:t>SeekOrigin.End</a:t>
            </a:r>
            <a:r>
              <a:rPr lang="ru-RU" dirty="0"/>
              <a:t>: конец файла</a:t>
            </a:r>
          </a:p>
          <a:p>
            <a:pPr lvl="0"/>
            <a:r>
              <a:rPr lang="ru-RU" dirty="0" err="1">
                <a:latin typeface="Consolas" panose="020B0609020204030204" pitchFamily="49" charset="0"/>
              </a:rPr>
              <a:t>SeekOrigin.Current</a:t>
            </a:r>
            <a:r>
              <a:rPr lang="ru-RU" dirty="0"/>
              <a:t>: текущая позиция в файле</a:t>
            </a:r>
          </a:p>
          <a:p>
            <a:pPr marL="0" indent="0" algn="just">
              <a:buNone/>
            </a:pPr>
            <a:endParaRPr lang="ru-RU" dirty="0"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9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31D1C4-17A7-456A-A734-451864D0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возможности предоставляет класс </a:t>
            </a:r>
            <a:r>
              <a:rPr lang="ru-RU" dirty="0" err="1"/>
              <a:t>StreamReader</a:t>
            </a:r>
            <a:r>
              <a:rPr lang="ru-RU" dirty="0"/>
              <a:t> и класс </a:t>
            </a:r>
            <a:r>
              <a:rPr lang="ru-RU" dirty="0" err="1"/>
              <a:t>StreamWriter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EB629D-18AA-4194-B5A8-00251965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Классы </a:t>
            </a:r>
            <a:r>
              <a:rPr lang="ru-RU" dirty="0" err="1"/>
              <a:t>StreamReader</a:t>
            </a:r>
            <a:r>
              <a:rPr lang="ru-RU" dirty="0"/>
              <a:t> и </a:t>
            </a:r>
            <a:r>
              <a:rPr lang="ru-RU" dirty="0" err="1"/>
              <a:t>StreamWriter</a:t>
            </a:r>
            <a:r>
              <a:rPr lang="ru-RU" dirty="0"/>
              <a:t> в C# предоставляют удобные возможности для чтения и записи текстовых данных из/в файлы, потоки или другие источники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61907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945EAE-F159-4816-B3F8-1AB2FCD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 помощью каких методов реализуется основная функциональность класса </a:t>
            </a:r>
            <a:r>
              <a:rPr lang="ru-RU" dirty="0" err="1"/>
              <a:t>StreamWriter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A2ED30D-FFF2-4F3C-95DE-8CC2E600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057"/>
            <a:ext cx="10515600" cy="408690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int Close()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Flush()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Write(string value)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WriteLine(string value)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6AE249-E2D7-4B2B-88B4-B033F6F7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 помощью каких методов реализуется основная функциональность класса </a:t>
            </a:r>
            <a:r>
              <a:rPr lang="ru-RU" dirty="0" err="1"/>
              <a:t>StreamReader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CC691A-8FD8-4CA0-B13A-28091F6F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1047"/>
            <a:ext cx="10515600" cy="40959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void Close()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Peek()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Read()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ReadToEnd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5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B68924-2FFC-4316-8CD2-D5F563AE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Какое значение возвращает метод </a:t>
            </a:r>
            <a:r>
              <a:rPr lang="ru-RU" dirty="0" err="1"/>
              <a:t>Peek</a:t>
            </a:r>
            <a:r>
              <a:rPr lang="ru-RU" dirty="0"/>
              <a:t>() класса </a:t>
            </a:r>
            <a:r>
              <a:rPr lang="ru-RU" dirty="0" err="1"/>
              <a:t>StreamReader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F86AA4-450F-41F3-AA88-8A39CD92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Peek</a:t>
            </a:r>
            <a:r>
              <a:rPr lang="ru-RU" dirty="0">
                <a:latin typeface="Consolas" panose="020B0609020204030204" pitchFamily="49" charset="0"/>
              </a:rPr>
              <a:t>()</a:t>
            </a: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возвращает следующий доступный символ, если символов больше нет, то возвращает -1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119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B6E765-BF21-4E8A-8EC6-ACADE19B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возможности предоставляет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440F43-66EB-4AE7-8007-6A1EC0B0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	Entity Framework</a:t>
            </a:r>
            <a:r>
              <a:rPr lang="ru-RU" dirty="0"/>
              <a:t> представляет специальную объектно-ориентированную технологию на базе фреймворка .</a:t>
            </a:r>
            <a:r>
              <a:rPr lang="en-GB" dirty="0"/>
              <a:t>NET</a:t>
            </a:r>
            <a:r>
              <a:rPr lang="ru-RU" dirty="0"/>
              <a:t> для работы с данными. Если традиционные средства </a:t>
            </a:r>
            <a:r>
              <a:rPr lang="en-GB" dirty="0"/>
              <a:t>ADO</a:t>
            </a:r>
            <a:r>
              <a:rPr lang="ru-RU" dirty="0"/>
              <a:t>.</a:t>
            </a:r>
            <a:r>
              <a:rPr lang="en-GB" dirty="0"/>
              <a:t>NET</a:t>
            </a:r>
            <a:r>
              <a:rPr lang="ru-RU" dirty="0"/>
              <a:t> позволяют создавать подключения, команды и прочие объекты для взаимодействия с базами данных, то </a:t>
            </a:r>
            <a:r>
              <a:rPr lang="en-GB" dirty="0"/>
              <a:t>Entity Framework</a:t>
            </a:r>
            <a:r>
              <a:rPr lang="ru-RU" dirty="0"/>
              <a:t> представляет собой более высокий уровень абстракции, который позволяет абстрагироваться от самой базы данных и работать с данными независимо от типа хранилища. Если на физическом уровне мы оперируем таблицами, индексами, первичными и внешними ключами, но на концептуальном уровне, который нам предлагает </a:t>
            </a:r>
            <a:r>
              <a:rPr lang="en-GB" dirty="0"/>
              <a:t>Entity Framework</a:t>
            </a:r>
            <a:r>
              <a:rPr lang="ru-RU" dirty="0"/>
              <a:t>, мы уже работает с объектами.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65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696A61-48BD-4841-98E1-963B775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Опишите центральную концепцию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3F205C-5947-4481-8FC0-8DFE08D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Центральной концепцией </a:t>
            </a:r>
            <a:r>
              <a:rPr lang="en-GB" dirty="0"/>
              <a:t>Entity Framework</a:t>
            </a:r>
            <a:r>
              <a:rPr lang="ru-RU" dirty="0"/>
              <a:t> является понятие </a:t>
            </a:r>
            <a:r>
              <a:rPr lang="ru-RU" b="1" dirty="0"/>
              <a:t>сущности</a:t>
            </a:r>
            <a:r>
              <a:rPr lang="ru-RU" dirty="0"/>
              <a:t> или </a:t>
            </a:r>
            <a:r>
              <a:rPr lang="en-GB" b="1" dirty="0"/>
              <a:t>entity</a:t>
            </a:r>
            <a:r>
              <a:rPr lang="ru-RU" dirty="0"/>
              <a:t>. Сущность представляет набор данных, ассоциированных с определенным объектом. </a:t>
            </a:r>
          </a:p>
        </p:txBody>
      </p:sp>
    </p:spTree>
    <p:extLst>
      <p:ext uri="{BB962C8B-B14F-4D97-AF65-F5344CB8AC3E}">
        <p14:creationId xmlns:p14="http://schemas.microsoft.com/office/powerpoint/2010/main" val="289374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7D456A-F48B-4823-A20C-20937C2D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 каких уровней состоит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? Дайте характеристику каждому из уровней.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DDA0BDF-D91C-431D-8C94-A461139B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	Entity Data Model</a:t>
            </a:r>
            <a:r>
              <a:rPr lang="ru-RU" dirty="0"/>
              <a:t> состоит из трех уровней: </a:t>
            </a:r>
          </a:p>
          <a:p>
            <a:pPr lvl="0"/>
            <a:r>
              <a:rPr lang="ru-RU" dirty="0"/>
              <a:t>концептуального, </a:t>
            </a:r>
          </a:p>
          <a:p>
            <a:pPr lvl="0"/>
            <a:r>
              <a:rPr lang="ru-RU" dirty="0"/>
              <a:t>уровень хранилища,</a:t>
            </a:r>
          </a:p>
          <a:p>
            <a:pPr lvl="0"/>
            <a:r>
              <a:rPr lang="ru-RU" dirty="0"/>
              <a:t>уровень сопоставления (маппинга).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8122B1-BA8A-42F9-826F-2815B206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Дайте характеристику отношению композиции. Приведите пример отношения композиции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649897-AE4E-4A46-9E7A-DD61DAB4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07" y="1825625"/>
            <a:ext cx="7097486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Композиция определяет отношение HAS A, то есть отношение «имеет». </a:t>
            </a:r>
          </a:p>
          <a:p>
            <a:pPr marL="0" indent="0" algn="just">
              <a:buNone/>
            </a:pPr>
            <a:r>
              <a:rPr lang="ru-RU" dirty="0"/>
              <a:t>	Например, в класс автомобиля содержит объект класса электрического двигателя. При этом класс автомобиля полностью управляет жизненным циклом объекта двигателя. При уничтожении объекта автомобиля в области памяти вместе с ним будет уничтожен и объект двигателя. И в этом плане объект автомобиля является главным, а объект двигателя - зависимой.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54A6D74-793D-4539-86B2-D3FA79ED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64" y="2188775"/>
            <a:ext cx="4027820" cy="36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806035-20B8-4CE5-824E-0BFB2D83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Какие подходы для взаимодействия с базой данных предполагает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2818430-E857-4343-A151-9F2F5CF9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Entity Framework</a:t>
            </a:r>
            <a:r>
              <a:rPr lang="ru-RU" dirty="0"/>
              <a:t> предполагает три возможных способа взаимодействия с базой данных:</a:t>
            </a:r>
          </a:p>
          <a:p>
            <a:pPr lvl="0"/>
            <a:r>
              <a:rPr lang="en-GB" b="1" dirty="0"/>
              <a:t>Database First</a:t>
            </a:r>
            <a:r>
              <a:rPr lang="ru-RU" dirty="0"/>
              <a:t>: </a:t>
            </a:r>
            <a:r>
              <a:rPr lang="en-GB" dirty="0"/>
              <a:t>Entity Framework</a:t>
            </a:r>
            <a:r>
              <a:rPr lang="ru-RU" dirty="0"/>
              <a:t> создает набор классов, которые отражают модель конкретной базы данных.</a:t>
            </a:r>
          </a:p>
          <a:p>
            <a:pPr lvl="0"/>
            <a:r>
              <a:rPr lang="en-GB" b="1" dirty="0"/>
              <a:t>Model First</a:t>
            </a:r>
            <a:r>
              <a:rPr lang="ru-RU" dirty="0"/>
              <a:t>: сначала разработчик создает модель базы данных, по которой затем </a:t>
            </a:r>
            <a:r>
              <a:rPr lang="en-GB" dirty="0"/>
              <a:t>Entity Framework</a:t>
            </a:r>
            <a:r>
              <a:rPr lang="ru-RU" dirty="0"/>
              <a:t> создает реальную базу данных на сервере.</a:t>
            </a:r>
          </a:p>
          <a:p>
            <a:pPr lvl="0"/>
            <a:r>
              <a:rPr lang="en-GB" b="1" dirty="0"/>
              <a:t>Code First</a:t>
            </a:r>
            <a:r>
              <a:rPr lang="ru-RU" dirty="0"/>
              <a:t>: разработчик создает класс модели данных, которые будут храниться в БД, а затем </a:t>
            </a:r>
            <a:r>
              <a:rPr lang="en-GB" dirty="0"/>
              <a:t>Entity Framework</a:t>
            </a:r>
            <a:r>
              <a:rPr lang="ru-RU" dirty="0"/>
              <a:t> по этой модели генерирует базу данных и ее таблицы.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843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8CF0AC-BA30-474B-B1AD-537578E6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происходит создание базы данных и ее соединение с объектной моделью данных при использовании подхода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F3DCDB9-AADC-4E5F-8BEE-F75FB261A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70"/>
            <a:ext cx="10515600" cy="4816929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Определение классов: </a:t>
            </a:r>
            <a:r>
              <a:rPr lang="ru-RU" dirty="0"/>
              <a:t>Создаются классы, представляющие таблицы в базе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Контекст данных: </a:t>
            </a:r>
            <a:r>
              <a:rPr lang="ru-RU" dirty="0"/>
              <a:t>Создается класс контекста данных, наследующий </a:t>
            </a:r>
            <a:r>
              <a:rPr lang="ru-RU" dirty="0" err="1"/>
              <a:t>DbContext</a:t>
            </a:r>
            <a:r>
              <a:rPr lang="ru-RU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Конфигурация модели: </a:t>
            </a:r>
            <a:r>
              <a:rPr lang="ru-RU" dirty="0"/>
              <a:t>Используются атрибуты или </a:t>
            </a:r>
            <a:r>
              <a:rPr lang="ru-RU" dirty="0" err="1"/>
              <a:t>Fluent</a:t>
            </a:r>
            <a:r>
              <a:rPr lang="ru-RU" dirty="0"/>
              <a:t> API для настройки деталей модели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Конфигурация соединения: </a:t>
            </a:r>
            <a:r>
              <a:rPr lang="ru-RU" dirty="0"/>
              <a:t>В контексте данных настраивается соединение с базой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Создание базы данных: </a:t>
            </a:r>
            <a:r>
              <a:rPr lang="ru-RU" dirty="0"/>
              <a:t>При первом запуске приложения или при выполнении миграций EF6 автоматически создает базу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Использование базы данных: </a:t>
            </a:r>
            <a:r>
              <a:rPr lang="ru-RU" dirty="0"/>
              <a:t>Объекты данных можно создавать, изменять и извлекать через контекст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3387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F85C9A-A29D-41D3-B92E-E1317CF2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Какие классы из пространства </a:t>
            </a:r>
            <a:r>
              <a:rPr lang="ru-RU" dirty="0" err="1"/>
              <a:t>System.Data.Entity</a:t>
            </a:r>
            <a:r>
              <a:rPr lang="ru-RU" dirty="0"/>
              <a:t> предоставляют основную функциональной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0C41925-C61C-4110-8937-D3B1FBDD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985"/>
            <a:ext cx="10515600" cy="3841977"/>
          </a:xfrm>
        </p:spPr>
        <p:txBody>
          <a:bodyPr/>
          <a:lstStyle/>
          <a:p>
            <a:r>
              <a:rPr lang="ru-RU" dirty="0"/>
              <a:t>Среди всего набора классов этого пространства имен следует выделить следующие:</a:t>
            </a:r>
          </a:p>
          <a:p>
            <a:pPr lvl="0"/>
            <a:r>
              <a:rPr lang="ru-RU" b="1" dirty="0" err="1"/>
              <a:t>DbContext</a:t>
            </a:r>
            <a:r>
              <a:rPr lang="ru-RU" dirty="0"/>
              <a:t>: определяет контекст данных, используемый для взаимодействия с базой данных.</a:t>
            </a:r>
          </a:p>
          <a:p>
            <a:pPr lvl="0"/>
            <a:r>
              <a:rPr lang="ru-RU" b="1" dirty="0" err="1"/>
              <a:t>DbModelBuilder</a:t>
            </a:r>
            <a:r>
              <a:rPr lang="ru-RU" dirty="0"/>
              <a:t>: сопоставляет классы на языке C# с сущностями в базе данных.</a:t>
            </a:r>
          </a:p>
          <a:p>
            <a:pPr lvl="0"/>
            <a:r>
              <a:rPr lang="ru-RU" b="1" dirty="0" err="1"/>
              <a:t>DbSet</a:t>
            </a:r>
            <a:r>
              <a:rPr lang="ru-RU" b="1" dirty="0"/>
              <a:t>/</a:t>
            </a:r>
            <a:r>
              <a:rPr lang="ru-RU" b="1" dirty="0" err="1"/>
              <a:t>DbSet</a:t>
            </a:r>
            <a:r>
              <a:rPr lang="ru-RU" b="1" dirty="0"/>
              <a:t>&lt;</a:t>
            </a:r>
            <a:r>
              <a:rPr lang="ru-RU" b="1" dirty="0" err="1"/>
              <a:t>TEntity</a:t>
            </a:r>
            <a:r>
              <a:rPr lang="ru-RU" b="1" dirty="0"/>
              <a:t>&gt;</a:t>
            </a:r>
            <a:r>
              <a:rPr lang="ru-RU" dirty="0"/>
              <a:t>: представляет набор сущностей, хранящихся в базе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467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4B2698-78E4-4AF8-87F1-EA9247C8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представляет собой контекст данных?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1651A6-6CA0-412A-9FC9-7BA1CEDA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Контекст данных в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smtClean="0"/>
              <a:t>представляет </a:t>
            </a:r>
            <a:r>
              <a:rPr lang="ru-RU" dirty="0"/>
              <a:t>собой класс, который служит основной точкой взаимодействия с базой данных. Он наследуется от базового класса </a:t>
            </a:r>
            <a:r>
              <a:rPr lang="ru-RU" dirty="0" err="1"/>
              <a:t>DbContext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418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7D6BEB-6B56-471A-9BF4-5EEC4B1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чего используется набор объектов </a:t>
            </a:r>
            <a:r>
              <a:rPr lang="ru-RU" dirty="0" err="1"/>
              <a:t>DbSet</a:t>
            </a:r>
            <a:r>
              <a:rPr lang="ru-RU" dirty="0"/>
              <a:t>&lt;T&gt;?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0D097F9-3F58-499C-BE0D-37D49130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коллекцию объектов класса T, связанных с определенной таблицей в базе данных. </a:t>
            </a:r>
            <a:r>
              <a:rPr lang="ru-RU" dirty="0" err="1"/>
              <a:t>DbSet</a:t>
            </a:r>
            <a:r>
              <a:rPr lang="ru-RU" dirty="0"/>
              <a:t>&lt;T&gt; используется для выполнения операций CRUD (</a:t>
            </a:r>
            <a:r>
              <a:rPr lang="ru-RU" dirty="0" err="1"/>
              <a:t>Create</a:t>
            </a:r>
            <a:r>
              <a:rPr lang="ru-RU" dirty="0"/>
              <a:t>, </a:t>
            </a:r>
            <a:r>
              <a:rPr lang="ru-RU" dirty="0" err="1"/>
              <a:t>Read</a:t>
            </a:r>
            <a:r>
              <a:rPr lang="ru-RU" dirty="0"/>
              <a:t>, </a:t>
            </a:r>
            <a:r>
              <a:rPr lang="ru-RU" dirty="0" err="1"/>
              <a:t>Update</a:t>
            </a:r>
            <a:r>
              <a:rPr lang="ru-RU" dirty="0"/>
              <a:t>, </a:t>
            </a:r>
            <a:r>
              <a:rPr lang="ru-RU" dirty="0" err="1"/>
              <a:t>Delete</a:t>
            </a:r>
            <a:r>
              <a:rPr lang="ru-RU" dirty="0"/>
              <a:t>) с объектами данных.</a:t>
            </a:r>
          </a:p>
          <a:p>
            <a:endParaRPr lang="ru-RU" dirty="0"/>
          </a:p>
          <a:p>
            <a:r>
              <a:rPr lang="ru-RU" dirty="0"/>
              <a:t>Представляет набор сущностей, хранящихся в базе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5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D0A6A5-2663-4ECA-8EBF-056DB2E7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существуют соглашения по именованию в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810992-6298-4799-8742-062BE784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7" y="1825625"/>
            <a:ext cx="11536136" cy="495073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	Некоторые из наиболее распространенных соглашений по именованию: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Именование классов: </a:t>
            </a:r>
            <a:r>
              <a:rPr lang="ru-RU" dirty="0"/>
              <a:t>Классы-сущности обычно называются в единственном числе и имеют имя, соответствующее названию таблицы, которую они представляют.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Именование свойств: </a:t>
            </a:r>
            <a:r>
              <a:rPr lang="ru-RU" dirty="0"/>
              <a:t>Свойства классов-сущностей обычно называются так же, как и столбцы таблицы, которые они представляют.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Идентификаторы: </a:t>
            </a:r>
            <a:r>
              <a:rPr lang="ru-RU" dirty="0"/>
              <a:t>По умолчанию EF ожидает, что в классе-сущности будет определено свойство с именем "</a:t>
            </a:r>
            <a:r>
              <a:rPr lang="ru-RU" dirty="0" err="1"/>
              <a:t>Id</a:t>
            </a:r>
            <a:r>
              <a:rPr lang="ru-RU" dirty="0"/>
              <a:t>" или с именем, содержащим имя класса, суффикс "</a:t>
            </a:r>
            <a:r>
              <a:rPr lang="ru-RU" dirty="0" err="1"/>
              <a:t>Id</a:t>
            </a:r>
            <a:r>
              <a:rPr lang="ru-RU" dirty="0"/>
              <a:t>" или префикс "</a:t>
            </a:r>
            <a:r>
              <a:rPr lang="ru-RU" dirty="0" err="1"/>
              <a:t>Id</a:t>
            </a:r>
            <a:r>
              <a:rPr lang="ru-RU" dirty="0"/>
              <a:t>". Это свойство обычно используется в качестве первичного ключа и связывает класс-сущность с соответствующей таблицей.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Именование внешних ключей: </a:t>
            </a:r>
            <a:r>
              <a:rPr lang="ru-RU" dirty="0"/>
              <a:t>Если в классе-сущности определено свойство, которое является внешним ключом для связи с другой таблицей, соглашение по именованию предполагает, что свойство будет называться с именем, содержащим имя связанной таблицы, суффикс "</a:t>
            </a:r>
            <a:r>
              <a:rPr lang="ru-RU" dirty="0" err="1"/>
              <a:t>Id</a:t>
            </a:r>
            <a:r>
              <a:rPr lang="ru-RU" dirty="0"/>
              <a:t>" или префикс "</a:t>
            </a:r>
            <a:r>
              <a:rPr lang="ru-RU" dirty="0" err="1"/>
              <a:t>Id</a:t>
            </a:r>
            <a:r>
              <a:rPr lang="ru-RU" dirty="0"/>
              <a:t>".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Множественное число имен таблиц: </a:t>
            </a:r>
            <a:r>
              <a:rPr lang="ru-RU" dirty="0"/>
              <a:t>По умолчанию EF6 ожидает, что таблицы будут иметь имена во множественном числе. </a:t>
            </a:r>
          </a:p>
        </p:txBody>
      </p:sp>
    </p:spTree>
    <p:extLst>
      <p:ext uri="{BB962C8B-B14F-4D97-AF65-F5344CB8AC3E}">
        <p14:creationId xmlns:p14="http://schemas.microsoft.com/office/powerpoint/2010/main" val="2142315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7AB7F5-4501-474C-8340-D36D0068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выполняется автоматизация подхода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04E3F7-C9E9-4AAC-8727-8430AE30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</a:t>
            </a:r>
            <a:r>
              <a:rPr lang="ru-RU" b="1" dirty="0"/>
              <a:t>ADO.NET </a:t>
            </a:r>
            <a:r>
              <a:rPr lang="ru-RU" b="1" dirty="0" err="1"/>
              <a:t>Entity</a:t>
            </a:r>
            <a:r>
              <a:rPr lang="ru-RU" b="1" dirty="0"/>
              <a:t>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 (</a:t>
            </a:r>
            <a:r>
              <a:rPr lang="en-GB" b="1" dirty="0"/>
              <a:t>EDM</a:t>
            </a:r>
            <a:r>
              <a:rPr lang="ru-RU" b="1" dirty="0"/>
              <a:t>)</a:t>
            </a:r>
          </a:p>
          <a:p>
            <a:r>
              <a:rPr lang="ru-RU" b="1" dirty="0"/>
              <a:t>Механизм миграций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600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F2BF2D-4845-4D50-9C07-2F6F0B88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происходит создание модели данных при использовании подхода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1D1BF4-7E16-4FF2-9FDB-17466B95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После создания подключения к базе данных вы можете использовать инструменты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для генерации модели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 помощью </a:t>
            </a:r>
            <a:r>
              <a:rPr lang="en-US" dirty="0"/>
              <a:t>Entity Data Model (EDM) </a:t>
            </a:r>
            <a:r>
              <a:rPr lang="ru-RU" dirty="0"/>
              <a:t>вы выбираете подход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и указываете подключение к базе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Затем вы выбираете таблицы, представления и хранимые процедуры, которые вы хотите включить в модель данных. EF анализирует схему базы данных и генерирует классы-сущности, соответствующие таблицам, а также свойства, отображающие столбцы таблиц.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Также создаются соответствующие классы контекста данных (</a:t>
            </a:r>
            <a:r>
              <a:rPr lang="ru-RU" dirty="0" err="1"/>
              <a:t>DbContext</a:t>
            </a:r>
            <a:r>
              <a:rPr lang="ru-RU" dirty="0"/>
              <a:t>), которые предоставляют доступ к модели данных и управляют операциями с базой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686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218EC8-F931-43F9-952A-D516C0F7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состоит суть принципа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3860D21-1E7E-426A-968A-3666C8BB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Суть данного подхода состоит в том, что сначала делается модель, а потом по ней создается база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704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D55C7C-8A46-46AF-A74A-62FD5560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происходит создание базы данных и контекста данных при использовании подхода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4B83E7-3822-450B-AB2F-6676A511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Добавить → Создать элемент → Модель </a:t>
            </a:r>
            <a:r>
              <a:rPr lang="en-GB" b="1" dirty="0"/>
              <a:t>ADO</a:t>
            </a:r>
            <a:r>
              <a:rPr lang="ru-RU" b="1" dirty="0"/>
              <a:t>.</a:t>
            </a:r>
            <a:r>
              <a:rPr lang="en-GB" b="1" dirty="0"/>
              <a:t>NET EDM</a:t>
            </a:r>
            <a:endParaRPr lang="ru-RU" b="1" dirty="0"/>
          </a:p>
          <a:p>
            <a:r>
              <a:rPr lang="ru-RU" b="1" dirty="0"/>
              <a:t>Конструктор </a:t>
            </a:r>
            <a:r>
              <a:rPr lang="en-US" b="1" dirty="0"/>
              <a:t>EF </a:t>
            </a:r>
            <a:r>
              <a:rPr lang="ru-RU" b="1" dirty="0"/>
              <a:t>из БД → Выбор БД → Выбор 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0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FECB42-FAD2-4502-9466-10D3C1A9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Дайте характеристику отношению агрегации. Приведите пример отношения агрегации.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86962AC-E16C-47C3-8BBC-677CC517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07" y="1825625"/>
            <a:ext cx="774790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От композиции следует отличать </a:t>
            </a:r>
            <a:r>
              <a:rPr lang="ru-RU" b="1" dirty="0"/>
              <a:t>агрегацию</a:t>
            </a:r>
            <a:r>
              <a:rPr lang="ru-RU" dirty="0"/>
              <a:t>. Она также предполагает отношение HAS A, но реализуется она иначе.</a:t>
            </a:r>
          </a:p>
          <a:p>
            <a:pPr marL="0" indent="0" algn="just">
              <a:buNone/>
            </a:pPr>
            <a:r>
              <a:rPr lang="ru-RU" dirty="0"/>
              <a:t>	При агрегации реализуется слабая связь, то есть в данном случае объекты </a:t>
            </a:r>
            <a:r>
              <a:rPr lang="ru-RU" dirty="0" err="1"/>
              <a:t>Car</a:t>
            </a:r>
            <a:r>
              <a:rPr lang="ru-RU" dirty="0"/>
              <a:t> и </a:t>
            </a:r>
            <a:r>
              <a:rPr lang="ru-RU" dirty="0" err="1"/>
              <a:t>Engine</a:t>
            </a:r>
            <a:r>
              <a:rPr lang="ru-RU" dirty="0"/>
              <a:t> будут равноправны. В конструктор </a:t>
            </a:r>
            <a:r>
              <a:rPr lang="ru-RU" dirty="0" err="1"/>
              <a:t>Car</a:t>
            </a:r>
            <a:r>
              <a:rPr lang="ru-RU" dirty="0"/>
              <a:t> передается ссылка на уже имеющийся объект </a:t>
            </a:r>
            <a:r>
              <a:rPr lang="ru-RU" dirty="0" err="1"/>
              <a:t>Engine</a:t>
            </a:r>
            <a:r>
              <a:rPr lang="ru-RU" dirty="0"/>
              <a:t>. И, как правило, определяется ссылка не на конкретный класс, а на абстрактный класс или интерфейс, что увеличивает гибкость программы.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DB6C217-CA5A-4E43-AD24-58DAA44D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570" y="2341179"/>
            <a:ext cx="3461748" cy="33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55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A3E184-9E41-4915-8303-433A425D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CRUD?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DC6259-564A-4904-9C7A-D51B5009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операций с данными представляют собой </a:t>
            </a:r>
            <a:r>
              <a:rPr lang="ru-RU" b="1" dirty="0"/>
              <a:t>CRUD-операции (</a:t>
            </a:r>
            <a:r>
              <a:rPr lang="ru-RU" b="1" dirty="0" err="1"/>
              <a:t>Create</a:t>
            </a:r>
            <a:r>
              <a:rPr lang="ru-RU" b="1" dirty="0"/>
              <a:t>, </a:t>
            </a:r>
            <a:r>
              <a:rPr lang="ru-RU" b="1" dirty="0" err="1"/>
              <a:t>Read</a:t>
            </a:r>
            <a:r>
              <a:rPr lang="ru-RU" b="1" dirty="0"/>
              <a:t>, </a:t>
            </a:r>
            <a:r>
              <a:rPr lang="ru-RU" b="1" dirty="0" err="1"/>
              <a:t>Update</a:t>
            </a:r>
            <a:r>
              <a:rPr lang="ru-RU" b="1" dirty="0"/>
              <a:t>, </a:t>
            </a:r>
            <a:r>
              <a:rPr lang="ru-RU" b="1" dirty="0" err="1"/>
              <a:t>Delete</a:t>
            </a:r>
            <a:r>
              <a:rPr lang="ru-RU" b="1" dirty="0"/>
              <a:t>)</a:t>
            </a:r>
            <a:r>
              <a:rPr lang="ru-RU" dirty="0"/>
              <a:t>, то есть получение данных, создание, обновление и удаление. </a:t>
            </a:r>
          </a:p>
        </p:txBody>
      </p:sp>
    </p:spTree>
    <p:extLst>
      <p:ext uri="{BB962C8B-B14F-4D97-AF65-F5344CB8AC3E}">
        <p14:creationId xmlns:p14="http://schemas.microsoft.com/office/powerpoint/2010/main" val="10465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180F1-46FB-43F3-925F-B781FCF5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выполняется добавление нового объекта в базу данных?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7C2E59-2332-4C06-B8B1-89CA1D4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 контекст</a:t>
            </a:r>
          </a:p>
          <a:p>
            <a:r>
              <a:rPr lang="ru-RU" dirty="0"/>
              <a:t>Для добавления применяется метод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() </a:t>
            </a:r>
            <a:r>
              <a:rPr lang="ru-RU" dirty="0"/>
              <a:t>у объекта </a:t>
            </a:r>
            <a:r>
              <a:rPr lang="ru-RU" dirty="0" err="1"/>
              <a:t>DbSet</a:t>
            </a:r>
            <a:r>
              <a:rPr lang="ru-RU" dirty="0"/>
              <a:t>:</a:t>
            </a:r>
          </a:p>
          <a:p>
            <a:r>
              <a:rPr lang="ru-RU" dirty="0"/>
              <a:t>После добавления надо сохранить все изменения с помощью метода </a:t>
            </a:r>
            <a:r>
              <a:rPr lang="ru-RU" dirty="0" err="1">
                <a:latin typeface="Consolas" panose="020B0609020204030204" pitchFamily="49" charset="0"/>
              </a:rPr>
              <a:t>SaveChanges</a:t>
            </a:r>
            <a:r>
              <a:rPr lang="ru-RU" dirty="0">
                <a:latin typeface="Consolas" panose="020B0609020204030204" pitchFamily="49" charset="0"/>
              </a:rPr>
              <a:t>()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826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02D5A0-5114-4D87-94C3-24A746A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выполняется удаление объекта из базы данных?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917FD4-FB6F-4F18-AD8A-4C84C06F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одного контекста получаем удаляемый объект</a:t>
            </a:r>
          </a:p>
          <a:p>
            <a:r>
              <a:rPr lang="ru-RU" dirty="0"/>
              <a:t>Для удаления объекта применяется метод </a:t>
            </a:r>
            <a:r>
              <a:rPr lang="ru-RU" dirty="0" err="1">
                <a:latin typeface="Consolas" panose="020B0609020204030204" pitchFamily="49" charset="0"/>
              </a:rPr>
              <a:t>Remove</a:t>
            </a:r>
            <a:r>
              <a:rPr lang="ru-RU" dirty="0">
                <a:latin typeface="Consolas" panose="020B0609020204030204" pitchFamily="49" charset="0"/>
              </a:rPr>
              <a:t>() </a:t>
            </a:r>
            <a:r>
              <a:rPr lang="ru-RU" dirty="0"/>
              <a:t>объекта </a:t>
            </a:r>
            <a:r>
              <a:rPr lang="ru-RU" dirty="0" err="1"/>
              <a:t>DbSet</a:t>
            </a:r>
            <a:endParaRPr lang="ru-RU" dirty="0"/>
          </a:p>
          <a:p>
            <a:r>
              <a:rPr lang="ru-RU" dirty="0"/>
              <a:t>После удаления надо сохранить все изменения с помощью метода </a:t>
            </a:r>
            <a:r>
              <a:rPr lang="ru-RU" dirty="0" err="1">
                <a:latin typeface="Consolas" panose="020B0609020204030204" pitchFamily="49" charset="0"/>
              </a:rPr>
              <a:t>SaveChanges</a:t>
            </a:r>
            <a:r>
              <a:rPr lang="ru-RU" dirty="0">
                <a:latin typeface="Consolas" panose="020B0609020204030204" pitchFamily="49" charset="0"/>
              </a:rPr>
              <a:t>().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397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5945F0-741F-4149-942C-13274BD6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выполняется изменение свойств объекта и обновление значений его атрибутов в базе данных?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E48139-95A9-4DC8-A266-6B4594F7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283"/>
            <a:ext cx="10515600" cy="4111680"/>
          </a:xfrm>
        </p:spPr>
        <p:txBody>
          <a:bodyPr/>
          <a:lstStyle/>
          <a:p>
            <a:r>
              <a:rPr lang="ru-RU" dirty="0"/>
              <a:t>В рамках одного контекста определяемся</a:t>
            </a:r>
            <a:r>
              <a:rPr lang="en-US" dirty="0"/>
              <a:t>/</a:t>
            </a:r>
            <a:r>
              <a:rPr lang="ru-RU" dirty="0"/>
              <a:t>находим объект для изменений</a:t>
            </a:r>
          </a:p>
          <a:p>
            <a:r>
              <a:rPr lang="ru-RU" dirty="0"/>
              <a:t>Обращаясь к свойствам отслеживаемого объекта меняем их</a:t>
            </a:r>
          </a:p>
          <a:p>
            <a:r>
              <a:rPr lang="ru-RU" dirty="0"/>
              <a:t>Сохраняем изменения с помощью метода </a:t>
            </a:r>
            <a:r>
              <a:rPr lang="ru-RU" dirty="0" err="1">
                <a:latin typeface="Consolas" panose="020B0609020204030204" pitchFamily="49" charset="0"/>
              </a:rPr>
              <a:t>SaveChanges</a:t>
            </a:r>
            <a:r>
              <a:rPr lang="ru-RU" dirty="0">
                <a:latin typeface="Consolas" panose="020B0609020204030204" pitchFamily="49" charset="0"/>
              </a:rPr>
              <a:t>()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44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E5A059-2623-4B11-8BFF-4AF5A148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94"/>
            <a:ext cx="10515600" cy="1325563"/>
          </a:xfrm>
        </p:spPr>
        <p:txBody>
          <a:bodyPr/>
          <a:lstStyle/>
          <a:p>
            <a:r>
              <a:rPr lang="ru-RU" dirty="0"/>
              <a:t>Билет №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ru-RU" dirty="0" smtClean="0"/>
              <a:t>возможны изменения)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65DFC42-3631-4FD9-9FDF-4700CC2ABC5E}"/>
              </a:ext>
            </a:extLst>
          </p:cNvPr>
          <p:cNvSpPr/>
          <p:nvPr/>
        </p:nvSpPr>
        <p:spPr>
          <a:xfrm>
            <a:off x="2556483" y="1518557"/>
            <a:ext cx="2939143" cy="3820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1. 	***</a:t>
            </a:r>
          </a:p>
          <a:p>
            <a:r>
              <a:rPr lang="ru-RU" dirty="0"/>
              <a:t>2. 	***</a:t>
            </a:r>
          </a:p>
          <a:p>
            <a:endParaRPr lang="ru-RU" dirty="0"/>
          </a:p>
          <a:p>
            <a:r>
              <a:rPr lang="ru-RU" dirty="0"/>
              <a:t>3. 	***</a:t>
            </a:r>
          </a:p>
          <a:p>
            <a:r>
              <a:rPr lang="ru-RU" dirty="0"/>
              <a:t>4. 	***</a:t>
            </a:r>
          </a:p>
          <a:p>
            <a:r>
              <a:rPr lang="ru-RU" dirty="0"/>
              <a:t>5. 	***</a:t>
            </a:r>
          </a:p>
          <a:p>
            <a:r>
              <a:rPr lang="ru-RU" dirty="0"/>
              <a:t>6. 	***</a:t>
            </a:r>
          </a:p>
          <a:p>
            <a:endParaRPr lang="ru-RU" dirty="0"/>
          </a:p>
          <a:p>
            <a:r>
              <a:rPr lang="ru-RU" dirty="0"/>
              <a:t>7. 	***</a:t>
            </a:r>
          </a:p>
          <a:p>
            <a:r>
              <a:rPr lang="ru-RU" dirty="0"/>
              <a:t>8. 	***</a:t>
            </a:r>
          </a:p>
          <a:p>
            <a:r>
              <a:rPr lang="ru-RU" dirty="0"/>
              <a:t>9. 	***</a:t>
            </a:r>
          </a:p>
          <a:p>
            <a:r>
              <a:rPr lang="ru-RU" dirty="0"/>
              <a:t>10. 	</a:t>
            </a:r>
            <a:r>
              <a:rPr lang="ru-RU" dirty="0" smtClean="0"/>
              <a:t>***</a:t>
            </a:r>
            <a:endParaRPr lang="ru-RU" dirty="0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xmlns="" id="{F423D5AD-9602-497B-A6E5-269E47E04FFC}"/>
              </a:ext>
            </a:extLst>
          </p:cNvPr>
          <p:cNvSpPr/>
          <p:nvPr/>
        </p:nvSpPr>
        <p:spPr>
          <a:xfrm>
            <a:off x="5495626" y="1732192"/>
            <a:ext cx="906236" cy="5796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xmlns="" id="{4F378BAB-AF2A-4655-B731-D3C55F20DC44}"/>
              </a:ext>
            </a:extLst>
          </p:cNvPr>
          <p:cNvSpPr/>
          <p:nvPr/>
        </p:nvSpPr>
        <p:spPr>
          <a:xfrm>
            <a:off x="5495626" y="2590801"/>
            <a:ext cx="906236" cy="11008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xmlns="" id="{248292A2-1F5D-4977-BC0E-161B80BFEC16}"/>
              </a:ext>
            </a:extLst>
          </p:cNvPr>
          <p:cNvSpPr/>
          <p:nvPr/>
        </p:nvSpPr>
        <p:spPr>
          <a:xfrm>
            <a:off x="5495626" y="3907974"/>
            <a:ext cx="906236" cy="11361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xmlns="" id="{7543C1CA-E596-45D1-B604-1F7C091B8A23}"/>
              </a:ext>
            </a:extLst>
          </p:cNvPr>
          <p:cNvSpPr/>
          <p:nvPr/>
        </p:nvSpPr>
        <p:spPr>
          <a:xfrm>
            <a:off x="5495626" y="6097815"/>
            <a:ext cx="906236" cy="3873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3906A9A2-EF18-4F42-8A38-7E8FA2500DDC}"/>
              </a:ext>
            </a:extLst>
          </p:cNvPr>
          <p:cNvCxnSpPr/>
          <p:nvPr/>
        </p:nvCxnSpPr>
        <p:spPr>
          <a:xfrm>
            <a:off x="2556483" y="1734912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45352F65-154A-4AF8-BD92-CBA63E54C626}"/>
              </a:ext>
            </a:extLst>
          </p:cNvPr>
          <p:cNvCxnSpPr/>
          <p:nvPr/>
        </p:nvCxnSpPr>
        <p:spPr>
          <a:xfrm>
            <a:off x="2556483" y="2307772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8AEF7C4C-D56E-4455-BF1E-429F083724D7}"/>
              </a:ext>
            </a:extLst>
          </p:cNvPr>
          <p:cNvCxnSpPr/>
          <p:nvPr/>
        </p:nvCxnSpPr>
        <p:spPr>
          <a:xfrm>
            <a:off x="2556482" y="2597605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2B6B4ED0-4B4C-481D-82A8-A9AB47433160}"/>
              </a:ext>
            </a:extLst>
          </p:cNvPr>
          <p:cNvCxnSpPr/>
          <p:nvPr/>
        </p:nvCxnSpPr>
        <p:spPr>
          <a:xfrm>
            <a:off x="2556481" y="3691619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0EF9D75E-A8F7-4638-B9F4-AB7928D3E644}"/>
              </a:ext>
            </a:extLst>
          </p:cNvPr>
          <p:cNvCxnSpPr/>
          <p:nvPr/>
        </p:nvCxnSpPr>
        <p:spPr>
          <a:xfrm>
            <a:off x="2556480" y="3916363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B3EFEBB1-DD2E-4156-9C2D-44A702379665}"/>
              </a:ext>
            </a:extLst>
          </p:cNvPr>
          <p:cNvCxnSpPr/>
          <p:nvPr/>
        </p:nvCxnSpPr>
        <p:spPr>
          <a:xfrm>
            <a:off x="2556479" y="5055054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01537DDE-5C71-47D5-9048-6E83582FEB53}"/>
              </a:ext>
            </a:extLst>
          </p:cNvPr>
          <p:cNvCxnSpPr/>
          <p:nvPr/>
        </p:nvCxnSpPr>
        <p:spPr>
          <a:xfrm>
            <a:off x="2556479" y="5339445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xmlns="" id="{6DFC36E6-36A5-432B-9A35-6C2347AA14AD}"/>
              </a:ext>
            </a:extLst>
          </p:cNvPr>
          <p:cNvCxnSpPr/>
          <p:nvPr/>
        </p:nvCxnSpPr>
        <p:spPr>
          <a:xfrm>
            <a:off x="2556479" y="6100083"/>
            <a:ext cx="2939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0F4702D-8ABB-48FC-9BC7-6A9CE419B20C}"/>
              </a:ext>
            </a:extLst>
          </p:cNvPr>
          <p:cNvSpPr txBox="1"/>
          <p:nvPr/>
        </p:nvSpPr>
        <p:spPr>
          <a:xfrm>
            <a:off x="6793102" y="1819719"/>
            <a:ext cx="42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Отношения между классами и объектами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791FE87-277E-4C51-8853-88813EAA7341}"/>
              </a:ext>
            </a:extLst>
          </p:cNvPr>
          <p:cNvSpPr txBox="1"/>
          <p:nvPr/>
        </p:nvSpPr>
        <p:spPr>
          <a:xfrm>
            <a:off x="6793102" y="4291454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Работа с БД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011DFB-B1CC-41B0-8B33-92EA5FE79B06}"/>
              </a:ext>
            </a:extLst>
          </p:cNvPr>
          <p:cNvSpPr txBox="1"/>
          <p:nvPr/>
        </p:nvSpPr>
        <p:spPr>
          <a:xfrm>
            <a:off x="6793102" y="2917474"/>
            <a:ext cx="19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Работа с файлами</a:t>
            </a:r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xmlns="" id="{90BAFCAF-E60D-49EC-A454-CA08D0EE0F0F}"/>
              </a:ext>
            </a:extLst>
          </p:cNvPr>
          <p:cNvSpPr/>
          <p:nvPr/>
        </p:nvSpPr>
        <p:spPr>
          <a:xfrm rot="10800000">
            <a:off x="1477735" y="1732188"/>
            <a:ext cx="1078738" cy="33337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50F465C-E456-4BE7-BA3D-88E1F69676B2}"/>
              </a:ext>
            </a:extLst>
          </p:cNvPr>
          <p:cNvSpPr txBox="1"/>
          <p:nvPr/>
        </p:nvSpPr>
        <p:spPr>
          <a:xfrm>
            <a:off x="403561" y="3214390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Теория</a:t>
            </a:r>
          </a:p>
        </p:txBody>
      </p:sp>
    </p:spTree>
    <p:extLst>
      <p:ext uri="{BB962C8B-B14F-4D97-AF65-F5344CB8AC3E}">
        <p14:creationId xmlns:p14="http://schemas.microsoft.com/office/powerpoint/2010/main" val="857435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765C9A-FB66-4757-8480-4FE2489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9567"/>
            <a:ext cx="10515600" cy="622847"/>
          </a:xfrm>
        </p:spPr>
        <p:txBody>
          <a:bodyPr>
            <a:normAutofit fontScale="90000"/>
          </a:bodyPr>
          <a:lstStyle/>
          <a:p>
            <a:r>
              <a:rPr lang="ru-RU" dirty="0"/>
              <a:t>Билет №1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67C167-B98D-4130-8C67-DBF5A17A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10943897" cy="5188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1. В чем отличие отношения агрегации от композиции. </a:t>
            </a:r>
          </a:p>
          <a:p>
            <a:pPr marL="0" indent="0">
              <a:buNone/>
            </a:pPr>
            <a:r>
              <a:rPr lang="ru-RU" sz="1600" dirty="0"/>
              <a:t>2. Общая постановка задачи сортировки. Классификация методов сортировки. </a:t>
            </a:r>
          </a:p>
          <a:p>
            <a:pPr marL="0" indent="0">
              <a:buNone/>
            </a:pPr>
            <a:r>
              <a:rPr lang="ru-RU" sz="1600" dirty="0"/>
              <a:t>3. В каком пространстве имен расположены классы и методы для работы с файловой системой? </a:t>
            </a:r>
          </a:p>
          <a:p>
            <a:pPr marL="0" indent="0">
              <a:buNone/>
            </a:pPr>
            <a:r>
              <a:rPr lang="ru-RU" sz="1600" dirty="0"/>
              <a:t>4. Перечислите важнейшие классы, позволяющие управлять файловым вводом-выводом. </a:t>
            </a:r>
          </a:p>
          <a:p>
            <a:pPr marL="0" indent="0">
              <a:buNone/>
            </a:pPr>
            <a:r>
              <a:rPr lang="ru-RU" sz="1600" dirty="0"/>
              <a:t>5. Какие возможности предоставляет класс </a:t>
            </a:r>
            <a:r>
              <a:rPr lang="ru-RU" sz="1600" dirty="0" err="1"/>
              <a:t>DriveInfo</a:t>
            </a:r>
            <a:r>
              <a:rPr lang="ru-RU" sz="1600" dirty="0"/>
              <a:t>? </a:t>
            </a:r>
          </a:p>
          <a:p>
            <a:pPr marL="0" indent="0">
              <a:buNone/>
            </a:pPr>
            <a:r>
              <a:rPr lang="ru-RU" sz="1600" dirty="0"/>
              <a:t>6. Перечислите свойства класса </a:t>
            </a:r>
            <a:r>
              <a:rPr lang="ru-RU" sz="1600" dirty="0" err="1"/>
              <a:t>DriveInfo</a:t>
            </a:r>
            <a:r>
              <a:rPr lang="ru-RU" sz="1600" dirty="0"/>
              <a:t>. </a:t>
            </a:r>
          </a:p>
          <a:p>
            <a:pPr marL="0" indent="0">
              <a:buNone/>
            </a:pPr>
            <a:r>
              <a:rPr lang="ru-RU" sz="1600" dirty="0"/>
              <a:t>7. Какие возможности предоставляет </a:t>
            </a:r>
            <a:r>
              <a:rPr lang="ru-RU" sz="1600" dirty="0" err="1"/>
              <a:t>Entity</a:t>
            </a:r>
            <a:r>
              <a:rPr lang="ru-RU" sz="1600" dirty="0"/>
              <a:t> </a:t>
            </a:r>
            <a:r>
              <a:rPr lang="ru-RU" sz="1600" dirty="0" err="1"/>
              <a:t>Framework</a:t>
            </a:r>
            <a:r>
              <a:rPr lang="ru-RU" sz="1600" dirty="0"/>
              <a:t>? </a:t>
            </a:r>
          </a:p>
          <a:p>
            <a:pPr marL="0" indent="0">
              <a:buNone/>
            </a:pPr>
            <a:r>
              <a:rPr lang="ru-RU" sz="1600" dirty="0"/>
              <a:t>8. Опишите центральную концепцию </a:t>
            </a:r>
            <a:r>
              <a:rPr lang="ru-RU" sz="1600" dirty="0" err="1"/>
              <a:t>Entity</a:t>
            </a:r>
            <a:r>
              <a:rPr lang="ru-RU" sz="1600" dirty="0"/>
              <a:t> </a:t>
            </a:r>
            <a:r>
              <a:rPr lang="ru-RU" sz="1600" dirty="0" err="1"/>
              <a:t>Framework</a:t>
            </a:r>
            <a:r>
              <a:rPr lang="ru-RU" sz="1600" dirty="0"/>
              <a:t>. </a:t>
            </a:r>
          </a:p>
          <a:p>
            <a:pPr marL="0" indent="0">
              <a:buNone/>
            </a:pPr>
            <a:r>
              <a:rPr lang="ru-RU" sz="1600" dirty="0"/>
              <a:t>9. Из каких уровней состоит </a:t>
            </a:r>
            <a:r>
              <a:rPr lang="ru-RU" sz="1600" dirty="0" err="1"/>
              <a:t>Entity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? Дайте характеристику каждому из уровней. </a:t>
            </a:r>
          </a:p>
          <a:p>
            <a:pPr marL="0" indent="0">
              <a:buNone/>
            </a:pPr>
            <a:r>
              <a:rPr lang="ru-RU" sz="1600" dirty="0"/>
              <a:t>10. Какие подходы для взаимодействия с базой данных предполагает </a:t>
            </a:r>
            <a:r>
              <a:rPr lang="ru-RU" sz="1600" dirty="0" err="1"/>
              <a:t>Entity</a:t>
            </a:r>
            <a:r>
              <a:rPr lang="ru-RU" sz="1600" dirty="0"/>
              <a:t> </a:t>
            </a:r>
            <a:r>
              <a:rPr lang="ru-RU" sz="1600" dirty="0" err="1"/>
              <a:t>Framework</a:t>
            </a:r>
            <a:r>
              <a:rPr lang="ru-RU" sz="1600" dirty="0"/>
              <a:t>?</a:t>
            </a:r>
          </a:p>
          <a:p>
            <a:pPr marL="0" indent="0">
              <a:buNone/>
            </a:pPr>
            <a:r>
              <a:rPr lang="ru-RU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055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B9FDBD-EAC1-4CBA-983A-9788E9F8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чем отличие отношения агрегации от композиции.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E19D93B-241D-42FE-BB0F-B766A142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Семантика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Агрегация: это отношение "имеет-часть".</a:t>
            </a:r>
            <a:endParaRPr lang="en-US" dirty="0"/>
          </a:p>
          <a:p>
            <a:pPr lvl="1"/>
            <a:r>
              <a:rPr lang="ru-RU" dirty="0"/>
              <a:t>Композиция: это отношение "состоит-из".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Жизненный цикл:</a:t>
            </a:r>
          </a:p>
          <a:p>
            <a:pPr lvl="1"/>
            <a:r>
              <a:rPr lang="ru-RU" dirty="0"/>
              <a:t>Агрегация: компоненты могут существовать независимо от агрегата.</a:t>
            </a:r>
          </a:p>
          <a:p>
            <a:pPr lvl="1"/>
            <a:r>
              <a:rPr lang="ru-RU" dirty="0"/>
              <a:t>Композиция: компоненты существуют только в контексте композитного 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Сложность:</a:t>
            </a:r>
          </a:p>
          <a:p>
            <a:pPr lvl="1"/>
            <a:r>
              <a:rPr lang="ru-RU" dirty="0"/>
              <a:t>Агрегация: отношение агрегации является более слабой формой связи между классами, где компоненты могут быть связаны с разными агрегатами.</a:t>
            </a:r>
          </a:p>
          <a:p>
            <a:pPr lvl="1"/>
            <a:r>
              <a:rPr lang="ru-RU" dirty="0"/>
              <a:t>Композиция: отношение композиции более строгое и более тесно связывает компоненты с композитным объектом. </a:t>
            </a:r>
          </a:p>
        </p:txBody>
      </p:sp>
    </p:spTree>
    <p:extLst>
      <p:ext uri="{BB962C8B-B14F-4D97-AF65-F5344CB8AC3E}">
        <p14:creationId xmlns:p14="http://schemas.microsoft.com/office/powerpoint/2010/main" val="248180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AB1652-CB33-4750-BA84-C95A6846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08"/>
            <a:ext cx="10515600" cy="737054"/>
          </a:xfrm>
        </p:spPr>
        <p:txBody>
          <a:bodyPr>
            <a:normAutofit/>
          </a:bodyPr>
          <a:lstStyle/>
          <a:p>
            <a:r>
              <a:rPr lang="ru-RU" dirty="0"/>
              <a:t>Общая постановка задачи сортировки.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217061-373A-49F5-9024-05E3D98F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06" y="4102556"/>
            <a:ext cx="11141529" cy="265928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	Методы сортировки массивов можно разделить на две большие группы:</a:t>
            </a:r>
          </a:p>
          <a:p>
            <a:pPr marL="0" indent="0" algn="just">
              <a:buNone/>
            </a:pPr>
            <a:r>
              <a:rPr lang="ru-RU" dirty="0"/>
              <a:t>	Универсальные методы, не требующие никакой дополнительной информации об исходных данных и выполняющие сортировку «на месте»</a:t>
            </a:r>
          </a:p>
          <a:p>
            <a:pPr marL="0" indent="0" algn="just">
              <a:buNone/>
            </a:pPr>
            <a:r>
              <a:rPr lang="ru-RU" dirty="0"/>
              <a:t>	Специальные методы, которые либо за счет некоторой дополнительной информации об исходных данных, либо за счет использования большой дополнительной памяти позволяют получить более высокую производительность </a:t>
            </a:r>
          </a:p>
          <a:p>
            <a:pPr marL="0" indent="0" algn="just">
              <a:buNone/>
            </a:pPr>
            <a:r>
              <a:rPr lang="ru-RU" dirty="0"/>
              <a:t>Классификация методов сортировки.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BAFB547-A950-4B20-9AA5-7D0BA53F474C}"/>
              </a:ext>
            </a:extLst>
          </p:cNvPr>
          <p:cNvSpPr txBox="1">
            <a:spLocks/>
          </p:cNvSpPr>
          <p:nvPr/>
        </p:nvSpPr>
        <p:spPr>
          <a:xfrm>
            <a:off x="623205" y="3284992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dirty="0"/>
              <a:t>Классификация методов сортировки.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8CDCA69A-9487-440E-9AC2-5FDCD09201DA}"/>
              </a:ext>
            </a:extLst>
          </p:cNvPr>
          <p:cNvSpPr txBox="1">
            <a:spLocks/>
          </p:cNvSpPr>
          <p:nvPr/>
        </p:nvSpPr>
        <p:spPr>
          <a:xfrm>
            <a:off x="623205" y="965430"/>
            <a:ext cx="11141530" cy="2239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/>
              <a:t>	Все задачи сортировки делятся на две группы: задачи внутренней и внешней сортировки.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/>
              <a:t>	Внутренняя сортировка применима тогда, когда все входные данные можно одновременно разместить в оперативной памяти.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/>
              <a:t>	Если исходные данные нельзя одновременно разместить в основной памяти, то приходится использовать дисковую память и алгоритмы обработки файлов. Такая сортировка называется внешней.</a:t>
            </a:r>
          </a:p>
        </p:txBody>
      </p:sp>
    </p:spTree>
    <p:extLst>
      <p:ext uri="{BB962C8B-B14F-4D97-AF65-F5344CB8AC3E}">
        <p14:creationId xmlns:p14="http://schemas.microsoft.com/office/powerpoint/2010/main" val="124865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96ACA2-75CA-4B0B-AC2A-A34248D7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каком пространстве имен расположены классы и методы для работы с файловой системой?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689634-C1A5-4629-982E-9BCD2F06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879"/>
            <a:ext cx="10515600" cy="40460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пространстве имен System.IO</a:t>
            </a:r>
          </a:p>
        </p:txBody>
      </p:sp>
    </p:spTree>
    <p:extLst>
      <p:ext uri="{BB962C8B-B14F-4D97-AF65-F5344CB8AC3E}">
        <p14:creationId xmlns:p14="http://schemas.microsoft.com/office/powerpoint/2010/main" val="36050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EACCE8-92B2-43BF-A05B-D5227BD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Перечислите важнейшие классы, позволяющие управлять файловым вводом-выводом.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5DCE650-FF8E-4BBE-BDD8-907F6D5D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9" y="1825625"/>
            <a:ext cx="11503477" cy="482010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File</a:t>
            </a:r>
            <a:r>
              <a:rPr lang="ru-RU" dirty="0"/>
              <a:t>	- предоставляет статические методы для создания, копирования, удаления, перемещения и открытия одного файла,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FileInfo</a:t>
            </a:r>
            <a:r>
              <a:rPr lang="ru-RU" dirty="0"/>
              <a:t>	- предоставляет свойства и методы экземпляра для создания, копирования, удаления, перемещения и открытия файлов. Тип </a:t>
            </a:r>
            <a:r>
              <a:rPr lang="ru-RU" dirty="0" err="1"/>
              <a:t>FileInfo</a:t>
            </a:r>
            <a:r>
              <a:rPr lang="ru-RU" dirty="0"/>
              <a:t> обеспечивает аналогичную типу </a:t>
            </a:r>
            <a:r>
              <a:rPr lang="ru-RU" dirty="0" err="1"/>
              <a:t>File</a:t>
            </a:r>
            <a:r>
              <a:rPr lang="ru-RU" dirty="0"/>
              <a:t> функциональность, но через действительную объектную ссылку. Этот класс не наследуется.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FileStream</a:t>
            </a:r>
            <a:r>
              <a:rPr lang="ru-RU" dirty="0"/>
              <a:t>	- обеспечивает произвольный доступ к файлу (т.е. возможности поиска) с данными, представленными в виде потока байт.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StreamReader</a:t>
            </a:r>
            <a:r>
              <a:rPr lang="ru-RU" dirty="0"/>
              <a:t>	- используется для извлечения) текстовой информации из файла. Этот класс не поддерживает произвольный доступ к файлу.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StreamWriter</a:t>
            </a:r>
            <a:r>
              <a:rPr lang="ru-RU" dirty="0"/>
              <a:t>		- используется для записи текстовой информации в файл. Этот класс не поддерживает произвольный доступ к файлу.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DriveInfo</a:t>
            </a:r>
            <a:r>
              <a:rPr lang="ru-RU" dirty="0"/>
              <a:t>	- предоставляет детальную информацию относительно дисковых устройств, используемых данной машиной.</a:t>
            </a:r>
          </a:p>
          <a:p>
            <a:r>
              <a:rPr lang="ru-RU" b="1" dirty="0" err="1">
                <a:latin typeface="Consolas" panose="020B0609020204030204" pitchFamily="49" charset="0"/>
              </a:rPr>
              <a:t>Path</a:t>
            </a:r>
            <a:r>
              <a:rPr lang="ru-RU" dirty="0"/>
              <a:t>	- выполняет операции над типами </a:t>
            </a:r>
            <a:r>
              <a:rPr lang="ru-RU" dirty="0" err="1"/>
              <a:t>System.String</a:t>
            </a:r>
            <a:r>
              <a:rPr lang="ru-RU" dirty="0"/>
              <a:t>, содержащими информацию о пути к файлу или каталогу в независимой от платформы манере.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50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E51F79-BE8E-49B3-9C0F-CDD32580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возможности предоставляет класс </a:t>
            </a:r>
            <a:r>
              <a:rPr lang="ru-RU" dirty="0" err="1"/>
              <a:t>DriveInfo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118017-0101-4881-B976-74EC30D8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DriveInfo</a:t>
            </a:r>
            <a:r>
              <a:rPr lang="ru-RU" dirty="0"/>
              <a:t> предоставляет информацию о логических дисках в системе. </a:t>
            </a:r>
            <a:br>
              <a:rPr lang="ru-RU" dirty="0"/>
            </a:br>
            <a:r>
              <a:rPr lang="ru-RU" i="1" dirty="0"/>
              <a:t>получение информации о диске, проверка доступности и т.д.</a:t>
            </a:r>
          </a:p>
        </p:txBody>
      </p:sp>
    </p:spTree>
    <p:extLst>
      <p:ext uri="{BB962C8B-B14F-4D97-AF65-F5344CB8AC3E}">
        <p14:creationId xmlns:p14="http://schemas.microsoft.com/office/powerpoint/2010/main" val="3263378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1128</Words>
  <Application>Microsoft Office PowerPoint</Application>
  <PresentationFormat>Произвольный</PresentationFormat>
  <Paragraphs>250</Paragraphs>
  <Slides>45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Вопросы второй части экзамена</vt:lpstr>
      <vt:lpstr>Перечислите виды отношений между классами и объектами.</vt:lpstr>
      <vt:lpstr>Дайте характеристику отношению композиции. Приведите пример отношения композиции.</vt:lpstr>
      <vt:lpstr>Дайте характеристику отношению агрегации. Приведите пример отношения агрегации.</vt:lpstr>
      <vt:lpstr>В чем отличие отношения агрегации от композиции.</vt:lpstr>
      <vt:lpstr>Общая постановка задачи сортировки. </vt:lpstr>
      <vt:lpstr>В каком пространстве имен расположены классы и методы для работы с файловой системой?</vt:lpstr>
      <vt:lpstr>Перечислите важнейшие классы, позволяющие управлять файловым вводом-выводом.</vt:lpstr>
      <vt:lpstr>Какие возможности предоставляет класс DriveInfo?</vt:lpstr>
      <vt:lpstr>Перечислите свойства класса DriveInfo.</vt:lpstr>
      <vt:lpstr>Какие возможности предоставляет класс Directory и DirectoryInfo?</vt:lpstr>
      <vt:lpstr>Какие методы для работы с каталоговой системой предоставляет класс Directory?</vt:lpstr>
      <vt:lpstr>Какие свойства и методы для работы с каталоговой системой предоставляет класс DirectoryInfo?</vt:lpstr>
      <vt:lpstr>Какие возможности предоставляет класс File и FileInfo?</vt:lpstr>
      <vt:lpstr>Какие методы для работы с файловой системой предоставляет класс File?</vt:lpstr>
      <vt:lpstr>Какие свойства и методы для работы с каталоговой системой предоставляет класс FileInfo?</vt:lpstr>
      <vt:lpstr>Какие возможности предоставляет класс FileStream?</vt:lpstr>
      <vt:lpstr>Какие параметры передаются в конструктор класса FileStream?</vt:lpstr>
      <vt:lpstr>Перечислите режимы доступа к файлу, хранимые в перечислении FileMode.</vt:lpstr>
      <vt:lpstr>Какой метод класса FileStream используется для считывания данных из файла? Перечислите параметры данного метода.</vt:lpstr>
      <vt:lpstr>Какой метод класса FileStream используется для записи данных в файл? Перечислите параметры данного метода.</vt:lpstr>
      <vt:lpstr>С помощью каких средств организуется произвольный доступ к файлу?</vt:lpstr>
      <vt:lpstr>Какие возможности предоставляет класс StreamReader и класс StreamWriter?</vt:lpstr>
      <vt:lpstr>С помощью каких методов реализуется основная функциональность класса StreamWriter?</vt:lpstr>
      <vt:lpstr>С помощью каких методов реализуется основная функциональность класса StreamReader?</vt:lpstr>
      <vt:lpstr>Какое значение возвращает метод Peek() класса StreamReader?</vt:lpstr>
      <vt:lpstr>Какие возможности предоставляет Entity Framework?</vt:lpstr>
      <vt:lpstr>Опишите центральную концепцию Entity Framework.</vt:lpstr>
      <vt:lpstr>Из каких уровней состоит Entity Data Model? Дайте характеристику каждому из уровней.</vt:lpstr>
      <vt:lpstr>Какие подходы для взаимодействия с базой данных предполагает Entity Framework?</vt:lpstr>
      <vt:lpstr>Как происходит создание базы данных и ее соединение с объектной моделью данных при использовании подхода Code First?</vt:lpstr>
      <vt:lpstr>Какие классы из пространства System.Data.Entity предоставляют основную функциональной Entity Framework?</vt:lpstr>
      <vt:lpstr>Что представляет собой контекст данных?</vt:lpstr>
      <vt:lpstr>Для чего используется набор объектов DbSet&lt;T&gt;?</vt:lpstr>
      <vt:lpstr>Какие существуют соглашения по именованию в Code First?</vt:lpstr>
      <vt:lpstr>Как выполняется автоматизация подхода Code First?</vt:lpstr>
      <vt:lpstr>Как происходит создание модели данных при использовании подхода Database First?</vt:lpstr>
      <vt:lpstr>В чем состоит суть принципа Model First?</vt:lpstr>
      <vt:lpstr>Как происходит создание базы данных и контекста данных при использовании подхода Model First?</vt:lpstr>
      <vt:lpstr>Что такое CRUD?</vt:lpstr>
      <vt:lpstr>Как выполняется добавление нового объекта в базу данных?</vt:lpstr>
      <vt:lpstr>Как выполняется удаление объекта из базы данных?</vt:lpstr>
      <vt:lpstr>Как выполняется изменение свойств объекта и обновление значений его атрибутов в базе данных?</vt:lpstr>
      <vt:lpstr>Билет №* (возможны изменения)</vt:lpstr>
      <vt:lpstr>Билет №1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Ильдар Шмидт</dc:creator>
  <cp:lastModifiedBy>Шмидт Ильдар Рафаилович</cp:lastModifiedBy>
  <cp:revision>96</cp:revision>
  <dcterms:created xsi:type="dcterms:W3CDTF">2023-05-20T13:40:46Z</dcterms:created>
  <dcterms:modified xsi:type="dcterms:W3CDTF">2024-05-02T08:02:41Z</dcterms:modified>
</cp:coreProperties>
</file>