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1940" autoAdjust="0"/>
  </p:normalViewPr>
  <p:slideViewPr>
    <p:cSldViewPr snapToGrid="0">
      <p:cViewPr varScale="1">
        <p:scale>
          <a:sx n="69" d="100"/>
          <a:sy n="69" d="100"/>
        </p:scale>
        <p:origin x="75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8395-DD55-4D9B-A916-DA76951841A3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9536-A0DD-4074-BADB-824BDC1B51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Отсюда следует, что объектом может быть практически все, что угодно –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материальные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предметы (компьютер, автомобиль, человек),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логические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понятия (файл, документ, таблица, список, управляющая кнопка, окно в многооконной графической системе, форма, приложение),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математические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понятия (например, геометрические объекты типа отрезок или окружность).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98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	Конструкторы обычно используются для инициализации переменных-членов класса значениями, которые предоставлены по умолчанию/пользователем, или для выполнения любых шагов настройки, необходимых для используемого класса (например, открыть определенный файл или базу данных).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34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объектом в узком смысле можно понимать некоторое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формализованное описание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рассматриваемой сущности, т.е.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исходного объекта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такого описания нужен некоторый язык, например – язык программирования. В этом случае объект становится элементом языка, и именно в таком контексте он и будет рассматриваться далее.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для исходного объекта «человек» можно построить следующие информационные модели: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 как студент учебного заведения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 как сотрудник организации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 как пациент учреждений здравоохранения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человек как клиент государственных органов управления и т.д.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преимущество ООП заключается в том, что и данные, и операции (код), используемые для манипулирования ими, инкапсулируются в одном объекте. Например, при перемещении объекта по сети он передается целиком, включая данные и поведение. Объединение в рамках объекта некоторых данных и соответствующего программного кода рассматривается как проявление одного из базовых принципов объектного подхода – принципа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инкапсуляции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sulation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2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итоге объектная программа представляет собой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взаимодействующих объектов,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которые обращаются друг к другу за выполнением необходимых действий.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70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одного класса можно создать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разумное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(все ресурсы вычислительной системы конечны!) число объектов, называемых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экземплярами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этого класса. Все используемые в программе объекты должны быть экземплярами некоторых классов, стандартных или собственных. Соответствие между понятиями «объект» и «класс» аналогично соответствию между понятиями «переменная» и «тип данных».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1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Открытые члены классов составляют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Поскольку доступ к открытым членам класса может осуществляться извне класса, то открытый интерфейс и определяет, как программы, использующие класс, будут взаимодействовать с этим же классом.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0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4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у нас есть закрытое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есть общедоступное свойство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Хотя они имеют практически одинаковое название за исключением регистра, но это не более чем стиль, названия у них могут быть произвольные и не обязательно должны совпадать.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0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одного и того же объекта можно предусмотреть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несколько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различных конструкторов, которые 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по-разному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инициализируют свойства создаваемого объекта. Начальные значения свойств часто передаются конструктору как входные параметры.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B9536-A0DD-4074-BADB-824BDC1B514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9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AD3AC-E804-4256-861F-2DBDE9EBB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3C22CE-7622-4AF3-99F7-7D39CCC7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A4731B-5E4B-406E-8159-B990AED7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8FF6C-17D3-4CAE-896E-E138A8BF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A4E82-1F23-4AB2-AC5F-87D285B7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5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16109-2CF2-47B8-9709-EEB78A18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716EA3-6788-4F59-8BE3-39C7ACCC0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02D39-51A7-4BBE-B744-369931E6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A25EB6-FAF0-4237-B7D2-25DC87E3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D18C71-411D-4871-905F-76A3EEC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2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107261-0AE2-448E-8C88-AE9F22995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56790E-4CEA-4D00-AB9D-8FE5BFE5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9FACB-9237-4EF8-B292-51EF727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083B1-019D-43E4-83AB-696D9A3E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7FD940-4780-4996-B24F-4A78D855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7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F65E-3819-4660-A9C0-7A37CB62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6B497-FD59-49FC-AE83-9B7E26C9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51AAF9-EB1B-48D9-8B60-3A1350FB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C9137-2BDC-424B-892B-E54ACDDF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E7C89D-BA4C-456F-AF2F-FB240146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4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9C8FE-A537-40A2-B481-F3339D57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E04C86-B235-443C-81B0-298A6C44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B710EA-CA4C-4AD5-BAB7-0E7E3EAB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BA7EDA-71B9-4CEB-B3BC-B9204737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15505-9E76-4FF8-92A6-9DFB4FC0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5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15D3E-DB56-4E30-B16E-3297AAC1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AC595-9AA1-4A4F-95AD-3E131F533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BCDA9-8389-4E38-A109-5560960B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1ADBEC-EA82-4CDB-812E-C018221C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4F1733-50EC-414C-BC6D-55324AF1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171AEE-4A24-4705-8EFA-C2F007EC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464D1-4683-4197-B18B-EB8AF912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F7D3F5-788D-40F8-8FCF-30586D18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600AB5-C9D3-475A-8DA4-16F3D58D7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2F285C-0430-43F5-B6B0-723A1FA80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C83392-450D-4E8E-8B18-ABB0946C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943CFC-6E23-4520-B1E4-058FF966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403ADC-5C21-4219-8577-E281CD33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35F4E6-9625-4AF0-BC89-446BB142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37DB4-0016-4BF6-A3C9-464D5179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3254E6-4557-438C-A240-BB8B0892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C090D1-8D81-4DA5-9FB7-2C971CB4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A9C389-7DE6-4785-AE1D-1D6E6652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0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F54702-9DD3-43A4-856B-922DC088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9A79E5-7C5F-4547-A93C-F0933607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B55D3A-7CAE-4CF4-93A6-4564277A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3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CD60D-2858-4250-96D6-D8D27698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27C77-1A64-4A50-9E52-19449159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94C8CC-026B-4028-B6F7-F4D6D78C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3E601-E73C-4F18-9D97-68277700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EDCB09-EE83-481D-BB35-ED1007A9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CEAFAC-8BEA-42A8-AF52-2AA8E3AA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9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CE536-A631-490D-A963-F42836E5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A5A557-0CF1-4593-990C-6B7170F6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80B135-36A7-4568-ADA7-B787C5E6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BE604-B813-4EF9-99B9-4AFEAF53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AAC7F0-E6CB-4C9C-B634-60958617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8FE344-912E-492B-AE9B-24837756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2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3B35E-3424-43EE-9182-F76AC398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D784A-CEC5-44D5-BAEA-0E32A9D56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4C4AFE-F16A-4934-9D01-8475A7FD7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6114-87A9-465D-9DEA-766FB9D5E3C1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DFD60-BFF3-48ED-8144-9C6923A85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0414F-440B-45F6-9AA4-D5C46D8CB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743E-0333-466D-934D-E39A2A0C32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A7AD7-285F-47BD-9468-E7C43E6F1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Объекты и классы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3B934-0E32-4F2E-A2FD-B864EF089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7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1E1D5D-EFD3-4A58-8F59-73D2EA2908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6164" y="1369591"/>
            <a:ext cx="5539671" cy="41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53558-2C7E-4EC4-B7A6-2F71B0C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8D43C-C64F-4865-9A29-CE42F288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объект </a:t>
            </a:r>
            <a:r>
              <a:rPr lang="ru-RU" b="1" dirty="0"/>
              <a:t>создается</a:t>
            </a:r>
            <a:r>
              <a:rPr lang="ru-RU" dirty="0"/>
              <a:t> методом-конструктором</a:t>
            </a:r>
          </a:p>
          <a:p>
            <a:pPr lvl="0"/>
            <a:r>
              <a:rPr lang="ru-RU" dirty="0"/>
              <a:t>объект </a:t>
            </a:r>
            <a:r>
              <a:rPr lang="ru-RU" b="1" dirty="0"/>
              <a:t>используется</a:t>
            </a:r>
            <a:r>
              <a:rPr lang="ru-RU" dirty="0"/>
              <a:t> другими объектами, предоставляя им свои открытые методы и неявно – закрытые данные</a:t>
            </a:r>
          </a:p>
          <a:p>
            <a:pPr lvl="0"/>
            <a:r>
              <a:rPr lang="ru-RU" dirty="0"/>
              <a:t>объект </a:t>
            </a:r>
            <a:r>
              <a:rPr lang="ru-RU" b="1" dirty="0"/>
              <a:t>уничтожается </a:t>
            </a:r>
            <a:r>
              <a:rPr lang="ru-RU" dirty="0"/>
              <a:t>(явно деструктором или неявно механизмом сборки мусора) </a:t>
            </a:r>
          </a:p>
        </p:txBody>
      </p:sp>
    </p:spTree>
    <p:extLst>
      <p:ext uri="{BB962C8B-B14F-4D97-AF65-F5344CB8AC3E}">
        <p14:creationId xmlns:p14="http://schemas.microsoft.com/office/powerpoint/2010/main" val="376976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0405A-D137-4AA3-9323-E5962240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CD57-F327-45B6-B20D-5EC53BC7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Класс представляет собой формализованный способ описания однотипных объектов, т.е. объектов с одинаковым набором свойств и методов. </a:t>
            </a:r>
          </a:p>
        </p:txBody>
      </p:sp>
    </p:spTree>
    <p:extLst>
      <p:ext uri="{BB962C8B-B14F-4D97-AF65-F5344CB8AC3E}">
        <p14:creationId xmlns:p14="http://schemas.microsoft.com/office/powerpoint/2010/main" val="8225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37ACE-96EB-481F-B13B-113AC315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54D14-07D3-4B0C-A9F5-0126C2F7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заголовок</a:t>
            </a:r>
            <a:r>
              <a:rPr lang="ru-RU" dirty="0"/>
              <a:t> класса, включающий специальную директиву </a:t>
            </a:r>
            <a:r>
              <a:rPr lang="en-US" b="1" dirty="0"/>
              <a:t>class</a:t>
            </a:r>
            <a:r>
              <a:rPr lang="ru-RU" dirty="0"/>
              <a:t> и имя класса; практически всегда в заголовке класса задается дополнительная информация о классе;</a:t>
            </a:r>
          </a:p>
          <a:p>
            <a:pPr lvl="0"/>
            <a:r>
              <a:rPr lang="ru-RU" b="1" dirty="0"/>
              <a:t>тело</a:t>
            </a:r>
            <a:r>
              <a:rPr lang="ru-RU" dirty="0"/>
              <a:t> класса, содержащее перечень </a:t>
            </a:r>
            <a:r>
              <a:rPr lang="ru-RU" b="1" dirty="0"/>
              <a:t>свойств</a:t>
            </a:r>
            <a:r>
              <a:rPr lang="ru-RU" dirty="0"/>
              <a:t> (полей данных), </a:t>
            </a:r>
            <a:r>
              <a:rPr lang="ru-RU" b="1" dirty="0"/>
              <a:t>заголовки</a:t>
            </a:r>
            <a:r>
              <a:rPr lang="ru-RU" dirty="0"/>
              <a:t> методов и их </a:t>
            </a:r>
            <a:r>
              <a:rPr lang="ru-RU" b="1" dirty="0"/>
              <a:t>программную реализацию </a:t>
            </a:r>
            <a:r>
              <a:rPr lang="ru-RU" dirty="0"/>
              <a:t>(не всегда).</a:t>
            </a:r>
          </a:p>
        </p:txBody>
      </p:sp>
    </p:spTree>
    <p:extLst>
      <p:ext uri="{BB962C8B-B14F-4D97-AF65-F5344CB8AC3E}">
        <p14:creationId xmlns:p14="http://schemas.microsoft.com/office/powerpoint/2010/main" val="420516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79A00-4567-465A-AAFB-898631DD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3DD9A1-2755-4CF8-B601-4205D917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77" y="1850745"/>
            <a:ext cx="6646046" cy="31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803DFD-B3F8-43FC-9E73-FFA52EF7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339387"/>
            <a:ext cx="7851331" cy="32804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AF5925-850B-456A-A92B-32E38DE0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40" y="3222895"/>
            <a:ext cx="7424014" cy="317790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25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CA610-FC5D-4949-ADA5-633999D6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777F1-235E-4CB7-8C1C-5E4A56A2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это короткая открытая функция, задачей которой является получение или изменение значения закрытой переменной-члена класса. </a:t>
            </a:r>
          </a:p>
          <a:p>
            <a:pPr marL="0" indent="0" algn="just">
              <a:buNone/>
            </a:pPr>
            <a:endParaRPr lang="ru-RU" dirty="0"/>
          </a:p>
          <a:p>
            <a:pPr lvl="0"/>
            <a:r>
              <a:rPr lang="en-GB" dirty="0"/>
              <a:t>Get</a:t>
            </a:r>
            <a:r>
              <a:rPr lang="ru-RU" dirty="0"/>
              <a:t>-геттеры (геттеры) — это функции, которые возвращают значения закрытых переменных-членов класса;</a:t>
            </a:r>
          </a:p>
          <a:p>
            <a:pPr lvl="0"/>
            <a:r>
              <a:rPr lang="en-GB" dirty="0"/>
              <a:t>Set</a:t>
            </a:r>
            <a:r>
              <a:rPr lang="ru-RU" dirty="0"/>
              <a:t>-методы (сеттеры) — это функции, которые позволяют присваивать значения закрытым переменным-членам класса.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24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D3B8F-A302-419A-85E7-410811C3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A1F0D-BAE6-475A-ACA5-593EF89F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В С++ и </a:t>
            </a:r>
            <a:r>
              <a:rPr lang="en-GB" dirty="0"/>
              <a:t>C</a:t>
            </a:r>
            <a:r>
              <a:rPr lang="ru-RU" dirty="0"/>
              <a:t># члены класса классифицируются в соответствии с правами доступа на следующие три категории: </a:t>
            </a:r>
            <a:r>
              <a:rPr lang="ru-RU" b="1" dirty="0"/>
              <a:t>открытые</a:t>
            </a:r>
            <a:r>
              <a:rPr lang="ru-RU" dirty="0"/>
              <a:t> (</a:t>
            </a:r>
            <a:r>
              <a:rPr lang="ru-RU" dirty="0" err="1"/>
              <a:t>public</a:t>
            </a:r>
            <a:r>
              <a:rPr lang="ru-RU" dirty="0"/>
              <a:t>), </a:t>
            </a:r>
            <a:r>
              <a:rPr lang="ru-RU" b="1" dirty="0"/>
              <a:t>закрытые</a:t>
            </a:r>
            <a:r>
              <a:rPr lang="ru-RU" dirty="0"/>
              <a:t> (</a:t>
            </a:r>
            <a:r>
              <a:rPr lang="ru-RU" dirty="0" err="1"/>
              <a:t>private</a:t>
            </a:r>
            <a:r>
              <a:rPr lang="ru-RU" dirty="0"/>
              <a:t>) и </a:t>
            </a:r>
            <a:r>
              <a:rPr lang="ru-RU" b="1" dirty="0"/>
              <a:t>защищенные</a:t>
            </a:r>
            <a:r>
              <a:rPr lang="ru-RU" dirty="0"/>
              <a:t> (</a:t>
            </a:r>
            <a:r>
              <a:rPr lang="ru-RU" dirty="0" err="1"/>
              <a:t>protected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public</a:t>
            </a:r>
            <a:r>
              <a:rPr lang="en-US" dirty="0"/>
              <a:t> – </a:t>
            </a:r>
            <a:r>
              <a:rPr lang="ru-RU" dirty="0"/>
              <a:t>члены класса доступны из любой части программы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en-US" b="1" dirty="0"/>
              <a:t>private</a:t>
            </a:r>
            <a:r>
              <a:rPr lang="en-US" dirty="0"/>
              <a:t> - </a:t>
            </a:r>
            <a:r>
              <a:rPr lang="ru-RU" dirty="0"/>
              <a:t>члены класса могут быть прочитаны и изменены только классом, к которому принадлежат. </a:t>
            </a:r>
          </a:p>
          <a:p>
            <a:pPr marL="0" indent="0" algn="just">
              <a:buNone/>
            </a:pPr>
            <a:r>
              <a:rPr lang="en-US" b="1" dirty="0"/>
              <a:t>protected</a:t>
            </a:r>
            <a:r>
              <a:rPr lang="en-US" dirty="0"/>
              <a:t> - </a:t>
            </a:r>
            <a:r>
              <a:rPr lang="ru-RU" dirty="0"/>
              <a:t>открывает доступ классам, производным от данного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11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DAA34C-BE61-4AC4-9DA7-828DC65A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63" y="1545705"/>
            <a:ext cx="9416474" cy="37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7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5D5D37-840B-4A2D-BB18-2B2EFB2F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4" y="1269510"/>
            <a:ext cx="10512472" cy="43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92C59-8A58-47AC-92FC-AF183A13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CF178-178E-410A-8FB8-DE63D32A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это любая сущность, имеющая некоторый набор свойств (параметров, характеристик) и обладающая некоторым поведением (функциональностью). </a:t>
            </a:r>
          </a:p>
        </p:txBody>
      </p:sp>
    </p:spTree>
    <p:extLst>
      <p:ext uri="{BB962C8B-B14F-4D97-AF65-F5344CB8AC3E}">
        <p14:creationId xmlns:p14="http://schemas.microsoft.com/office/powerpoint/2010/main" val="222417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F526C-41C1-4513-B59A-8F6FABC7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96051"/>
            <a:ext cx="10515600" cy="1325563"/>
          </a:xfrm>
        </p:spPr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0BC31-DE1D-41E7-8FEC-325FC75D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340"/>
            <a:ext cx="10515600" cy="24519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Вся функциональность класса представлена его членами: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lvl="0"/>
            <a:r>
              <a:rPr lang="ru-RU" dirty="0"/>
              <a:t>полями (полями называются переменные класса);</a:t>
            </a:r>
          </a:p>
          <a:p>
            <a:pPr lvl="0"/>
            <a:r>
              <a:rPr lang="ru-RU" dirty="0"/>
              <a:t>свойствами (поля с методами доступа);</a:t>
            </a:r>
          </a:p>
          <a:p>
            <a:pPr lvl="0"/>
            <a:r>
              <a:rPr lang="ru-RU" dirty="0"/>
              <a:t>методами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67F15B-598D-49FA-A19E-9C1D3636D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2"/>
          <a:stretch/>
        </p:blipFill>
        <p:spPr>
          <a:xfrm>
            <a:off x="1713026" y="3546282"/>
            <a:ext cx="8447896" cy="31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2FD158-1C61-4451-B52E-8E4C11D9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12" y="1622014"/>
            <a:ext cx="9599375" cy="36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7968FB-726A-4EFE-B4C6-755CD038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00" y="694256"/>
            <a:ext cx="8606399" cy="54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72EB0-1EED-4C79-B1DC-4541776FF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36" y="614969"/>
            <a:ext cx="8142727" cy="56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5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830E3-017F-4DC1-AC34-8C151CE4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классов </a:t>
            </a:r>
            <a:r>
              <a:rPr lang="en-US" dirty="0"/>
              <a:t>C#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6B864B6-0EF9-4AE4-9384-5583120E2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6641" y="1690688"/>
            <a:ext cx="3158718" cy="43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0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ED747E-D900-4C07-B523-F89B0232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13" y="843575"/>
            <a:ext cx="8806773" cy="5170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674DD-C0CA-4F51-A3B8-9BECBE5F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07" y="819081"/>
            <a:ext cx="8757786" cy="52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6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760DA-98CE-408B-A92F-7DB23A59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Автосвойства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5A2C46-6B2B-46B1-B40A-C666425BE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651" y="2144025"/>
            <a:ext cx="8578698" cy="28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0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84C5C-173F-4AED-B252-7CE551CD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08" y="2164576"/>
            <a:ext cx="8816583" cy="25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1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59F8F-951E-4F8A-B21C-2DFF9C70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EFA0E-7C5D-43DC-8B76-D0BB6629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	Конструктор отвечает за динамическое создание нового объекта при выполнении программы, которое включает в себя:</a:t>
            </a:r>
          </a:p>
          <a:p>
            <a:pPr lvl="0" algn="just"/>
            <a:r>
              <a:rPr lang="ru-RU" dirty="0"/>
              <a:t>выделение памяти, необходимой для хранения значений свойств создаваемого объекта (совместно с операционной системой и средой поддержки выполнения программ)</a:t>
            </a:r>
          </a:p>
          <a:p>
            <a:pPr lvl="0" algn="just"/>
            <a:r>
              <a:rPr lang="ru-RU" dirty="0"/>
              <a:t>занесение в выделенную область начальных значений свойств создаваемого объекта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84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97E63-360D-42E4-AA4C-C9887A9B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09"/>
            <a:ext cx="10515600" cy="1325563"/>
          </a:xfrm>
        </p:spPr>
        <p:txBody>
          <a:bodyPr/>
          <a:lstStyle/>
          <a:p>
            <a:r>
              <a:rPr lang="ru-RU" dirty="0"/>
              <a:t>Конструктор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649A7-F9EE-4CD6-A78D-63534151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239"/>
            <a:ext cx="10515600" cy="5355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это особый тип метода класса, который автоматически вызывается при создании объекта этого же класса. 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  <a:p>
            <a:pPr marL="0" indent="0" algn="just">
              <a:buNone/>
            </a:pPr>
            <a:r>
              <a:rPr lang="ru-RU" dirty="0"/>
              <a:t>В отличие от обычных методов, конструкторы имеют определенные правила по поводу их имен:</a:t>
            </a:r>
          </a:p>
          <a:p>
            <a:pPr lvl="0" algn="just"/>
            <a:r>
              <a:rPr lang="ru-RU" dirty="0"/>
              <a:t>конструкторы всегда должны иметь то же имя, что и класс (учитываются верхний и нижний регистры);</a:t>
            </a:r>
          </a:p>
          <a:p>
            <a:pPr lvl="0" algn="just"/>
            <a:r>
              <a:rPr lang="ru-RU" dirty="0"/>
              <a:t>конструкторы не имеют типа возврата (даже </a:t>
            </a:r>
            <a:r>
              <a:rPr lang="ru-RU" dirty="0" err="1"/>
              <a:t>void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42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29068-03FC-4152-BE0C-657F04D2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абстрагирования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23374-3658-4E84-A030-8C8C33E6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заключается в выделении существенных с некоторых позиций аспектов системы и отвлечение от несущественных с целью представления проблемы в простом общем виде.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FEA50E-FEA6-4F70-A8B0-B81AF4114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91" y="4001294"/>
            <a:ext cx="7564218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91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A40C8-448F-4262-BCB3-24D7F8F6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</a:t>
            </a:r>
            <a:r>
              <a:rPr lang="en-US" dirty="0"/>
              <a:t>C++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DDD9A7-CCE0-4C3D-9A3F-5F5699D8C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176" y="1825625"/>
            <a:ext cx="6545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0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D68579-BAA1-48B3-A847-466FD255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941" y="134196"/>
            <a:ext cx="5990117" cy="65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1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D8DD0A-A463-4E0A-8468-25533F26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45" y="144150"/>
            <a:ext cx="9634109" cy="6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66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A4023E-5272-4504-8CEA-0E91FE34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39" y="106049"/>
            <a:ext cx="6825521" cy="66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3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D3B0E-EDF5-4BE5-8506-D5F6E93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</a:t>
            </a:r>
            <a:r>
              <a:rPr lang="en-US" dirty="0"/>
              <a:t>C#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B919A-6181-4AB6-9966-2137E78B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50" y="1818525"/>
            <a:ext cx="9835500" cy="39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8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C0612-DF07-4CFB-AB80-C8E80C24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84DB1-2DD8-4B29-B57F-895C6319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отвечает за уничтожение объекта, т.е. освобождение памяти, выделенной объекту.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	Чаще всего деструктор используют тогда, когда в конструкторе, при создании объекта класса, динамически был выделен участок памяти и необходимо эту память очистить, если эти значения уже не нужны для дальнейшей работы программы.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657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787496-E477-4611-87C6-247E4012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63" y="697361"/>
            <a:ext cx="8929473" cy="54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02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4105A-6F53-4042-BF17-CB372808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65" y="769429"/>
            <a:ext cx="4844270" cy="37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24105A-6F53-4042-BF17-CB372808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65" y="769429"/>
            <a:ext cx="4844270" cy="374478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B0A3DF-35BC-4512-BEEF-52FE04960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290" y="5235023"/>
            <a:ext cx="3663419" cy="9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9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FF7757C-C713-4C79-8A6A-89BBDEC07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541868"/>
              </p:ext>
            </p:extLst>
          </p:nvPr>
        </p:nvGraphicFramePr>
        <p:xfrm>
          <a:off x="838200" y="1048536"/>
          <a:ext cx="10515600" cy="21853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655814984"/>
                    </a:ext>
                  </a:extLst>
                </a:gridCol>
              </a:tblGrid>
              <a:tr h="218531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119495" algn="l"/>
                        </a:tabLst>
                      </a:pPr>
                      <a:r>
                        <a:rPr lang="ru-RU" sz="2800" dirty="0">
                          <a:effectLst/>
                        </a:rPr>
                        <a:t>Разработчики на основе общения с заказчиком и на основе анализа предметной области должны построить адекватные описания основных сущностей решаемой задачи, перевести эти описания в необходимый формальный вид и создать объектную программу как набор взаимодействующих объектов. 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7498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403FE75-D176-48CB-B7B7-A0E116FFA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41986"/>
              </p:ext>
            </p:extLst>
          </p:nvPr>
        </p:nvGraphicFramePr>
        <p:xfrm>
          <a:off x="838200" y="3966055"/>
          <a:ext cx="10515600" cy="1706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411700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119495" algn="l"/>
                        </a:tabLst>
                      </a:pPr>
                      <a:r>
                        <a:rPr lang="ru-RU" sz="2800" dirty="0">
                          <a:effectLst/>
                        </a:rPr>
                        <a:t>Программный объект – это условное понятие, с которым связывается набор некоторых данных и программный код обработки этих данных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119495" algn="l"/>
                        </a:tabLst>
                      </a:pPr>
                      <a:r>
                        <a:rPr lang="ru-RU" sz="2800" b="1" dirty="0">
                          <a:effectLst/>
                        </a:rPr>
                        <a:t>объект :  данные + программный код</a:t>
                      </a:r>
                      <a:endParaRPr lang="ru-RU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3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F2A49-3BE2-4583-8FFE-C69396FB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инкапсуляции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96120-3E33-49CC-9E5E-01BC7AAF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Инкапсуляция позволяет рассматривать объект в виде некоторой достаточно самостоятельной программной единицы, полностью отвечающей за хранение и обработку своих данных и предоставляющей посторонним пользователям четко определенный набор услуг. </a:t>
            </a:r>
          </a:p>
        </p:txBody>
      </p:sp>
    </p:spTree>
    <p:extLst>
      <p:ext uri="{BB962C8B-B14F-4D97-AF65-F5344CB8AC3E}">
        <p14:creationId xmlns:p14="http://schemas.microsoft.com/office/powerpoint/2010/main" val="116466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06A8C-2368-4B7B-8940-32608A02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061"/>
          </a:xfrm>
        </p:spPr>
        <p:txBody>
          <a:bodyPr>
            <a:normAutofit fontScale="90000"/>
          </a:bodyPr>
          <a:lstStyle/>
          <a:p>
            <a:r>
              <a:rPr lang="ru-RU" dirty="0"/>
              <a:t>Относительно связываемых с объектом данных надо отметить следующее: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92D59-CA18-4AF9-A9F2-1405603E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93" y="1639404"/>
            <a:ext cx="11362414" cy="493298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ru-RU" dirty="0"/>
              <a:t>каждый элемент данных часто называют </a:t>
            </a:r>
            <a:r>
              <a:rPr lang="ru-RU" b="1" dirty="0"/>
              <a:t>свойством</a:t>
            </a:r>
            <a:r>
              <a:rPr lang="ru-RU" dirty="0"/>
              <a:t> объекта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объект может содержать </a:t>
            </a:r>
            <a:r>
              <a:rPr lang="ru-RU" b="1" dirty="0"/>
              <a:t>любое разумное</a:t>
            </a:r>
            <a:r>
              <a:rPr lang="ru-RU" dirty="0"/>
              <a:t> число данных-свойств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набор данных-свойств определяется при описании объекта и при выполнении программы изменяться не может, могут</a:t>
            </a:r>
            <a:r>
              <a:rPr lang="ru-RU" b="1" dirty="0"/>
              <a:t> </a:t>
            </a:r>
            <a:r>
              <a:rPr lang="ru-RU" dirty="0"/>
              <a:t>изменяться лишь </a:t>
            </a:r>
            <a:r>
              <a:rPr lang="ru-RU" b="1" dirty="0"/>
              <a:t>значения</a:t>
            </a:r>
            <a:r>
              <a:rPr lang="ru-RU" dirty="0"/>
              <a:t> свойств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текущие </a:t>
            </a:r>
            <a:r>
              <a:rPr lang="ru-RU" b="1" dirty="0"/>
              <a:t>значения</a:t>
            </a:r>
            <a:r>
              <a:rPr lang="ru-RU" dirty="0"/>
              <a:t> свойств определяют текущее </a:t>
            </a:r>
            <a:r>
              <a:rPr lang="ru-RU" b="1" dirty="0"/>
              <a:t>состояние</a:t>
            </a:r>
            <a:r>
              <a:rPr lang="ru-RU" dirty="0"/>
              <a:t> объекта</a:t>
            </a:r>
          </a:p>
          <a:p>
            <a:pPr algn="just">
              <a:lnSpc>
                <a:spcPct val="120000"/>
              </a:lnSpc>
            </a:pPr>
            <a:r>
              <a:rPr lang="ru-RU" dirty="0"/>
              <a:t>свойства могут иметь разные типы: </a:t>
            </a:r>
            <a:r>
              <a:rPr lang="ru-RU" b="1" dirty="0"/>
              <a:t>простейшие</a:t>
            </a:r>
            <a:r>
              <a:rPr lang="ru-RU" dirty="0"/>
              <a:t>, </a:t>
            </a:r>
            <a:r>
              <a:rPr lang="ru-RU" b="1" dirty="0"/>
              <a:t>структурные </a:t>
            </a:r>
            <a:r>
              <a:rPr lang="ru-RU" dirty="0"/>
              <a:t>и даже </a:t>
            </a:r>
            <a:r>
              <a:rPr lang="ru-RU" b="1" dirty="0"/>
              <a:t>объектные</a:t>
            </a:r>
            <a:endParaRPr lang="ru-RU" dirty="0"/>
          </a:p>
          <a:p>
            <a:pPr algn="just">
              <a:lnSpc>
                <a:spcPct val="120000"/>
              </a:lnSpc>
            </a:pPr>
            <a:r>
              <a:rPr lang="ru-RU" dirty="0"/>
              <a:t>в соответствии с принципом </a:t>
            </a:r>
            <a:r>
              <a:rPr lang="ru-RU" b="1" dirty="0"/>
              <a:t>инкапсуляции</a:t>
            </a:r>
            <a:r>
              <a:rPr lang="ru-RU" dirty="0"/>
              <a:t> элементы данных </a:t>
            </a:r>
            <a:r>
              <a:rPr lang="ru-RU" b="1" dirty="0"/>
              <a:t>рекомендуется</a:t>
            </a:r>
            <a:r>
              <a:rPr lang="ru-RU" dirty="0"/>
              <a:t> делать </a:t>
            </a:r>
            <a:r>
              <a:rPr lang="ru-RU" b="1" dirty="0"/>
              <a:t>недоступными</a:t>
            </a:r>
            <a:r>
              <a:rPr lang="ru-RU" dirty="0"/>
              <a:t> для прямого использования за пределами объекта (</a:t>
            </a:r>
            <a:r>
              <a:rPr lang="ru-RU" b="1" dirty="0"/>
              <a:t>закрытость</a:t>
            </a:r>
            <a:r>
              <a:rPr lang="ru-RU" dirty="0"/>
              <a:t> данных)</a:t>
            </a:r>
          </a:p>
        </p:txBody>
      </p:sp>
    </p:spTree>
    <p:extLst>
      <p:ext uri="{BB962C8B-B14F-4D97-AF65-F5344CB8AC3E}">
        <p14:creationId xmlns:p14="http://schemas.microsoft.com/office/powerpoint/2010/main" val="180171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92752-37B8-4F14-B5CE-0741AB76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1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Относительно связываемого с объектом</a:t>
            </a:r>
            <a:r>
              <a:rPr lang="en-US" sz="3600" dirty="0"/>
              <a:t> </a:t>
            </a:r>
            <a:r>
              <a:rPr lang="ru-RU" sz="3600" dirty="0"/>
              <a:t>программного кода необходимо</a:t>
            </a:r>
            <a:r>
              <a:rPr lang="en-US" sz="3600" dirty="0"/>
              <a:t> </a:t>
            </a:r>
            <a:r>
              <a:rPr lang="ru-RU" sz="3600" dirty="0"/>
              <a:t>отметить следующее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1C62E-C981-447F-AF42-5696591C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/>
              <a:t>программный код разбивается на отдельные </a:t>
            </a:r>
            <a:r>
              <a:rPr lang="ru-RU" b="1" dirty="0"/>
              <a:t>подпрограммы</a:t>
            </a:r>
            <a:r>
              <a:rPr lang="ru-RU" dirty="0"/>
              <a:t>, которые принято называть </a:t>
            </a:r>
            <a:r>
              <a:rPr lang="ru-RU" b="1" dirty="0"/>
              <a:t>методами</a:t>
            </a:r>
            <a:endParaRPr lang="ru-RU" dirty="0"/>
          </a:p>
          <a:p>
            <a:pPr lvl="0" algn="just"/>
            <a:r>
              <a:rPr lang="ru-RU" dirty="0"/>
              <a:t>набор методов определяет выполняемые объектом функции и тем самым реализует поведение объекта</a:t>
            </a:r>
          </a:p>
          <a:p>
            <a:pPr lvl="0" algn="just"/>
            <a:r>
              <a:rPr lang="ru-RU" dirty="0"/>
              <a:t>набор методов определяется при описании объекта и при выполнении программы уже не изменяется</a:t>
            </a:r>
          </a:p>
          <a:p>
            <a:pPr lvl="0" algn="just"/>
            <a:r>
              <a:rPr lang="ru-RU" dirty="0"/>
              <a:t>методы могут иметь </a:t>
            </a:r>
            <a:r>
              <a:rPr lang="ru-RU" b="1" dirty="0"/>
              <a:t>ограничения по доступности</a:t>
            </a:r>
            <a:r>
              <a:rPr lang="ru-RU" dirty="0"/>
              <a:t>: некоторые методы можно сделать недоступными (</a:t>
            </a:r>
            <a:r>
              <a:rPr lang="ru-RU" b="1" dirty="0"/>
              <a:t>закрытыми</a:t>
            </a:r>
            <a:r>
              <a:rPr lang="ru-RU" dirty="0"/>
              <a:t>) за пределами объекта, но всегда должен быть определен набор </a:t>
            </a:r>
            <a:r>
              <a:rPr lang="ru-RU" b="1" dirty="0"/>
              <a:t>открытых</a:t>
            </a:r>
            <a:r>
              <a:rPr lang="ru-RU" dirty="0"/>
              <a:t> методов, образующих внешний интерфейс объекта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266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3A42D-BF51-4371-8CBF-20B259BA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9832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Относительно связываемого с объектом</a:t>
            </a:r>
            <a:r>
              <a:rPr lang="en-US" sz="3600" dirty="0"/>
              <a:t> </a:t>
            </a:r>
            <a:r>
              <a:rPr lang="ru-RU" sz="3600" dirty="0"/>
              <a:t>программного кода необходимо</a:t>
            </a:r>
            <a:r>
              <a:rPr lang="en-US" sz="3600" dirty="0"/>
              <a:t> </a:t>
            </a:r>
            <a:r>
              <a:rPr lang="ru-RU" sz="3600" dirty="0"/>
              <a:t>отметить следующее</a:t>
            </a:r>
            <a:r>
              <a:rPr lang="en-US" sz="3600" dirty="0"/>
              <a:t>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63EA9-1FE6-474C-B16B-92CA13AE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/>
              <a:t>вызов одного из открытых методов соответствует запросу услуги, реализуемой данным методом</a:t>
            </a:r>
          </a:p>
          <a:p>
            <a:pPr lvl="0" algn="just"/>
            <a:r>
              <a:rPr lang="ru-RU" dirty="0"/>
              <a:t>среди методов выделяют один или несколько специальных </a:t>
            </a:r>
            <a:r>
              <a:rPr lang="ru-RU" b="1" dirty="0"/>
              <a:t>методов-конструкторов</a:t>
            </a:r>
            <a:r>
              <a:rPr lang="ru-RU" dirty="0"/>
              <a:t> и иногда – один </a:t>
            </a:r>
            <a:r>
              <a:rPr lang="ru-RU" b="1" dirty="0"/>
              <a:t>метод-деструктор</a:t>
            </a:r>
            <a:r>
              <a:rPr lang="ru-RU" dirty="0"/>
              <a:t>, назначение которых рассматривается чуть дальше</a:t>
            </a:r>
          </a:p>
          <a:p>
            <a:pPr lvl="0" algn="just"/>
            <a:r>
              <a:rPr lang="ru-RU" dirty="0"/>
              <a:t>в соответствии с принципом </a:t>
            </a:r>
            <a:r>
              <a:rPr lang="ru-RU" b="1" dirty="0"/>
              <a:t>инкапсуляции</a:t>
            </a:r>
            <a:r>
              <a:rPr lang="ru-RU" dirty="0"/>
              <a:t> для доступа извне к закрытым данным могут вводиться специальные </a:t>
            </a:r>
            <a:r>
              <a:rPr lang="ru-RU" b="1" dirty="0"/>
              <a:t>методы доступа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09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38F48-4065-4408-97E1-F82515D2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D755C-F54F-4B3A-9B84-FB601089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метод для </a:t>
            </a:r>
            <a:r>
              <a:rPr lang="ru-RU" b="1" dirty="0"/>
              <a:t>чтения</a:t>
            </a:r>
            <a:r>
              <a:rPr lang="ru-RU" dirty="0"/>
              <a:t> хранящегося в свойстве значения (часто такие методы называют </a:t>
            </a:r>
            <a:r>
              <a:rPr lang="en-US" b="1" dirty="0"/>
              <a:t>get</a:t>
            </a:r>
            <a:r>
              <a:rPr lang="ru-RU" b="1" dirty="0"/>
              <a:t>-методами</a:t>
            </a:r>
            <a:r>
              <a:rPr lang="ru-RU" dirty="0"/>
              <a:t>)</a:t>
            </a:r>
          </a:p>
          <a:p>
            <a:pPr lvl="0"/>
            <a:r>
              <a:rPr lang="ru-RU" dirty="0"/>
              <a:t>метод для </a:t>
            </a:r>
            <a:r>
              <a:rPr lang="ru-RU" b="1" dirty="0"/>
              <a:t>изменения</a:t>
            </a:r>
            <a:r>
              <a:rPr lang="ru-RU" dirty="0"/>
              <a:t> значения свойства (</a:t>
            </a:r>
            <a:r>
              <a:rPr lang="en-US" b="1" dirty="0"/>
              <a:t>set</a:t>
            </a:r>
            <a:r>
              <a:rPr lang="ru-RU" b="1" dirty="0"/>
              <a:t>-метод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191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948</Words>
  <Application>Microsoft Office PowerPoint</Application>
  <PresentationFormat>Широкоэкранный</PresentationFormat>
  <Paragraphs>99</Paragraphs>
  <Slides>38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Тема Office</vt:lpstr>
      <vt:lpstr>Объекты и классы</vt:lpstr>
      <vt:lpstr>Объект</vt:lpstr>
      <vt:lpstr>Принцип абстрагирования</vt:lpstr>
      <vt:lpstr>Презентация PowerPoint</vt:lpstr>
      <vt:lpstr>Принцип инкапсуляции</vt:lpstr>
      <vt:lpstr>Относительно связываемых с объектом данных надо отметить следующее:</vt:lpstr>
      <vt:lpstr>Относительно связываемого с объектом программного кода необходимо отметить следующее:</vt:lpstr>
      <vt:lpstr>Относительно связываемого с объектом программного кода необходимо отметить следующее:</vt:lpstr>
      <vt:lpstr>Методы доступа</vt:lpstr>
      <vt:lpstr>Презентация PowerPoint</vt:lpstr>
      <vt:lpstr>Жизненный цикл объекта</vt:lpstr>
      <vt:lpstr>Класс</vt:lpstr>
      <vt:lpstr>Описание класса</vt:lpstr>
      <vt:lpstr>C++</vt:lpstr>
      <vt:lpstr>Презентация PowerPoint</vt:lpstr>
      <vt:lpstr>Функция доступа</vt:lpstr>
      <vt:lpstr>Модификаторы доступа</vt:lpstr>
      <vt:lpstr>Презентация PowerPoint</vt:lpstr>
      <vt:lpstr>Презентация PowerPoint</vt:lpstr>
      <vt:lpstr>C#</vt:lpstr>
      <vt:lpstr>Презентация PowerPoint</vt:lpstr>
      <vt:lpstr>Презентация PowerPoint</vt:lpstr>
      <vt:lpstr>Презентация PowerPoint</vt:lpstr>
      <vt:lpstr>Свойства классов C#</vt:lpstr>
      <vt:lpstr>Презентация PowerPoint</vt:lpstr>
      <vt:lpstr>Автосвойства</vt:lpstr>
      <vt:lpstr>Презентация PowerPoint</vt:lpstr>
      <vt:lpstr>Конструктор</vt:lpstr>
      <vt:lpstr>Конструктор</vt:lpstr>
      <vt:lpstr>Конструкторы C++</vt:lpstr>
      <vt:lpstr>Презентация PowerPoint</vt:lpstr>
      <vt:lpstr>Презентация PowerPoint</vt:lpstr>
      <vt:lpstr>Презентация PowerPoint</vt:lpstr>
      <vt:lpstr>Конструкторы C#</vt:lpstr>
      <vt:lpstr>Деструктор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Объекты и классы</dc:title>
  <dc:creator>Ильдар Шмидт</dc:creator>
  <cp:lastModifiedBy>Ильдар Шмидт</cp:lastModifiedBy>
  <cp:revision>59</cp:revision>
  <dcterms:created xsi:type="dcterms:W3CDTF">2023-11-28T19:03:21Z</dcterms:created>
  <dcterms:modified xsi:type="dcterms:W3CDTF">2023-11-28T21:52:52Z</dcterms:modified>
</cp:coreProperties>
</file>