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" y="1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BE46D-08DA-4CE8-9675-437E35F11E47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52D7-3610-44C4-8CC7-15F81A5E7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2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Переменные можно объявлять в ряд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52D7-3610-44C4-8CC7-15F81A5E7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4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переменные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переменные, которые применимы в функции от места ее объявления до конца функции. Областью видимости таких переменных является блоки (и все их дочерние), а также их область видимости не распространяется на другие блоки. Фигурная скобка (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означающая конец функции, означает также конец области видимости объявленных в ней переменных. Когда функция заканчивается, все ее локальные переменные ликвидируются, а занимаемая ей память освобождается.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52D7-3610-44C4-8CC7-15F81A5E7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2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52D7-3610-44C4-8CC7-15F81A5E7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60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Унарные арифметические операции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52D7-3610-44C4-8CC7-15F81A5E7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B2F98-FDE1-4ACF-A626-10E5EC4A1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B7C970-38E5-4AD6-A485-8D5C42629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CC8FF-87D7-4F35-AFF3-028264E0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62DAF-6EF5-4679-8AFE-E8C0B304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A0B43-B112-4CBE-BE36-A8B6B87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7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83F13-5697-41D5-B35E-82163082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3C8A4E-5EAD-4A28-A99D-E74205DB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D224DA-F2A9-4F66-8AEF-B014735F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A7F1C-C330-450D-9763-45868BD0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415C9-761C-4D9C-A530-B404784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1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18A1B3-6620-4DEE-AD3B-110628BE2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0BFAAC-1CEA-4A23-8CCA-8C6841E8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B78BD-30D0-4776-A6A2-1CD9755A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A081AA-A64A-4C21-9C6E-1FB9CE5A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D19C8-96EB-40F7-B6D3-AF470167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5A004-11EB-412F-BEA2-75A83865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2EC60-5E35-4BC9-BF0E-BF58D882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266F7A-E9EF-4A46-B2F3-F243AAD3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C0452-55BB-4B9C-8412-90714A1E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81F0-5F20-430C-9DA4-C2CBBC9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5507C-5C39-4046-8777-AC1CFC45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A36A24-8513-4FAD-8167-B6F88006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49708-6705-48D9-85C5-4069DAE8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0BBB2C-2F4C-4989-A6D0-FD205906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E0CCD-6713-4AF3-88AB-998DF6F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63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F50E8-4DF9-43B1-8B77-0F09B742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51608-397D-49FF-8870-3D827D9DE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201F36-21A0-4A95-BFD0-316AC6F7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060217-55F5-436F-90AD-9030EC38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A7F61B-44E0-40FA-83A9-62EE96A4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5EBEB-ADCB-4078-8A54-C73C6DCA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590F0-9F7E-41F3-B44D-9C8D341E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83C84A-2195-4F56-99D2-36010B3C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91DDA8-554D-45BC-9ADB-A1DD7BC98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C515CD-25E7-4A1E-A1C1-D54C0F692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9B695B-AC7F-4158-ABA6-B77C40188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51D5D6-4DF6-423E-9A2C-23FEC1D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8D0134-D592-4402-B93D-E95FBB32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F2AA70-7A47-4F79-B9C9-D2FD4EF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6C6E1-8F14-43AE-B0B7-2CD3BEF2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F26204-06B4-497C-8A8C-7FE42DA9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3018E7-2F9D-4F50-B12A-9B8A13DA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433634-8765-41E1-9501-8EC443F1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8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D64B9C-90E1-4176-B769-BAE4BA42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3C5EBF-E9D2-4FCF-A465-42C39F21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AFD364-47C7-4310-857A-2E02438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A3621-B6C6-417F-BD1F-B28AF48C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C99C6-79AB-4C75-88D2-A8AEFC21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68E35-2D13-4256-AEC3-351496BB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6CD3CD-8C3C-41A1-A684-8DE5AF52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343F89-9F78-4F2B-A6AB-8CF280DF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D3D98-BB1B-4AC4-AAB6-4DE4ACA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4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260EE-43AF-4AE5-9527-824C7CF4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7AA2E1-82DC-4D88-8019-8DE521AEE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4D8C3-F75F-4E7C-BD0C-5AC64328F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7AD58C-254C-4DAE-9473-D766B736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E9BB9B-7252-4507-8606-C3DCFF97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1EB59B-6F03-4F66-8A2F-21337D6F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4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3FDD2-D8E2-4ECC-9AC9-6F77E39A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D9C4C1-8FCC-4149-B8CA-9C96069B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51165E-F05B-409D-B93B-7DC2D2E99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8896-04D9-4CDB-A115-C24CB6C62F65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EA17D8-9A67-4735-AE4D-C88A320CE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DE29E-BAEB-41E7-BE00-AB238DD67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6B21-232C-4FE2-8A04-6A3ABF4E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5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C76A-3275-403E-9432-94F8C60FB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ИСПОЛЬЗОВАНИЕ ПЕРЕМЕННЫХ И ТИПИЗАЦИЯ ДАННЫХ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0EA06-C9B6-458C-B0FE-96578A9CC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8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C29227-CDEB-4EB2-96A4-FB7657B3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for (int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&lt; 10;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++) {  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int b =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for (int j = 0; j &lt; 5;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j++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cout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&lt;&lt; b + j;  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cout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&lt;&lt; j;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1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39936-D2D4-4C72-BC21-A7E47152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l-values </a:t>
            </a:r>
            <a:r>
              <a:rPr lang="ru-RU" dirty="0"/>
              <a:t>и </a:t>
            </a:r>
            <a:r>
              <a:rPr lang="en-US" dirty="0" err="1"/>
              <a:t>r-values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F4BD1-E7DD-4925-AAC1-06A75DE0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l-</a:t>
            </a:r>
            <a:r>
              <a:rPr lang="ru-RU" dirty="0" err="1"/>
              <a:t>value</a:t>
            </a:r>
            <a:r>
              <a:rPr lang="en-US" dirty="0"/>
              <a:t> </a:t>
            </a:r>
            <a:r>
              <a:rPr lang="ru-RU" dirty="0"/>
              <a:t>— это значение, которое имеет свой собственный адрес в памяти.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r-</a:t>
            </a:r>
            <a:r>
              <a:rPr lang="ru-RU" dirty="0" err="1"/>
              <a:t>value</a:t>
            </a:r>
            <a:r>
              <a:rPr lang="ru-RU" dirty="0"/>
              <a:t> — это значение, которое не имеет постоянного адреса в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115884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D5D8F-841F-42F6-977C-7B67E98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B1676-5E9B-4C4D-94C1-D012ADAC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Тип данных определяет множество значений, набор операций, которые можно применять к таким значениям и, возможно, способ реализации хранения значений и выполнения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292233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62C12-E105-4ED0-B231-A51F3497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en-US" dirty="0"/>
              <a:t> bool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E6B4E-6127-43F9-B7EA-CC14ACCD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тип, специально созданный для хранения логических значений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bool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AlwaysOnTop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ru-R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false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E6F5F-1E75-444F-A85A-473A84D93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39988"/>
              </p:ext>
            </p:extLst>
          </p:nvPr>
        </p:nvGraphicFramePr>
        <p:xfrm>
          <a:off x="2790907" y="4198289"/>
          <a:ext cx="6610185" cy="15743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7256">
                  <a:extLst>
                    <a:ext uri="{9D8B030D-6E8A-4147-A177-3AD203B41FA5}">
                      <a16:colId xmlns:a16="http://schemas.microsoft.com/office/drawing/2014/main" val="3386366474"/>
                    </a:ext>
                  </a:extLst>
                </a:gridCol>
                <a:gridCol w="632414">
                  <a:extLst>
                    <a:ext uri="{9D8B030D-6E8A-4147-A177-3AD203B41FA5}">
                      <a16:colId xmlns:a16="http://schemas.microsoft.com/office/drawing/2014/main" val="562451052"/>
                    </a:ext>
                  </a:extLst>
                </a:gridCol>
                <a:gridCol w="4190515">
                  <a:extLst>
                    <a:ext uri="{9D8B030D-6E8A-4147-A177-3AD203B41FA5}">
                      <a16:colId xmlns:a16="http://schemas.microsoft.com/office/drawing/2014/main" val="2161165868"/>
                    </a:ext>
                  </a:extLst>
                </a:gridCol>
              </a:tblGrid>
              <a:tr h="524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Тип данных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байт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Диапазон принимаемых значений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577391"/>
                  </a:ext>
                </a:extLst>
              </a:tr>
              <a:tr h="524786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логический тип данных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13626"/>
                  </a:ext>
                </a:extLst>
              </a:tr>
              <a:tr h="524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bool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   /   255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85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7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90F7-3EE7-4657-A392-9730EE06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AD0-DAFE-4BEF-9F30-A84A8B40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используется для хранения одного символа.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char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Userlnput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 = 'Y'; </a:t>
            </a:r>
          </a:p>
        </p:txBody>
      </p:sp>
    </p:spTree>
    <p:extLst>
      <p:ext uri="{BB962C8B-B14F-4D97-AF65-F5344CB8AC3E}">
        <p14:creationId xmlns:p14="http://schemas.microsoft.com/office/powerpoint/2010/main" val="59838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C397E-B1C0-41A5-B7ED-1F1B159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69024-3BD8-4FD5-A3DF-E6062AC5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используется для представления целых чисел.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 err="1"/>
              <a:t>short</a:t>
            </a:r>
            <a:r>
              <a:rPr lang="ru-RU" b="1" dirty="0"/>
              <a:t> — </a:t>
            </a:r>
            <a:r>
              <a:rPr lang="ru-RU" dirty="0"/>
              <a:t>приставка укорачивает тип данных, к которому применяется, путём уменьшения размера занимаемой памяти;</a:t>
            </a:r>
          </a:p>
          <a:p>
            <a:pPr lvl="0"/>
            <a:r>
              <a:rPr lang="ru-RU" dirty="0" err="1"/>
              <a:t>long</a:t>
            </a:r>
            <a:r>
              <a:rPr lang="ru-RU" b="1" dirty="0"/>
              <a:t> —</a:t>
            </a:r>
            <a:r>
              <a:rPr lang="ru-RU" dirty="0"/>
              <a:t> приставка удлиняет тип данных, к которому применяется, путём увеличения размера занимаемой памяти;</a:t>
            </a:r>
          </a:p>
          <a:p>
            <a:pPr lvl="0"/>
            <a:r>
              <a:rPr lang="ru-RU" dirty="0" err="1"/>
              <a:t>unsigned</a:t>
            </a:r>
            <a:r>
              <a:rPr lang="ru-RU" b="1" dirty="0"/>
              <a:t>  —</a:t>
            </a:r>
            <a:r>
              <a:rPr lang="ru-RU" dirty="0"/>
              <a:t> приставка увеличивает диапазон положительных значений в два раза, при этом диапазон отрицательных значений в таком типе данных храниться не может.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88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3BCF5-678C-4C3E-ADBE-101108D4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int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AE40AB8-15AC-4853-854F-96FEC9118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10233"/>
              </p:ext>
            </p:extLst>
          </p:nvPr>
        </p:nvGraphicFramePr>
        <p:xfrm>
          <a:off x="1376902" y="2941983"/>
          <a:ext cx="9438196" cy="342333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2969">
                  <a:extLst>
                    <a:ext uri="{9D8B030D-6E8A-4147-A177-3AD203B41FA5}">
                      <a16:colId xmlns:a16="http://schemas.microsoft.com/office/drawing/2014/main" val="2303886742"/>
                    </a:ext>
                  </a:extLst>
                </a:gridCol>
                <a:gridCol w="924589">
                  <a:extLst>
                    <a:ext uri="{9D8B030D-6E8A-4147-A177-3AD203B41FA5}">
                      <a16:colId xmlns:a16="http://schemas.microsoft.com/office/drawing/2014/main" val="2022469225"/>
                    </a:ext>
                  </a:extLst>
                </a:gridCol>
                <a:gridCol w="5900638">
                  <a:extLst>
                    <a:ext uri="{9D8B030D-6E8A-4147-A177-3AD203B41FA5}">
                      <a16:colId xmlns:a16="http://schemas.microsoft.com/office/drawing/2014/main" val="2375402691"/>
                    </a:ext>
                  </a:extLst>
                </a:gridCol>
              </a:tblGrid>
              <a:tr h="438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Тип данных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байт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Диапазон принимаемых значений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7754390"/>
                  </a:ext>
                </a:extLst>
              </a:tr>
              <a:tr h="382027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целочисленные типы данных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60851"/>
                  </a:ext>
                </a:extLst>
              </a:tr>
              <a:tr h="382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short int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-32 768    /    32 767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295576"/>
                  </a:ext>
                </a:extLst>
              </a:tr>
              <a:tr h="438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unsigned short int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  /  65 535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735629"/>
                  </a:ext>
                </a:extLst>
              </a:tr>
              <a:tr h="438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int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-2 147 483 648   /   2 147 483 647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444630"/>
                  </a:ext>
                </a:extLst>
              </a:tr>
              <a:tr h="382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unsigned int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     /     4 294 967 295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339657"/>
                  </a:ext>
                </a:extLst>
              </a:tr>
              <a:tr h="438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long int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-2 147 483 648    /    2 147 483 647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666063"/>
                  </a:ext>
                </a:extLst>
              </a:tr>
              <a:tr h="438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unsigned long int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     /     4 294 967 295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93517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038A33-C97F-4A48-9B55-C99026EDEDC4}"/>
              </a:ext>
            </a:extLst>
          </p:cNvPr>
          <p:cNvSpPr txBox="1"/>
          <p:nvPr/>
        </p:nvSpPr>
        <p:spPr>
          <a:xfrm>
            <a:off x="838200" y="1677316"/>
            <a:ext cx="7076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 a = -10;</a:t>
            </a:r>
            <a:br>
              <a:rPr lang="en-US" sz="2800" dirty="0"/>
            </a:br>
            <a:r>
              <a:rPr lang="en-US" sz="2800" dirty="0"/>
              <a:t>unsigned int = 256;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5717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396A1-8EF9-4E1E-BC4A-6A5B54B7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с плавающей точкой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6DF5B43-70CC-4FD5-B586-0583FDF25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95968"/>
              </p:ext>
            </p:extLst>
          </p:nvPr>
        </p:nvGraphicFramePr>
        <p:xfrm>
          <a:off x="1981722" y="4048623"/>
          <a:ext cx="8228555" cy="25163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7505">
                  <a:extLst>
                    <a:ext uri="{9D8B030D-6E8A-4147-A177-3AD203B41FA5}">
                      <a16:colId xmlns:a16="http://schemas.microsoft.com/office/drawing/2014/main" val="1665356293"/>
                    </a:ext>
                  </a:extLst>
                </a:gridCol>
                <a:gridCol w="703271">
                  <a:extLst>
                    <a:ext uri="{9D8B030D-6E8A-4147-A177-3AD203B41FA5}">
                      <a16:colId xmlns:a16="http://schemas.microsoft.com/office/drawing/2014/main" val="3965341671"/>
                    </a:ext>
                  </a:extLst>
                </a:gridCol>
                <a:gridCol w="178600">
                  <a:extLst>
                    <a:ext uri="{9D8B030D-6E8A-4147-A177-3AD203B41FA5}">
                      <a16:colId xmlns:a16="http://schemas.microsoft.com/office/drawing/2014/main" val="3347044572"/>
                    </a:ext>
                  </a:extLst>
                </a:gridCol>
                <a:gridCol w="5359179">
                  <a:extLst>
                    <a:ext uri="{9D8B030D-6E8A-4147-A177-3AD203B41FA5}">
                      <a16:colId xmlns:a16="http://schemas.microsoft.com/office/drawing/2014/main" val="4038626076"/>
                    </a:ext>
                  </a:extLst>
                </a:gridCol>
              </a:tblGrid>
              <a:tr h="238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Тип данных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байт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Диапазон принимаемых значений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Диапазон принимаемых значений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extLst>
                  <a:ext uri="{0D108BD9-81ED-4DB2-BD59-A6C34878D82A}">
                    <a16:rowId xmlns:a16="http://schemas.microsoft.com/office/drawing/2014/main" val="1129590160"/>
                  </a:ext>
                </a:extLst>
              </a:tr>
              <a:tr h="23856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типы данных с плавающей точкой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extLst>
                  <a:ext uri="{0D108BD9-81ED-4DB2-BD59-A6C34878D82A}">
                    <a16:rowId xmlns:a16="http://schemas.microsoft.com/office/drawing/2014/main" val="35686994"/>
                  </a:ext>
                </a:extLst>
              </a:tr>
              <a:tr h="238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float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-2 147 483 648.0  / 2 147 483 647.0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extLst>
                  <a:ext uri="{0D108BD9-81ED-4DB2-BD59-A6C34878D82A}">
                    <a16:rowId xmlns:a16="http://schemas.microsoft.com/office/drawing/2014/main" val="4230375271"/>
                  </a:ext>
                </a:extLst>
              </a:tr>
              <a:tr h="505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double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-9 223 372 036 854 775 808 .0   /   9 223 372 036 854 775 807.0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43" marR="57243" marT="0" marB="0" anchor="ctr"/>
                </a:tc>
                <a:extLst>
                  <a:ext uri="{0D108BD9-81ED-4DB2-BD59-A6C34878D82A}">
                    <a16:rowId xmlns:a16="http://schemas.microsoft.com/office/drawing/2014/main" val="42646771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BDEC0F-9C11-445D-9E7B-D1760B50CD6D}"/>
              </a:ext>
            </a:extLst>
          </p:cNvPr>
          <p:cNvSpPr txBox="1"/>
          <p:nvPr/>
        </p:nvSpPr>
        <p:spPr>
          <a:xfrm>
            <a:off x="838200" y="1677316"/>
            <a:ext cx="10365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точка/запятая перемещается («плавает») между цифрами, разделяя целую и дробную части значения.</a:t>
            </a:r>
          </a:p>
          <a:p>
            <a:pPr algn="just"/>
            <a:endParaRPr lang="ru-RU" sz="2800" dirty="0"/>
          </a:p>
          <a:p>
            <a:pPr algn="just"/>
            <a:r>
              <a:rPr lang="en-US" sz="2800" dirty="0"/>
              <a:t>float </a:t>
            </a:r>
            <a:r>
              <a:rPr lang="en-US" sz="2800" dirty="0" err="1"/>
              <a:t>fl</a:t>
            </a:r>
            <a:r>
              <a:rPr lang="en-US" sz="2800" dirty="0"/>
              <a:t> = 3.14;</a:t>
            </a:r>
          </a:p>
          <a:p>
            <a:pPr algn="just"/>
            <a:r>
              <a:rPr lang="en-US" sz="2800" dirty="0"/>
              <a:t>double do = 213.423;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0039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AD0EE-85A3-4423-9A27-94FDCBB3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типы данных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519A3FD-CF62-43F9-8E5A-E846208D6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19338"/>
              </p:ext>
            </p:extLst>
          </p:nvPr>
        </p:nvGraphicFramePr>
        <p:xfrm>
          <a:off x="838200" y="2067340"/>
          <a:ext cx="10810460" cy="4267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19132">
                  <a:extLst>
                    <a:ext uri="{9D8B030D-6E8A-4147-A177-3AD203B41FA5}">
                      <a16:colId xmlns:a16="http://schemas.microsoft.com/office/drawing/2014/main" val="2981130826"/>
                    </a:ext>
                  </a:extLst>
                </a:gridCol>
                <a:gridCol w="5211592">
                  <a:extLst>
                    <a:ext uri="{9D8B030D-6E8A-4147-A177-3AD203B41FA5}">
                      <a16:colId xmlns:a16="http://schemas.microsoft.com/office/drawing/2014/main" val="3632432644"/>
                    </a:ext>
                  </a:extLst>
                </a:gridCol>
                <a:gridCol w="3579736">
                  <a:extLst>
                    <a:ext uri="{9D8B030D-6E8A-4147-A177-3AD203B41FA5}">
                      <a16:colId xmlns:a16="http://schemas.microsoft.com/office/drawing/2014/main" val="669487898"/>
                    </a:ext>
                  </a:extLst>
                </a:gridCol>
              </a:tblGrid>
              <a:tr h="8155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Тип данных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Описание типа данных 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Пример использования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046530"/>
                  </a:ext>
                </a:extLst>
              </a:tr>
              <a:tr h="1245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string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Хранит набор символов. Этому типу соответствуют символьные литералы.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string hello = "Hello";</a:t>
                      </a:r>
                      <a:endParaRPr lang="ru-RU" sz="28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string word = "world";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6971365"/>
                  </a:ext>
                </a:extLst>
              </a:tr>
              <a:tr h="2105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object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Может хранить значение любого типа данных и занимает 4 байта на 32-разрядной платформе и 8 байт на 64-разрядной платформе. 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object a = 22;</a:t>
                      </a:r>
                      <a:endParaRPr lang="ru-RU" sz="2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object b = 3.14;</a:t>
                      </a:r>
                      <a:endParaRPr lang="ru-RU" sz="2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object c = "hello code";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477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56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5A75-8D60-4169-AE50-77BC2C64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FBE16C7-275C-4695-9A97-0145ED8F1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64185"/>
              </p:ext>
            </p:extLst>
          </p:nvPr>
        </p:nvGraphicFramePr>
        <p:xfrm>
          <a:off x="838199" y="1545332"/>
          <a:ext cx="10515601" cy="49525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4243">
                  <a:extLst>
                    <a:ext uri="{9D8B030D-6E8A-4147-A177-3AD203B41FA5}">
                      <a16:colId xmlns:a16="http://schemas.microsoft.com/office/drawing/2014/main" val="846033942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2626573002"/>
                    </a:ext>
                  </a:extLst>
                </a:gridCol>
                <a:gridCol w="3877199">
                  <a:extLst>
                    <a:ext uri="{9D8B030D-6E8A-4147-A177-3AD203B41FA5}">
                      <a16:colId xmlns:a16="http://schemas.microsoft.com/office/drawing/2014/main" val="1463746391"/>
                    </a:ext>
                  </a:extLst>
                </a:gridCol>
                <a:gridCol w="3295952">
                  <a:extLst>
                    <a:ext uri="{9D8B030D-6E8A-4147-A177-3AD203B41FA5}">
                      <a16:colId xmlns:a16="http://schemas.microsoft.com/office/drawing/2014/main" val="3492983081"/>
                    </a:ext>
                  </a:extLst>
                </a:gridCol>
              </a:tblGrid>
              <a:tr h="173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Название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Назначение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Пример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extLst>
                  <a:ext uri="{0D108BD9-81ED-4DB2-BD59-A6C34878D82A}">
                    <a16:rowId xmlns:a16="http://schemas.microsoft.com/office/drawing/2014/main" val="4184947664"/>
                  </a:ext>
                </a:extLst>
              </a:tr>
              <a:tr h="757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 сложения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сложения возвращает сумму двух чисел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a = 10;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b = 7;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c = a + b;  // 17</a:t>
                      </a:r>
                      <a:endParaRPr lang="ru-RU" sz="2000" dirty="0">
                        <a:effectLst/>
                      </a:endParaRPr>
                    </a:p>
                  </a:txBody>
                  <a:tcPr marL="41704" marR="41704" marT="0" marB="0" anchor="ctr"/>
                </a:tc>
                <a:extLst>
                  <a:ext uri="{0D108BD9-81ED-4DB2-BD59-A6C34878D82A}">
                    <a16:rowId xmlns:a16="http://schemas.microsoft.com/office/drawing/2014/main" val="2870418333"/>
                  </a:ext>
                </a:extLst>
              </a:tr>
              <a:tr h="757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 вычитания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Операция вычитания возвращает разность двух чисел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a = 10;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b = 7;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c = a - b;  // 3</a:t>
                      </a:r>
                      <a:endParaRPr lang="ru-RU" sz="2000" dirty="0">
                        <a:effectLst/>
                      </a:endParaRPr>
                    </a:p>
                  </a:txBody>
                  <a:tcPr marL="41704" marR="41704" marT="0" marB="0" anchor="ctr"/>
                </a:tc>
                <a:extLst>
                  <a:ext uri="{0D108BD9-81ED-4DB2-BD59-A6C34878D82A}">
                    <a16:rowId xmlns:a16="http://schemas.microsoft.com/office/drawing/2014/main" val="3253594661"/>
                  </a:ext>
                </a:extLst>
              </a:tr>
              <a:tr h="757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*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 умножения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умножения возвращает произведение двух чисел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a = 10;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b = 7;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c = a * b;  // 70</a:t>
                      </a:r>
                      <a:endParaRPr lang="ru-RU" sz="2000" dirty="0">
                        <a:effectLst/>
                      </a:endParaRPr>
                    </a:p>
                  </a:txBody>
                  <a:tcPr marL="41704" marR="41704" marT="0" marB="0" anchor="ctr"/>
                </a:tc>
                <a:extLst>
                  <a:ext uri="{0D108BD9-81ED-4DB2-BD59-A6C34878D82A}">
                    <a16:rowId xmlns:a16="http://schemas.microsoft.com/office/drawing/2014/main" val="1506454583"/>
                  </a:ext>
                </a:extLst>
              </a:tr>
              <a:tr h="952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/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 деления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деления возвращает частное двух чисел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a = 20;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b = 5;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c = a / b;  // 4</a:t>
                      </a:r>
                      <a:endParaRPr lang="ru-RU" sz="2000" dirty="0">
                        <a:effectLst/>
                      </a:endParaRPr>
                    </a:p>
                  </a:txBody>
                  <a:tcPr marL="41704" marR="41704" marT="0" marB="0" anchor="ctr"/>
                </a:tc>
                <a:extLst>
                  <a:ext uri="{0D108BD9-81ED-4DB2-BD59-A6C34878D82A}">
                    <a16:rowId xmlns:a16="http://schemas.microsoft.com/office/drawing/2014/main" val="62795087"/>
                  </a:ext>
                </a:extLst>
              </a:tr>
              <a:tr h="952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%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 получения остатка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получения остатка от целочисленного деления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04" marR="417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a = 33;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b = 5;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c = a % b;  // 3</a:t>
                      </a:r>
                      <a:endParaRPr lang="ru-RU" sz="2000" dirty="0">
                        <a:effectLst/>
                      </a:endParaRPr>
                    </a:p>
                  </a:txBody>
                  <a:tcPr marL="41704" marR="41704" marT="0" marB="0" anchor="ctr"/>
                </a:tc>
                <a:extLst>
                  <a:ext uri="{0D108BD9-81ED-4DB2-BD59-A6C34878D82A}">
                    <a16:rowId xmlns:a16="http://schemas.microsoft.com/office/drawing/2014/main" val="296800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5F809-78E3-4688-9375-FAFADECC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8C776-8946-47BE-942F-1E2EB792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это средство, позволяющее программисту временно сохранить данные. Переменная представляет именованную область памяти, в которой хранится значение определенного типа. Переменная имеет тип, имя и значение. Тип определяет, какого рода информацию может хранить переменная.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C7EBA61-4E0F-42AD-B88A-8B146F3D4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574747"/>
              </p:ext>
            </p:extLst>
          </p:nvPr>
        </p:nvGraphicFramePr>
        <p:xfrm>
          <a:off x="492981" y="747423"/>
          <a:ext cx="11370366" cy="54756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0261">
                  <a:extLst>
                    <a:ext uri="{9D8B030D-6E8A-4147-A177-3AD203B41FA5}">
                      <a16:colId xmlns:a16="http://schemas.microsoft.com/office/drawing/2014/main" val="3869188194"/>
                    </a:ext>
                  </a:extLst>
                </a:gridCol>
                <a:gridCol w="2170706">
                  <a:extLst>
                    <a:ext uri="{9D8B030D-6E8A-4147-A177-3AD203B41FA5}">
                      <a16:colId xmlns:a16="http://schemas.microsoft.com/office/drawing/2014/main" val="3920228201"/>
                    </a:ext>
                  </a:extLst>
                </a:gridCol>
                <a:gridCol w="4882101">
                  <a:extLst>
                    <a:ext uri="{9D8B030D-6E8A-4147-A177-3AD203B41FA5}">
                      <a16:colId xmlns:a16="http://schemas.microsoft.com/office/drawing/2014/main" val="1151847861"/>
                    </a:ext>
                  </a:extLst>
                </a:gridCol>
                <a:gridCol w="2727298">
                  <a:extLst>
                    <a:ext uri="{9D8B030D-6E8A-4147-A177-3AD203B41FA5}">
                      <a16:colId xmlns:a16="http://schemas.microsoft.com/office/drawing/2014/main" val="2974912141"/>
                    </a:ext>
                  </a:extLst>
                </a:gridCol>
              </a:tblGrid>
              <a:tr h="202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Название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Назначение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Пример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extLst>
                  <a:ext uri="{0D108BD9-81ED-4DB2-BD59-A6C34878D82A}">
                    <a16:rowId xmlns:a16="http://schemas.microsoft.com/office/drawing/2014/main" val="2306987761"/>
                  </a:ext>
                </a:extLst>
              </a:tr>
              <a:tr h="1292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++x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Префиксный инкремент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Увеличивает значение переменной на единицу и полученный результат используется как значение выражения ++x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 a = 8;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 b = ++a;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 &lt;&lt; a &lt;&lt; "\n"; // 9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 &lt;&lt; b &lt;&lt; "\n"; // 9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extLst>
                  <a:ext uri="{0D108BD9-81ED-4DB2-BD59-A6C34878D82A}">
                    <a16:rowId xmlns:a16="http://schemas.microsoft.com/office/drawing/2014/main" val="855163637"/>
                  </a:ext>
                </a:extLst>
              </a:tr>
              <a:tr h="1292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x++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Постфиксный инкремент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Увеличивает значение переменной на единицу, но значением выражения x++ будет то, которое было до увеличения на единицу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 a = 8;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 b = a++;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 &lt;&lt; a &lt;&lt; "\n"; // 9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 &lt;&lt; b &lt;&lt; "\n"; // 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extLst>
                  <a:ext uri="{0D108BD9-81ED-4DB2-BD59-A6C34878D82A}">
                    <a16:rowId xmlns:a16="http://schemas.microsoft.com/office/drawing/2014/main" val="2120532167"/>
                  </a:ext>
                </a:extLst>
              </a:tr>
              <a:tr h="1292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--x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Префиксный декремент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Уменьшает значение переменной на единицу, и полученное значение используется как значение выражения --x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 a = 8;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 b = --a;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 &lt;&lt; a &lt;&lt; "\n"; // 7</a:t>
                      </a:r>
                      <a:endParaRPr lang="ru-RU" sz="20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cout &lt;&lt; b &lt;&lt; "\n"; // 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extLst>
                  <a:ext uri="{0D108BD9-81ED-4DB2-BD59-A6C34878D82A}">
                    <a16:rowId xmlns:a16="http://schemas.microsoft.com/office/drawing/2014/main" val="3885603130"/>
                  </a:ext>
                </a:extLst>
              </a:tr>
              <a:tr h="1292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x--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Постфиксный декремент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Уменьшает значение переменной на единицу, но значением выражения x-- будет то, которое было до уменьшения на единицу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a = 8;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 b = a--;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cout</a:t>
                      </a:r>
                      <a:r>
                        <a:rPr lang="en-US" sz="2000" dirty="0">
                          <a:effectLst/>
                        </a:rPr>
                        <a:t> &lt;&lt; a &lt;&lt; "\n"; // 7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cout</a:t>
                      </a:r>
                      <a:r>
                        <a:rPr lang="en-US" sz="2000" dirty="0">
                          <a:effectLst/>
                        </a:rPr>
                        <a:t> &lt;&lt; b &lt;&lt; "\n"; // 8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2" marR="38112" marT="0" marB="0" anchor="ctr"/>
                </a:tc>
                <a:extLst>
                  <a:ext uri="{0D108BD9-81ED-4DB2-BD59-A6C34878D82A}">
                    <a16:rowId xmlns:a16="http://schemas.microsoft.com/office/drawing/2014/main" val="73721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54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173A4-D188-48C1-B087-E0C321CA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Операторы присваивания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43BC41D-CDEF-46A7-B6FD-C92B49C02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930159"/>
              </p:ext>
            </p:extLst>
          </p:nvPr>
        </p:nvGraphicFramePr>
        <p:xfrm>
          <a:off x="838200" y="1788635"/>
          <a:ext cx="10515599" cy="46547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01998">
                  <a:extLst>
                    <a:ext uri="{9D8B030D-6E8A-4147-A177-3AD203B41FA5}">
                      <a16:colId xmlns:a16="http://schemas.microsoft.com/office/drawing/2014/main" val="3246585095"/>
                    </a:ext>
                  </a:extLst>
                </a:gridCol>
                <a:gridCol w="945220">
                  <a:extLst>
                    <a:ext uri="{9D8B030D-6E8A-4147-A177-3AD203B41FA5}">
                      <a16:colId xmlns:a16="http://schemas.microsoft.com/office/drawing/2014/main" val="3997808940"/>
                    </a:ext>
                  </a:extLst>
                </a:gridCol>
                <a:gridCol w="2137322">
                  <a:extLst>
                    <a:ext uri="{9D8B030D-6E8A-4147-A177-3AD203B41FA5}">
                      <a16:colId xmlns:a16="http://schemas.microsoft.com/office/drawing/2014/main" val="2005727894"/>
                    </a:ext>
                  </a:extLst>
                </a:gridCol>
                <a:gridCol w="1707828">
                  <a:extLst>
                    <a:ext uri="{9D8B030D-6E8A-4147-A177-3AD203B41FA5}">
                      <a16:colId xmlns:a16="http://schemas.microsoft.com/office/drawing/2014/main" val="1060162454"/>
                    </a:ext>
                  </a:extLst>
                </a:gridCol>
                <a:gridCol w="2823231">
                  <a:extLst>
                    <a:ext uri="{9D8B030D-6E8A-4147-A177-3AD203B41FA5}">
                      <a16:colId xmlns:a16="http://schemas.microsoft.com/office/drawing/2014/main" val="3104325216"/>
                    </a:ext>
                  </a:extLst>
                </a:gridCol>
              </a:tblGrid>
              <a:tr h="650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Пример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Экв. пример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Пояснение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extLst>
                  <a:ext uri="{0D108BD9-81ED-4DB2-BD59-A6C34878D82A}">
                    <a16:rowId xmlns:a16="http://schemas.microsoft.com/office/drawing/2014/main" val="3264326495"/>
                  </a:ext>
                </a:extLst>
              </a:tr>
              <a:tr h="875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присваивания-сложения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+=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+=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= var + 16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Прибавляем к значению переменной </a:t>
                      </a:r>
                      <a:r>
                        <a:rPr lang="ru-RU" sz="2000" dirty="0" err="1">
                          <a:effectLst/>
                        </a:rPr>
                        <a:t>var</a:t>
                      </a:r>
                      <a:r>
                        <a:rPr lang="ru-RU" sz="2000" dirty="0">
                          <a:effectLst/>
                        </a:rPr>
                        <a:t> число 16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extLst>
                  <a:ext uri="{0D108BD9-81ED-4DB2-BD59-A6C34878D82A}">
                    <a16:rowId xmlns:a16="http://schemas.microsoft.com/office/drawing/2014/main" val="3558261318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присваивания-вычитания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-=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-=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= var —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Вычитаем из переменной var число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extLst>
                  <a:ext uri="{0D108BD9-81ED-4DB2-BD59-A6C34878D82A}">
                    <a16:rowId xmlns:a16="http://schemas.microsoft.com/office/drawing/2014/main" val="3269429606"/>
                  </a:ext>
                </a:extLst>
              </a:tr>
              <a:tr h="875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присваивания-умножения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*=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*=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= var *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Умножаем значение переменной var на 16 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extLst>
                  <a:ext uri="{0D108BD9-81ED-4DB2-BD59-A6C34878D82A}">
                    <a16:rowId xmlns:a16="http://schemas.microsoft.com/office/drawing/2014/main" val="1030826247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присваивания-деления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/=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/=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= var /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Делим значение переменной var на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extLst>
                  <a:ext uri="{0D108BD9-81ED-4DB2-BD59-A6C34878D82A}">
                    <a16:rowId xmlns:a16="http://schemas.microsoft.com/office/drawing/2014/main" val="706039997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 присваивания-остатка от деления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%=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%=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var = var % 16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Находим остаток от деления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67" marR="48167" marT="0" marB="0" anchor="ctr"/>
                </a:tc>
                <a:extLst>
                  <a:ext uri="{0D108BD9-81ED-4DB2-BD59-A6C34878D82A}">
                    <a16:rowId xmlns:a16="http://schemas.microsoft.com/office/drawing/2014/main" val="69159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35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64B3-43C5-401A-AC7A-4FB0534B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5D2D230-7330-4D7D-BB88-091AA3441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520976"/>
              </p:ext>
            </p:extLst>
          </p:nvPr>
        </p:nvGraphicFramePr>
        <p:xfrm>
          <a:off x="838200" y="2040825"/>
          <a:ext cx="10515600" cy="3962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64067965"/>
                    </a:ext>
                  </a:extLst>
                </a:gridCol>
                <a:gridCol w="1947738">
                  <a:extLst>
                    <a:ext uri="{9D8B030D-6E8A-4147-A177-3AD203B41FA5}">
                      <a16:colId xmlns:a16="http://schemas.microsoft.com/office/drawing/2014/main" val="2895091546"/>
                    </a:ext>
                  </a:extLst>
                </a:gridCol>
                <a:gridCol w="1614115">
                  <a:extLst>
                    <a:ext uri="{9D8B030D-6E8A-4147-A177-3AD203B41FA5}">
                      <a16:colId xmlns:a16="http://schemas.microsoft.com/office/drawing/2014/main" val="1535193929"/>
                    </a:ext>
                  </a:extLst>
                </a:gridCol>
                <a:gridCol w="4324847">
                  <a:extLst>
                    <a:ext uri="{9D8B030D-6E8A-4147-A177-3AD203B41FA5}">
                      <a16:colId xmlns:a16="http://schemas.microsoft.com/office/drawing/2014/main" val="1316172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Оператор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Символ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Пример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275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Больше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 &gt; 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true, если x больше y, в противном случае — false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2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Меньше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 &lt; 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true, если x меньше y, в противном случае — false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7093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Больше или равно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&gt;=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 &gt;= 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true, если x больше/равно y, в противном случае — false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104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Меньше или равно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&lt;=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 &lt;= 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true, если x меньше/равно y, в противном случае — false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142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Равно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==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 == 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true, если x равно y, в противном случае — false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7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Не равно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!=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 != 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, если x не равно y, в противном случае — </a:t>
                      </a:r>
                      <a:r>
                        <a:rPr lang="ru-RU" sz="2000" dirty="0" err="1">
                          <a:effectLst/>
                        </a:rPr>
                        <a:t>false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9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57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C2826-5ACA-492E-8C82-25C0F27E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8B62A28-9A33-4AC4-8391-02ACB085D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782024"/>
              </p:ext>
            </p:extLst>
          </p:nvPr>
        </p:nvGraphicFramePr>
        <p:xfrm>
          <a:off x="838200" y="1989486"/>
          <a:ext cx="10515600" cy="30114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0479">
                  <a:extLst>
                    <a:ext uri="{9D8B030D-6E8A-4147-A177-3AD203B41FA5}">
                      <a16:colId xmlns:a16="http://schemas.microsoft.com/office/drawing/2014/main" val="279055079"/>
                    </a:ext>
                  </a:extLst>
                </a:gridCol>
                <a:gridCol w="940479">
                  <a:extLst>
                    <a:ext uri="{9D8B030D-6E8A-4147-A177-3AD203B41FA5}">
                      <a16:colId xmlns:a16="http://schemas.microsoft.com/office/drawing/2014/main" val="3199006395"/>
                    </a:ext>
                  </a:extLst>
                </a:gridCol>
                <a:gridCol w="3124794">
                  <a:extLst>
                    <a:ext uri="{9D8B030D-6E8A-4147-A177-3AD203B41FA5}">
                      <a16:colId xmlns:a16="http://schemas.microsoft.com/office/drawing/2014/main" val="2720419102"/>
                    </a:ext>
                  </a:extLst>
                </a:gridCol>
                <a:gridCol w="5509848">
                  <a:extLst>
                    <a:ext uri="{9D8B030D-6E8A-4147-A177-3AD203B41FA5}">
                      <a16:colId xmlns:a16="http://schemas.microsoft.com/office/drawing/2014/main" val="395966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Операции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Обозначение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Условие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Краткое описание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960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&amp;&amp;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 == 3 &amp;&amp; b &gt; 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Составное условие истинно, если истинны оба простых условия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912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ИЛИ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||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 == 3 || b &gt; 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Составное условие истинно, если истинно, хотя бы одно из простых условий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686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!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!(a == 3)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Условие истинно, если a не равно 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04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E00CF-BC3E-40FE-89A7-93110221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/>
          <a:lstStyle/>
          <a:p>
            <a:r>
              <a:rPr lang="ru-RU" dirty="0"/>
              <a:t>Константа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03624-F324-4F49-9CBB-20790427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средство, позволяющее программисту определить элемент, которому не позволено изменяться.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400" dirty="0">
                <a:latin typeface="+mj-lt"/>
              </a:rPr>
              <a:t>Литеральные константы </a:t>
            </a:r>
            <a:endParaRPr lang="en-US" sz="4400" dirty="0">
              <a:latin typeface="+mj-lt"/>
            </a:endParaRPr>
          </a:p>
          <a:p>
            <a:pPr marL="0" indent="0">
              <a:buNone/>
            </a:pPr>
            <a:r>
              <a:rPr lang="ru-RU" dirty="0"/>
              <a:t>(или просто «литералы») — это значения, которые вставляются непосредственно в код.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05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EDB65-41A6-4203-BCFB-A7157C11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9BE79-314C-4FFD-8E59-7BDBB3D7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ТИП_ПЕРЕМЕННОЙ ИМЯ_ПЕРЕМЕННОЙ;</a:t>
            </a:r>
          </a:p>
          <a:p>
            <a:pPr marL="0" indent="0" algn="ctr">
              <a:buNone/>
            </a:pPr>
            <a:r>
              <a:rPr lang="ru-RU" dirty="0"/>
              <a:t>ТИП_ПЕРЕМЕННОЙ ИМЯ_ПЕРЕМЕННОЙ = ИСХОДНОЕ_ЗНАЧЕНИЕ;</a:t>
            </a:r>
          </a:p>
          <a:p>
            <a:pPr marL="0" indent="0" algn="ctr">
              <a:buNone/>
            </a:pPr>
            <a:r>
              <a:rPr lang="ru-RU" dirty="0"/>
              <a:t>ТИП_ПЕРЕМЕННОЙ ИМЯ_ПЕРЕМЕННОЙ(ИСХОДНОЕ_ЗНАЧЕНИЕ);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/>
              <a:t>int </a:t>
            </a:r>
            <a:r>
              <a:rPr lang="en-US" dirty="0" err="1"/>
              <a:t>FirstNumber</a:t>
            </a:r>
            <a:r>
              <a:rPr lang="en-US" dirty="0"/>
              <a:t>;</a:t>
            </a:r>
          </a:p>
          <a:p>
            <a:pPr marL="0" indent="0" algn="ctr">
              <a:buNone/>
            </a:pPr>
            <a:r>
              <a:rPr lang="en-US" dirty="0"/>
              <a:t>int </a:t>
            </a:r>
            <a:r>
              <a:rPr lang="en-US" dirty="0" err="1"/>
              <a:t>FirstNumber</a:t>
            </a:r>
            <a:r>
              <a:rPr lang="en-US" dirty="0"/>
              <a:t> = 1;</a:t>
            </a:r>
          </a:p>
          <a:p>
            <a:pPr marL="0" indent="0" algn="ctr">
              <a:buNone/>
            </a:pPr>
            <a:r>
              <a:rPr lang="en-US" dirty="0"/>
              <a:t>int </a:t>
            </a:r>
            <a:r>
              <a:rPr lang="en-US" dirty="0" err="1"/>
              <a:t>FirstNumber</a:t>
            </a:r>
            <a:r>
              <a:rPr lang="en-US" dirty="0"/>
              <a:t>(1);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42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009-5888-4E79-96BB-45D2E62F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именования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D07E3-BFC7-4103-B899-2BFAB61C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/>
              <a:t>Имя переменной не может начинаться с цифры.</a:t>
            </a:r>
          </a:p>
          <a:p>
            <a:pPr lvl="0" algn="just"/>
            <a:r>
              <a:rPr lang="ru-RU" dirty="0"/>
              <a:t>В имени переменной не может быть пробелов, а также специальных символов (вроде ; № # % или /).</a:t>
            </a:r>
          </a:p>
          <a:p>
            <a:pPr lvl="0" algn="just"/>
            <a:r>
              <a:rPr lang="ru-RU" dirty="0"/>
              <a:t>Имя переменной не может совпадать с другими, ранее объявленными именами (функций, переменных, стандартных операторов и т. п.).</a:t>
            </a:r>
          </a:p>
          <a:p>
            <a:pPr lvl="0" algn="just"/>
            <a:r>
              <a:rPr lang="ru-RU" dirty="0"/>
              <a:t>Именами переменных не могут быть также зарезервированные ключевые слова (</a:t>
            </a:r>
            <a:r>
              <a:rPr lang="en-US" dirty="0"/>
              <a:t>return, int </a:t>
            </a:r>
            <a:r>
              <a:rPr lang="ru-RU" dirty="0"/>
              <a:t>и т.д.).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7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70AA4-238D-4D54-B230-B693F054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D3096-EB3D-4D7D-853E-CF6298C1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часть программы, в пределах которой переменная позволяет обратиться к себе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Вне своей области видимости переменная – неопознанная сущность, о которой компилятор ничего не знает.</a:t>
            </a:r>
          </a:p>
        </p:txBody>
      </p:sp>
    </p:spTree>
    <p:extLst>
      <p:ext uri="{BB962C8B-B14F-4D97-AF65-F5344CB8AC3E}">
        <p14:creationId xmlns:p14="http://schemas.microsoft.com/office/powerpoint/2010/main" val="375678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1A7B8A-233B-4B2A-AFED-77B0E2E2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4400" dirty="0">
                <a:solidFill>
                  <a:prstClr val="black"/>
                </a:solidFill>
                <a:latin typeface="+mj-lt"/>
              </a:rPr>
              <a:t>Глобальные переменные</a:t>
            </a:r>
          </a:p>
          <a:p>
            <a:pPr marL="0" lvl="0" indent="0" algn="just">
              <a:buNone/>
            </a:pPr>
            <a:r>
              <a:rPr lang="ru-RU" dirty="0">
                <a:solidFill>
                  <a:prstClr val="black"/>
                </a:solidFill>
              </a:rPr>
              <a:t>это те переменные, которые были созданы вне тела какого-то блока.</a:t>
            </a:r>
          </a:p>
          <a:p>
            <a:pPr marL="0" indent="0" algn="just">
              <a:buNone/>
            </a:pPr>
            <a:endParaRPr lang="ru-RU" sz="4400" dirty="0">
              <a:latin typeface="+mj-lt"/>
            </a:endParaRPr>
          </a:p>
          <a:p>
            <a:pPr marL="0" indent="0" algn="just">
              <a:buNone/>
            </a:pPr>
            <a:r>
              <a:rPr lang="ru-RU" sz="4400" dirty="0">
                <a:latin typeface="+mj-lt"/>
              </a:rPr>
              <a:t>Локальные переменные </a:t>
            </a:r>
          </a:p>
          <a:p>
            <a:pPr marL="0" indent="0" algn="just">
              <a:buNone/>
            </a:pPr>
            <a:r>
              <a:rPr lang="ru-RU" dirty="0"/>
              <a:t>это переменные, которые применимы в функции от места ее объявления до конца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209720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1A962-8B56-4A18-8F47-B4D0511D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04377-5940-4C1B-A6F9-D8221FE7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#include &lt;iostream&gt;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int glob = 5;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int main(){    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cout</a:t>
            </a:r>
            <a:r>
              <a:rPr lang="en-US" sz="28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&lt;&lt;glob;    </a:t>
            </a:r>
            <a:endParaRPr lang="ru-RU" sz="2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0;</a:t>
            </a:r>
            <a:endParaRPr lang="ru-RU" sz="2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5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4680D2-B792-4F30-9DE6-89BEB9EB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41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блок (функция -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main)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for (int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&lt; 10;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++) {  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// 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блок (цикл -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for), 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также является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			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дочерним блоком функции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main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for (int j = 0; j &lt; 5;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j++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	// 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блок (цикл -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for), 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но он еще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				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является и дочерним блоком для первого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				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цикла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E9DACE3-5D42-4442-848E-06C5875A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Локальные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3194231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1268</Words>
  <Application>Microsoft Office PowerPoint</Application>
  <PresentationFormat>Широкоэкранный</PresentationFormat>
  <Paragraphs>290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Cascadia Mono</vt:lpstr>
      <vt:lpstr>Times New Roman</vt:lpstr>
      <vt:lpstr>Тема Office</vt:lpstr>
      <vt:lpstr>ИСПОЛЬЗОВАНИЕ ПЕРЕМЕННЫХ И ТИПИЗАЦИЯ ДАННЫХ</vt:lpstr>
      <vt:lpstr>Переменная</vt:lpstr>
      <vt:lpstr>Константа </vt:lpstr>
      <vt:lpstr>Объявление переменных</vt:lpstr>
      <vt:lpstr>Правила именования переменных</vt:lpstr>
      <vt:lpstr>Область видимости переменной</vt:lpstr>
      <vt:lpstr>Презентация PowerPoint</vt:lpstr>
      <vt:lpstr>Глобальные переменные</vt:lpstr>
      <vt:lpstr>Локальные переменные</vt:lpstr>
      <vt:lpstr>Презентация PowerPoint</vt:lpstr>
      <vt:lpstr>l-values и r-values</vt:lpstr>
      <vt:lpstr>Типы данных</vt:lpstr>
      <vt:lpstr>Тип bool</vt:lpstr>
      <vt:lpstr>Тип char</vt:lpstr>
      <vt:lpstr>Тип int</vt:lpstr>
      <vt:lpstr>Тип int</vt:lpstr>
      <vt:lpstr>Типы данных с плавающей точкой</vt:lpstr>
      <vt:lpstr>Дополнительные типы данных</vt:lpstr>
      <vt:lpstr>Арифметические операторы</vt:lpstr>
      <vt:lpstr>Презентация PowerPoint</vt:lpstr>
      <vt:lpstr>Операторы присваивания</vt:lpstr>
      <vt:lpstr>Операторы сравнения</vt:lpstr>
      <vt:lpstr>Логические операторы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ПЕРЕМЕННЫХ И ТИПИЗАЦИЯ ДАННЫХ</dc:title>
  <dc:creator>Ильдар Шмидт</dc:creator>
  <cp:lastModifiedBy>Ильдар Шмидт</cp:lastModifiedBy>
  <cp:revision>52</cp:revision>
  <dcterms:created xsi:type="dcterms:W3CDTF">2023-09-19T20:31:49Z</dcterms:created>
  <dcterms:modified xsi:type="dcterms:W3CDTF">2023-09-19T21:48:50Z</dcterms:modified>
</cp:coreProperties>
</file>