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2" d="100"/>
          <a:sy n="92" d="100"/>
        </p:scale>
        <p:origin x="62" y="799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presProps" Target="presProps.xml" /><Relationship Id="rId57" Type="http://schemas.openxmlformats.org/officeDocument/2006/relationships/tableStyles" Target="tableStyles.xml" /><Relationship Id="rId5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509016-4F13-45C6-920F-0594BB93265E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6D2535-EA50-4FF8-B99D-89FCEC271F21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Обратная польская запись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Преобразование в ОПЗ</a:t>
            </a:r>
            <a:r>
              <a:rPr lang="en-US"/>
              <a:t> – </a:t>
            </a:r>
            <a:r>
              <a:rPr lang="ru-RU"/>
              <a:t>5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/>
              <a:t>Если вся входная строка разобрана, а в стеке еще остаются знаки операций, извлекаем их из стека в выходную строку.</a:t>
            </a:r>
            <a:endParaRPr/>
          </a:p>
          <a:p>
            <a:pPr marL="0" indent="0" algn="just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2+2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b="1"/>
              <a:t>[</a:t>
            </a:r>
            <a:r>
              <a:rPr lang="ru-RU" b="1"/>
              <a:t>2</a:t>
            </a:r>
            <a:r>
              <a:rPr lang="en-US" b="1"/>
              <a:t>]</a:t>
            </a:r>
            <a:r>
              <a:rPr lang="ru-RU"/>
              <a:t>+2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2 – </a:t>
            </a:r>
            <a:r>
              <a:rPr lang="ru-RU"/>
              <a:t>число, помещаем в выходную строку</a:t>
            </a:r>
            <a:endParaRPr lang="en-US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2</a:t>
            </a:r>
            <a:r>
              <a:rPr lang="en-US" b="1"/>
              <a:t>[</a:t>
            </a:r>
            <a:r>
              <a:rPr lang="ru-RU" b="1"/>
              <a:t>+</a:t>
            </a:r>
            <a:r>
              <a:rPr lang="en-US" b="1"/>
              <a:t>]</a:t>
            </a:r>
            <a:r>
              <a:rPr lang="ru-RU"/>
              <a:t>2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ru-RU"/>
              <a:t>+ </a:t>
            </a:r>
            <a:r>
              <a:rPr lang="en-US"/>
              <a:t>–</a:t>
            </a:r>
            <a:r>
              <a:rPr lang="ru-RU"/>
              <a:t> оператор, стек пуст, помещаем символ в стек</a:t>
            </a:r>
            <a:endParaRPr lang="en-US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2</a:t>
            </a:r>
            <a:r>
              <a:rPr lang="en-US"/>
              <a:t>+</a:t>
            </a:r>
            <a:r>
              <a:rPr lang="en-US" b="1"/>
              <a:t>[2]</a:t>
            </a:r>
            <a:endParaRPr lang="ru-RU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2 – </a:t>
            </a:r>
            <a:r>
              <a:rPr lang="ru-RU"/>
              <a:t>число, помещаем в выходную строку</a:t>
            </a:r>
            <a:endParaRPr lang="en-US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2</a:t>
            </a:r>
            <a:r>
              <a:rPr lang="en-US"/>
              <a:t> 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2</a:t>
            </a:r>
            <a:r>
              <a:rPr lang="en-US"/>
              <a:t>+2</a:t>
            </a:r>
            <a:r>
              <a:rPr lang="ru-RU"/>
              <a:t> </a:t>
            </a:r>
            <a:r>
              <a:rPr lang="en-US" b="1"/>
              <a:t>[ ]</a:t>
            </a:r>
            <a:endParaRPr lang="ru-RU" b="1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spcAft>
                <a:spcPts val="1000"/>
              </a:spcAft>
              <a:buNone/>
              <a:defRPr/>
            </a:pPr>
            <a:r>
              <a:rPr lang="ru-RU"/>
              <a:t>Строка прочитана, извлекаем операторы из стека в выходную строку</a:t>
            </a:r>
            <a:endParaRPr/>
          </a:p>
          <a:p>
            <a:pPr marL="0" indent="0">
              <a:buNone/>
              <a:defRPr/>
            </a:pPr>
            <a:r>
              <a:rPr lang="ru-RU"/>
              <a:t>Стек: 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ru-RU" b="1"/>
              <a:t>2</a:t>
            </a:r>
            <a:r>
              <a:rPr lang="en-US" b="1"/>
              <a:t> 2</a:t>
            </a:r>
            <a:r>
              <a:rPr lang="ru-RU" b="1"/>
              <a:t> 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+ ( b -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b="1"/>
              <a:t>[a]</a:t>
            </a:r>
            <a:r>
              <a:rPr lang="en-US"/>
              <a:t> + ( b -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en-US"/>
              <a:t>a – </a:t>
            </a:r>
            <a:r>
              <a:rPr lang="ru-RU"/>
              <a:t>переменная, помещаем в выходную строку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</a:t>
            </a:r>
            <a:r>
              <a:rPr lang="en-US" b="1"/>
              <a:t>[+]</a:t>
            </a:r>
            <a:r>
              <a:rPr lang="en-US"/>
              <a:t> ( b -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en-US"/>
              <a:t>+ – </a:t>
            </a:r>
            <a:r>
              <a:rPr lang="ru-RU"/>
              <a:t>оператор, стек пуст, помещаем оператор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+ </a:t>
            </a:r>
            <a:r>
              <a:rPr lang="en-US" b="1"/>
              <a:t>[(]</a:t>
            </a:r>
            <a:r>
              <a:rPr lang="en-US"/>
              <a:t> b -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(</a:t>
            </a:r>
            <a:r>
              <a:rPr lang="en-US"/>
              <a:t> – </a:t>
            </a:r>
            <a:r>
              <a:rPr lang="ru-RU"/>
              <a:t>открывающая скобка</a:t>
            </a:r>
            <a:r>
              <a:rPr lang="en-US"/>
              <a:t>,</a:t>
            </a:r>
            <a:r>
              <a:rPr lang="ru-RU"/>
              <a:t> помещаем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 (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Определения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ru-RU"/>
              <a:t>Операнд – это сущность, с которой оператор выполняет какие-либо действия.</a:t>
            </a:r>
            <a:endParaRPr/>
          </a:p>
          <a:p>
            <a:pPr marL="0" indent="0" algn="just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ru-RU"/>
              <a:t>Оператор – это команда, обозначающая определенное математическое или логическое действие, выполняемое с данными (операндами).</a:t>
            </a:r>
            <a:endParaRPr/>
          </a:p>
          <a:p>
            <a:pPr marL="0" indent="0" algn="just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ru-RU"/>
              <a:t>Выражение — это последовательность операторов и операндов, выполняющая действия в определенной комбинации.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+ ( </a:t>
            </a:r>
            <a:r>
              <a:rPr lang="en-US" b="1"/>
              <a:t>[b]</a:t>
            </a:r>
            <a:r>
              <a:rPr lang="en-US"/>
              <a:t> -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en-US"/>
              <a:t>b – </a:t>
            </a:r>
            <a:r>
              <a:rPr lang="ru-RU"/>
              <a:t>переменная, помещаем в выходную строку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 (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+ ( b </a:t>
            </a:r>
            <a:r>
              <a:rPr lang="en-US" b="1"/>
              <a:t>[-]</a:t>
            </a:r>
            <a:r>
              <a:rPr lang="en-US"/>
              <a:t> c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 algn="just">
              <a:spcAft>
                <a:spcPts val="1000"/>
              </a:spcAft>
              <a:buNone/>
              <a:defRPr/>
            </a:pPr>
            <a:r>
              <a:rPr lang="en-US"/>
              <a:t>- – </a:t>
            </a:r>
            <a:r>
              <a:rPr lang="ru-RU"/>
              <a:t>оператор, на вершине стека оператор с меньшим приоритетом, значит помещаем в стек</a:t>
            </a:r>
            <a:endParaRPr/>
          </a:p>
          <a:p>
            <a:pPr marL="0" indent="0">
              <a:buNone/>
              <a:defRPr/>
            </a:pPr>
            <a:r>
              <a:rPr lang="ru-RU"/>
              <a:t>Стек: + (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a + ( b - </a:t>
            </a:r>
            <a:r>
              <a:rPr lang="en-US" b="1"/>
              <a:t>[c]</a:t>
            </a:r>
            <a:r>
              <a:rPr lang="en-US"/>
              <a:t> )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en-US"/>
              <a:t>c – </a:t>
            </a:r>
            <a:r>
              <a:rPr lang="ru-RU"/>
              <a:t>переменная, помещаем в выходную строку</a:t>
            </a:r>
            <a:endParaRPr lang="en-US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 ( -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 c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28650" y="1825625"/>
            <a:ext cx="843816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a + ( b - c </a:t>
            </a:r>
            <a:r>
              <a:rPr lang="en-US" b="1"/>
              <a:t>[)]</a:t>
            </a:r>
            <a:r>
              <a:rPr lang="en-US"/>
              <a:t> *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spcAft>
                <a:spcPts val="1000"/>
              </a:spcAft>
              <a:buNone/>
              <a:defRPr/>
            </a:pPr>
            <a:r>
              <a:rPr lang="en-US"/>
              <a:t>) – </a:t>
            </a:r>
            <a:r>
              <a:rPr lang="ru-RU"/>
              <a:t>закрывающая скобка</a:t>
            </a:r>
            <a:r>
              <a:rPr lang="en-US"/>
              <a:t>, </a:t>
            </a:r>
            <a:r>
              <a:rPr lang="ru-RU"/>
              <a:t>извлекаем из стека в ВС все символы, пока не встретим открывающую скобку</a:t>
            </a:r>
            <a:endParaRPr/>
          </a:p>
          <a:p>
            <a:pPr marL="0" indent="0">
              <a:buNone/>
              <a:defRPr/>
            </a:pPr>
            <a:r>
              <a:rPr lang="ru-RU"/>
              <a:t>Стек: + 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 c</a:t>
            </a:r>
            <a:r>
              <a:rPr lang="ru-RU"/>
              <a:t> 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28650" y="1825625"/>
            <a:ext cx="843816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a + ( b - c ) </a:t>
            </a:r>
            <a:r>
              <a:rPr lang="en-US" b="1"/>
              <a:t>[*]</a:t>
            </a:r>
            <a:r>
              <a:rPr lang="en-US"/>
              <a:t> d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spcAft>
                <a:spcPts val="1000"/>
              </a:spcAft>
              <a:buNone/>
              <a:defRPr/>
            </a:pPr>
            <a:r>
              <a:rPr lang="ru-RU"/>
              <a:t>*</a:t>
            </a:r>
            <a:r>
              <a:rPr lang="en-US"/>
              <a:t> – </a:t>
            </a:r>
            <a:r>
              <a:rPr lang="ru-RU"/>
              <a:t>оператор, приоритет выше чем у оператора на вершине стека, помещаем в стек</a:t>
            </a:r>
            <a:endParaRPr/>
          </a:p>
          <a:p>
            <a:pPr marL="0" indent="0">
              <a:buNone/>
              <a:defRPr/>
            </a:pPr>
            <a:r>
              <a:rPr lang="ru-RU"/>
              <a:t>Стек: + *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 c</a:t>
            </a:r>
            <a:r>
              <a:rPr lang="ru-RU"/>
              <a:t> 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28650" y="1825625"/>
            <a:ext cx="843816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a + ( b - c ) * </a:t>
            </a:r>
            <a:r>
              <a:rPr lang="en-US" b="1"/>
              <a:t>[d]</a:t>
            </a:r>
            <a:endParaRPr lang="ru-RU" b="1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en-US"/>
              <a:t>d – </a:t>
            </a:r>
            <a:r>
              <a:rPr lang="ru-RU"/>
              <a:t>переменная, помещаем в выходную строку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+ *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 c</a:t>
            </a:r>
            <a:r>
              <a:rPr lang="ru-RU"/>
              <a:t> - </a:t>
            </a:r>
            <a:r>
              <a:rPr lang="en-US"/>
              <a:t>d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28650" y="1825625"/>
            <a:ext cx="843816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a + ( b - c ) * d </a:t>
            </a:r>
            <a:r>
              <a:rPr lang="en-US" b="1"/>
              <a:t>[ ]</a:t>
            </a:r>
            <a:endParaRPr lang="ru-RU" b="1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spcAft>
                <a:spcPts val="1000"/>
              </a:spcAft>
              <a:buNone/>
              <a:defRPr/>
            </a:pPr>
            <a:r>
              <a:rPr lang="ru-RU"/>
              <a:t>Строка прочитана, извлекаем операторы из стека в выходную строку</a:t>
            </a:r>
            <a:endParaRPr/>
          </a:p>
          <a:p>
            <a:pPr marL="0" indent="0">
              <a:buNone/>
              <a:defRPr/>
            </a:pPr>
            <a:r>
              <a:rPr lang="ru-RU"/>
              <a:t>Стек: </a:t>
            </a:r>
            <a:endParaRPr/>
          </a:p>
          <a:p>
            <a:pPr marL="0" indent="0">
              <a:buNone/>
              <a:defRPr/>
            </a:pPr>
            <a:r>
              <a:rPr lang="ru-RU"/>
              <a:t>Выходная строка: </a:t>
            </a:r>
            <a:r>
              <a:rPr lang="en-US"/>
              <a:t>a b c</a:t>
            </a:r>
            <a:r>
              <a:rPr lang="ru-RU"/>
              <a:t> – </a:t>
            </a:r>
            <a:r>
              <a:rPr lang="en-US"/>
              <a:t>d * +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Вычисление ОПЗ выражений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defRPr/>
            </a:pPr>
            <a:r>
              <a:rPr lang="ru-RU"/>
              <a:t>Если очередной символ входной строки - число, то кладем его в стек.</a:t>
            </a:r>
            <a:endParaRPr/>
          </a:p>
          <a:p>
            <a:pPr algn="just">
              <a:defRPr/>
            </a:pPr>
            <a:endParaRPr lang="ru-RU"/>
          </a:p>
          <a:p>
            <a:pPr algn="just">
              <a:defRPr/>
            </a:pPr>
            <a:r>
              <a:rPr lang="ru-RU"/>
              <a:t>Если очередной символ - знак операции, то извлекаем из стека два верхних числа, используем их в качестве операндов для этой операции, затем кладем результат обратно в стек.</a:t>
            </a: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2 - 4 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b="1"/>
              <a:t>[</a:t>
            </a:r>
            <a:r>
              <a:rPr lang="ru-RU" b="1"/>
              <a:t>7</a:t>
            </a:r>
            <a:r>
              <a:rPr lang="en-US" b="1"/>
              <a:t>]</a:t>
            </a:r>
            <a:r>
              <a:rPr lang="ru-RU" b="1"/>
              <a:t> </a:t>
            </a:r>
            <a:r>
              <a:rPr lang="ru-RU"/>
              <a:t>5 2 - 4 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7 – операнд, помещаем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Обратная польская запись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— форма записи математических и логических выражений, в которой операнды расположены перед знаками операций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</a:t>
            </a:r>
            <a:r>
              <a:rPr lang="en-US" b="1"/>
              <a:t>[</a:t>
            </a:r>
            <a:r>
              <a:rPr lang="ru-RU" b="1"/>
              <a:t>5</a:t>
            </a:r>
            <a:r>
              <a:rPr lang="en-US" b="1"/>
              <a:t>]</a:t>
            </a:r>
            <a:r>
              <a:rPr lang="ru-RU" b="1"/>
              <a:t> </a:t>
            </a:r>
            <a:r>
              <a:rPr lang="ru-RU"/>
              <a:t>2 - 4 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5 – операнд, помещаем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7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</a:t>
            </a:r>
            <a:r>
              <a:rPr lang="en-US" b="1"/>
              <a:t>[</a:t>
            </a:r>
            <a:r>
              <a:rPr lang="ru-RU" b="1"/>
              <a:t>2</a:t>
            </a:r>
            <a:r>
              <a:rPr lang="en-US" b="1"/>
              <a:t>]</a:t>
            </a:r>
            <a:r>
              <a:rPr lang="ru-RU"/>
              <a:t> - 4 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2 – операнд, помещаем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7 5</a:t>
            </a:r>
            <a:r>
              <a:rPr lang="en-US"/>
              <a:t> 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7 5 2 </a:t>
            </a:r>
            <a:r>
              <a:rPr lang="en-US" b="1"/>
              <a:t>[</a:t>
            </a:r>
            <a:r>
              <a:rPr lang="ru-RU" b="1"/>
              <a:t>-</a:t>
            </a:r>
            <a:r>
              <a:rPr lang="en-US" b="1"/>
              <a:t>]</a:t>
            </a:r>
            <a:r>
              <a:rPr lang="ru-RU"/>
              <a:t> 4 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en-US"/>
              <a:t>-</a:t>
            </a:r>
            <a:r>
              <a:rPr lang="ru-RU"/>
              <a:t> –</a:t>
            </a:r>
            <a:r>
              <a:rPr lang="en-US"/>
              <a:t> </a:t>
            </a:r>
            <a:r>
              <a:rPr lang="ru-RU"/>
              <a:t>оператор, извлекаем из стека два верхних числа, используем их в качестве операндов, затем кладем результат обратно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strike="sngStrike"/>
              <a:t>Стек: 7 5</a:t>
            </a:r>
            <a:r>
              <a:rPr lang="en-US" strike="sngStrike"/>
              <a:t> 2</a:t>
            </a:r>
            <a:endParaRPr lang="ru-RU" strike="sngStrike"/>
          </a:p>
          <a:p>
            <a:pPr marL="0" indent="0">
              <a:buNone/>
              <a:defRPr/>
            </a:pPr>
            <a:r>
              <a:rPr lang="ru-RU"/>
              <a:t>Стек: 7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7 5 2 </a:t>
            </a:r>
            <a:r>
              <a:rPr lang="en-US"/>
              <a:t>-</a:t>
            </a:r>
            <a:r>
              <a:rPr lang="ru-RU"/>
              <a:t> </a:t>
            </a:r>
            <a:r>
              <a:rPr lang="en-US" b="1"/>
              <a:t>[</a:t>
            </a:r>
            <a:r>
              <a:rPr lang="ru-RU" b="1"/>
              <a:t>4</a:t>
            </a:r>
            <a:r>
              <a:rPr lang="en-US" b="1"/>
              <a:t>]</a:t>
            </a:r>
            <a:r>
              <a:rPr lang="ru-RU" b="1"/>
              <a:t> </a:t>
            </a:r>
            <a:r>
              <a:rPr lang="ru-RU"/>
              <a:t>*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4 –</a:t>
            </a:r>
            <a:r>
              <a:rPr lang="en-US"/>
              <a:t> </a:t>
            </a:r>
            <a:r>
              <a:rPr lang="ru-RU"/>
              <a:t>операнд, помещаем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Стек: 7 3</a:t>
            </a:r>
            <a:r>
              <a:rPr lang="en-US"/>
              <a:t> 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7 5 2 </a:t>
            </a:r>
            <a:r>
              <a:rPr lang="en-US"/>
              <a:t>-</a:t>
            </a:r>
            <a:r>
              <a:rPr lang="ru-RU"/>
              <a:t> 4 </a:t>
            </a:r>
            <a:r>
              <a:rPr lang="en-US" b="1"/>
              <a:t>[</a:t>
            </a:r>
            <a:r>
              <a:rPr lang="ru-RU" b="1"/>
              <a:t>*</a:t>
            </a:r>
            <a:r>
              <a:rPr lang="en-US" b="1"/>
              <a:t>]</a:t>
            </a:r>
            <a:r>
              <a:rPr lang="ru-RU"/>
              <a:t> +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en-US"/>
              <a:t>*</a:t>
            </a:r>
            <a:r>
              <a:rPr lang="ru-RU"/>
              <a:t> –</a:t>
            </a:r>
            <a:r>
              <a:rPr lang="en-US"/>
              <a:t> </a:t>
            </a:r>
            <a:r>
              <a:rPr lang="ru-RU"/>
              <a:t>оператор, извлекаем из стека два верхних числа, используем их в качестве операндов, затем кладем результат обратно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strike="sngStrike"/>
              <a:t>Стек: 7 </a:t>
            </a:r>
            <a:r>
              <a:rPr lang="en-US" strike="sngStrike"/>
              <a:t>3 4</a:t>
            </a:r>
            <a:endParaRPr lang="ru-RU" strike="sngStrike"/>
          </a:p>
          <a:p>
            <a:pPr marL="0" indent="0">
              <a:buNone/>
              <a:defRPr/>
            </a:pPr>
            <a:r>
              <a:rPr lang="ru-RU"/>
              <a:t>Стек: 7 </a:t>
            </a:r>
            <a:r>
              <a:rPr lang="en-US"/>
              <a:t>12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7 5 2 </a:t>
            </a:r>
            <a:r>
              <a:rPr lang="en-US"/>
              <a:t>-</a:t>
            </a:r>
            <a:r>
              <a:rPr lang="ru-RU"/>
              <a:t> 4 * </a:t>
            </a:r>
            <a:r>
              <a:rPr lang="en-US" b="1"/>
              <a:t>[</a:t>
            </a:r>
            <a:r>
              <a:rPr lang="ru-RU" b="1"/>
              <a:t>+</a:t>
            </a:r>
            <a:r>
              <a:rPr lang="en-US" b="1"/>
              <a:t>]</a:t>
            </a:r>
            <a:endParaRPr lang="ru-RU" b="1"/>
          </a:p>
          <a:p>
            <a:pPr marL="0" indent="0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en-US"/>
              <a:t>+</a:t>
            </a:r>
            <a:r>
              <a:rPr lang="ru-RU"/>
              <a:t> –</a:t>
            </a:r>
            <a:r>
              <a:rPr lang="en-US"/>
              <a:t> </a:t>
            </a:r>
            <a:r>
              <a:rPr lang="ru-RU"/>
              <a:t>оператор, извлекаем из стека два верхних числа, используем их в качестве операндов, затем кладем результат обратно в стек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strike="sngStrike"/>
              <a:t>Стек: </a:t>
            </a:r>
            <a:r>
              <a:rPr lang="en-US" strike="sngStrike"/>
              <a:t>7 12</a:t>
            </a:r>
            <a:endParaRPr lang="ru-RU" strike="sngStrike"/>
          </a:p>
          <a:p>
            <a:pPr marL="0" indent="0">
              <a:buNone/>
              <a:defRPr/>
            </a:pPr>
            <a:r>
              <a:rPr lang="ru-RU"/>
              <a:t>Стек: </a:t>
            </a:r>
            <a:r>
              <a:rPr lang="en-US"/>
              <a:t>19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Программная реализация преобразования инфиксного выражения в ОПЗ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Класс </a:t>
            </a:r>
            <a:r>
              <a:rPr lang="en-US"/>
              <a:t>Operator</a:t>
            </a:r>
            <a:endParaRPr lang="ru-RU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ru-RU"/>
              <a:t>Класс </a:t>
            </a:r>
            <a:r>
              <a:rPr lang="en-US"/>
              <a:t>OperatorContainer</a:t>
            </a:r>
            <a:endParaRPr lang="ru-RU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Класс </a:t>
            </a:r>
            <a:r>
              <a:rPr lang="en-US"/>
              <a:t>Operator</a:t>
            </a:r>
            <a:endParaRPr lang="ru-RU"/>
          </a:p>
        </p:txBody>
      </p:sp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28650" y="1690689"/>
            <a:ext cx="8372846" cy="3680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Класс </a:t>
            </a:r>
            <a:r>
              <a:rPr lang="en-US"/>
              <a:t>OperatorContainer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8649" y="1376363"/>
            <a:ext cx="7686785" cy="510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Класс </a:t>
            </a:r>
            <a:r>
              <a:rPr lang="en-US"/>
              <a:t>OperatorContainer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8650" y="1690689"/>
            <a:ext cx="8277446" cy="5167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 bwMode="auto">
          <a:xfrm>
            <a:off x="629842" y="668337"/>
            <a:ext cx="3868340" cy="823912"/>
          </a:xfrm>
        </p:spPr>
        <p:txBody>
          <a:bodyPr/>
          <a:lstStyle/>
          <a:p>
            <a:pPr algn="ctr">
              <a:defRPr/>
            </a:pPr>
            <a:r>
              <a:rPr lang="ru-RU"/>
              <a:t>Инфиксные выражения</a:t>
            </a:r>
            <a:endParaRPr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 marL="0" indent="0" algn="ctr">
              <a:buNone/>
              <a:defRPr/>
            </a:pPr>
            <a:r>
              <a:rPr lang="ru-RU"/>
              <a:t>2 + 3</a:t>
            </a:r>
            <a:endParaRPr/>
          </a:p>
          <a:p>
            <a:pPr marL="0" indent="0" algn="ctr">
              <a:buNone/>
              <a:defRPr/>
            </a:pPr>
            <a:r>
              <a:rPr lang="ru-RU"/>
              <a:t>9 - 7 + 2</a:t>
            </a:r>
            <a:endParaRPr/>
          </a:p>
          <a:p>
            <a:pPr marL="0" indent="0" algn="ctr">
              <a:buNone/>
              <a:defRPr/>
            </a:pPr>
            <a:r>
              <a:rPr lang="ru-RU"/>
              <a:t>( 5 - 2 ) * 3</a:t>
            </a:r>
            <a:endParaRPr lang="en-US"/>
          </a:p>
          <a:p>
            <a:pPr marL="0" indent="0" algn="ctr">
              <a:buNone/>
              <a:defRPr/>
            </a:pPr>
            <a:r>
              <a:rPr lang="en-US"/>
              <a:t>6 / 2 + ( 7 – 2)</a:t>
            </a:r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668337"/>
            <a:ext cx="3887391" cy="823912"/>
          </a:xfrm>
        </p:spPr>
        <p:txBody>
          <a:bodyPr/>
          <a:lstStyle/>
          <a:p>
            <a:pPr algn="ctr">
              <a:defRPr/>
            </a:pPr>
            <a:r>
              <a:rPr lang="ru-RU"/>
              <a:t>Обратная польская запись</a:t>
            </a:r>
            <a:endParaRPr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 bwMode="auto"/>
        <p:txBody>
          <a:bodyPr/>
          <a:lstStyle/>
          <a:p>
            <a:pPr marL="0" indent="0" algn="ctr">
              <a:buNone/>
              <a:defRPr/>
            </a:pPr>
            <a:r>
              <a:rPr lang="ru-RU"/>
              <a:t>2 3 +</a:t>
            </a:r>
            <a:endParaRPr/>
          </a:p>
          <a:p>
            <a:pPr marL="0" indent="0" algn="ctr">
              <a:buNone/>
              <a:defRPr/>
            </a:pPr>
            <a:r>
              <a:rPr lang="ru-RU"/>
              <a:t>9 7 - 2 +</a:t>
            </a:r>
            <a:endParaRPr/>
          </a:p>
          <a:p>
            <a:pPr marL="0" indent="0" algn="ctr">
              <a:buNone/>
              <a:defRPr/>
            </a:pPr>
            <a:r>
              <a:rPr lang="ru-RU"/>
              <a:t>5 2 - 3 *</a:t>
            </a:r>
            <a:endParaRPr lang="en-US"/>
          </a:p>
          <a:p>
            <a:pPr marL="0" indent="0" algn="ctr">
              <a:buNone/>
              <a:defRPr/>
            </a:pPr>
            <a:r>
              <a:rPr lang="en-US"/>
              <a:t>6 2 /</a:t>
            </a:r>
            <a:r>
              <a:rPr lang="en-US"/>
              <a:t> 7 2 - +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28650" y="1690689"/>
            <a:ext cx="6181368" cy="5100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en-US"/>
              <a:t>1 - </a:t>
            </a:r>
            <a:r>
              <a:rPr lang="ru-RU"/>
              <a:t>Создаем два стека: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 для операторов и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 для результата.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7348" y="3429000"/>
            <a:ext cx="8829304" cy="877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en-US"/>
              <a:t>2 - </a:t>
            </a:r>
            <a:r>
              <a:rPr lang="ru-RU"/>
              <a:t>Проходим по каждому символу </a:t>
            </a:r>
            <a:r>
              <a:rPr lang="en-US">
                <a:solidFill>
                  <a:srgbClr val="0070C0"/>
                </a:solidFill>
              </a:rPr>
              <a:t>‘</a:t>
            </a:r>
            <a:r>
              <a:rPr lang="ru-RU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’</a:t>
            </a:r>
            <a:r>
              <a:rPr lang="ru-RU">
                <a:solidFill>
                  <a:srgbClr val="0070C0"/>
                </a:solidFill>
              </a:rPr>
              <a:t> </a:t>
            </a:r>
            <a:r>
              <a:rPr lang="ru-RU"/>
              <a:t>во входной строке </a:t>
            </a:r>
            <a:r>
              <a:rPr lang="ru-RU">
                <a:solidFill>
                  <a:srgbClr val="0070C0"/>
                </a:solidFill>
              </a:rPr>
              <a:t>input</a:t>
            </a:r>
            <a:r>
              <a:rPr lang="ru-RU"/>
              <a:t>.</a:t>
            </a:r>
            <a:endParaRPr lang="en-US"/>
          </a:p>
          <a:p>
            <a:pPr marL="0" indent="0">
              <a:buNone/>
              <a:defRPr/>
            </a:pP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45057" y="3431969"/>
            <a:ext cx="5453886" cy="90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en-US"/>
              <a:t>3 - </a:t>
            </a:r>
            <a:r>
              <a:rPr lang="ru-RU"/>
              <a:t>Если </a:t>
            </a:r>
            <a:r>
              <a:rPr lang="en-US">
                <a:solidFill>
                  <a:srgbClr val="0070C0"/>
                </a:solidFill>
              </a:rPr>
              <a:t>‘</a:t>
            </a:r>
            <a:r>
              <a:rPr lang="ru-RU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’</a:t>
            </a:r>
            <a:r>
              <a:rPr lang="ru-RU">
                <a:solidFill>
                  <a:srgbClr val="0070C0"/>
                </a:solidFill>
              </a:rPr>
              <a:t> </a:t>
            </a:r>
            <a:r>
              <a:rPr lang="ru-RU"/>
              <a:t>является цифрой, добавляем его в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, так как операнды просто копируются в выходной стек.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9363" y="3429000"/>
            <a:ext cx="6085273" cy="2846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en-US"/>
              <a:t>4 - </a:t>
            </a:r>
            <a:r>
              <a:rPr lang="ru-RU"/>
              <a:t>Если </a:t>
            </a:r>
            <a:r>
              <a:rPr lang="en-US">
                <a:solidFill>
                  <a:srgbClr val="0070C0"/>
                </a:solidFill>
              </a:rPr>
              <a:t>‘</a:t>
            </a:r>
            <a:r>
              <a:rPr lang="ru-RU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’</a:t>
            </a:r>
            <a:r>
              <a:rPr lang="ru-RU">
                <a:solidFill>
                  <a:srgbClr val="0070C0"/>
                </a:solidFill>
              </a:rPr>
              <a:t> </a:t>
            </a:r>
            <a:r>
              <a:rPr lang="ru-RU"/>
              <a:t>- открывающая скобка '(', помещаем ее в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13669" y="3429000"/>
            <a:ext cx="6716661" cy="330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5</a:t>
            </a:r>
            <a:r>
              <a:rPr lang="en-US"/>
              <a:t> - </a:t>
            </a:r>
            <a:r>
              <a:rPr lang="ru-RU"/>
              <a:t>Если </a:t>
            </a:r>
            <a:r>
              <a:rPr lang="en-US">
                <a:solidFill>
                  <a:srgbClr val="0070C0"/>
                </a:solidFill>
              </a:rPr>
              <a:t>‘</a:t>
            </a:r>
            <a:r>
              <a:rPr lang="ru-RU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’</a:t>
            </a:r>
            <a:r>
              <a:rPr lang="ru-RU">
                <a:solidFill>
                  <a:srgbClr val="0070C0"/>
                </a:solidFill>
              </a:rPr>
              <a:t> </a:t>
            </a:r>
            <a:r>
              <a:rPr lang="ru-RU"/>
              <a:t>- закрывающая скобка ')’, перемещаем операторы из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 в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 до тех пор, пока не встретим открывающую скобку.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11283" y="3377850"/>
            <a:ext cx="6721434" cy="348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6</a:t>
            </a:r>
            <a:r>
              <a:rPr lang="en-US"/>
              <a:t> - </a:t>
            </a:r>
            <a:r>
              <a:rPr lang="ru-RU"/>
              <a:t>Если </a:t>
            </a:r>
            <a:r>
              <a:rPr lang="en-US">
                <a:solidFill>
                  <a:srgbClr val="0070C0"/>
                </a:solidFill>
              </a:rPr>
              <a:t>‘</a:t>
            </a:r>
            <a:r>
              <a:rPr lang="ru-RU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’</a:t>
            </a:r>
            <a:r>
              <a:rPr lang="ru-RU">
                <a:solidFill>
                  <a:srgbClr val="0070C0"/>
                </a:solidFill>
              </a:rPr>
              <a:t> </a:t>
            </a:r>
            <a:r>
              <a:rPr lang="ru-RU"/>
              <a:t>- оператор, перемещаем из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 все операторы с более высоким или равным приоритетом и добавляем их в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, затем помещаем c в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3998750"/>
            <a:ext cx="9144000" cy="2494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7</a:t>
            </a:r>
            <a:r>
              <a:rPr lang="en-US"/>
              <a:t> - </a:t>
            </a:r>
            <a:r>
              <a:rPr lang="ru-RU"/>
              <a:t>После обхода всей строки перемещаем оставшиеся операторы из </a:t>
            </a:r>
            <a:r>
              <a:rPr lang="ru-RU">
                <a:solidFill>
                  <a:srgbClr val="0070C0"/>
                </a:solidFill>
              </a:rPr>
              <a:t>operatorsStack</a:t>
            </a:r>
            <a:r>
              <a:rPr lang="ru-RU"/>
              <a:t> в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.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49109" y="3429000"/>
            <a:ext cx="5845781" cy="3244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8</a:t>
            </a:r>
            <a:r>
              <a:rPr lang="en-US"/>
              <a:t> - </a:t>
            </a:r>
            <a:r>
              <a:rPr lang="ru-RU"/>
              <a:t>Переворачиваем </a:t>
            </a:r>
            <a:r>
              <a:rPr lang="ru-RU">
                <a:solidFill>
                  <a:srgbClr val="0070C0"/>
                </a:solidFill>
              </a:rPr>
              <a:t>outputStack</a:t>
            </a:r>
            <a:r>
              <a:rPr lang="ru-RU"/>
              <a:t>, чтобы получить результат в правильной последовательности.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24616" y="2824737"/>
            <a:ext cx="5894768" cy="4033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ConvertToRPN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9</a:t>
            </a:r>
            <a:r>
              <a:rPr lang="en-US"/>
              <a:t> - </a:t>
            </a:r>
            <a:r>
              <a:rPr lang="ru-RU"/>
              <a:t>Возвращаем результат, объединяя символы из </a:t>
            </a:r>
            <a:r>
              <a:rPr lang="ru-RU"/>
              <a:t>output</a:t>
            </a:r>
            <a:r>
              <a:rPr lang="ru-RU"/>
              <a:t> в одну строку.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42368" y="2771036"/>
            <a:ext cx="5459264" cy="4086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Stack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 bwMode="auto">
          <a:xfrm>
            <a:off x="628650" y="1825625"/>
            <a:ext cx="7886700" cy="4351338"/>
          </a:xfrm>
        </p:spPr>
        <p:txBody>
          <a:bodyPr/>
          <a:lstStyle/>
          <a:p>
            <a:pPr marL="0" indent="0" algn="just">
              <a:buNone/>
              <a:defRPr/>
            </a:pPr>
            <a:endParaRPr/>
          </a:p>
        </p:txBody>
      </p:sp>
      <p:pic>
        <p:nvPicPr>
          <p:cNvPr id="10242" name="Picture 2" descr="images (306×165)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530196" y="3723842"/>
            <a:ext cx="4083607" cy="2201945"/>
          </a:xfrm>
          <a:prstGeom prst="rect">
            <a:avLst/>
          </a:prstGeom>
          <a:noFill/>
        </p:spPr>
      </p:pic>
      <p:sp>
        <p:nvSpPr>
          <p:cNvPr id="1927397202" name=""/>
          <p:cNvSpPr txBox="1"/>
          <p:nvPr/>
        </p:nvSpPr>
        <p:spPr bwMode="auto">
          <a:xfrm flipH="0" flipV="0">
            <a:off x="267674" y="1800225"/>
            <a:ext cx="4696353" cy="914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buNone/>
              <a:defRPr/>
            </a:pPr>
            <a:r>
              <a:rPr lang="ru-RU"/>
              <a:t>Представляет коллекцию переменного размера экземпляров одинакового заданного типа, обслуживаемую по принципу LIFO.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Программная реализация вычисления выражения в ОПЗ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Класс </a:t>
            </a:r>
            <a:r>
              <a:rPr lang="en-US"/>
              <a:t>Operator</a:t>
            </a:r>
            <a:endParaRPr lang="ru-RU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ru-RU"/>
              <a:t>Класс </a:t>
            </a:r>
            <a:r>
              <a:rPr lang="en-US"/>
              <a:t>OperatorContainer</a:t>
            </a:r>
            <a:endParaRPr lang="ru-RU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ru-RU"/>
              <a:t>Метод </a:t>
            </a:r>
            <a:r>
              <a:rPr lang="en-US"/>
              <a:t>CalculateReversePolishNotation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Метод </a:t>
            </a:r>
            <a:r>
              <a:rPr lang="en-US"/>
              <a:t>ApplyOperation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ApplyOperation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2789" y="2334957"/>
            <a:ext cx="8458421" cy="2188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Метод </a:t>
            </a:r>
            <a:r>
              <a:rPr lang="en-US"/>
              <a:t>CalculateReversePolishNotation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08284" y="1749311"/>
            <a:ext cx="6127430" cy="510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Преобразование в ОПЗ</a:t>
            </a:r>
            <a:endParaRPr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Стек типа </a:t>
            </a:r>
            <a:r>
              <a:rPr lang="en-US"/>
              <a:t>char</a:t>
            </a:r>
            <a:endParaRPr/>
          </a:p>
          <a:p>
            <a:pPr>
              <a:defRPr/>
            </a:pPr>
            <a:r>
              <a:rPr lang="ru-RU"/>
              <a:t>Выходная строка типа </a:t>
            </a:r>
            <a:r>
              <a:rPr lang="en-US"/>
              <a:t>string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Преобразование в ОПЗ</a:t>
            </a:r>
            <a:r>
              <a:rPr lang="en-US"/>
              <a:t> – 1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buNone/>
              <a:defRPr/>
            </a:pPr>
            <a:r>
              <a:rPr lang="ru-RU"/>
              <a:t>Рассматриваем каждый символ слева направо</a:t>
            </a:r>
            <a:endParaRPr lang="en-US"/>
          </a:p>
          <a:p>
            <a:pPr marL="0" indent="0" algn="just">
              <a:buNone/>
              <a:defRPr/>
            </a:pPr>
            <a:endParaRPr lang="en-US"/>
          </a:p>
          <a:p>
            <a:pPr marL="0" indent="0" algn="just">
              <a:buNone/>
              <a:defRPr/>
            </a:pPr>
            <a:r>
              <a:rPr lang="ru-RU"/>
              <a:t>Если этот символ - число (или переменная), то просто помещаем его в выходную строку.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Преобразование в ОПЗ</a:t>
            </a:r>
            <a:r>
              <a:rPr lang="en-US"/>
              <a:t> – </a:t>
            </a:r>
            <a:r>
              <a:rPr lang="ru-RU"/>
              <a:t>2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/>
              <a:t>Если символ - знак операции (+, -, *, / ), то проверяем приоритет данной операции.</a:t>
            </a:r>
            <a:endParaRPr/>
          </a:p>
          <a:p>
            <a:pPr marL="914400" lvl="1" indent="-457200" algn="just">
              <a:buFont typeface="+mj-lt"/>
              <a:buAutoNum type="alphaLcParenR"/>
              <a:defRPr/>
            </a:pPr>
            <a:r>
              <a:rPr lang="ru-RU"/>
              <a:t>Если стек все еще пуст, или находящиеся в нем символы имеют меньший приоритет, чем приоритет текущего символа, то помещаем текущий символ в стек.</a:t>
            </a:r>
            <a:endParaRPr/>
          </a:p>
          <a:p>
            <a:pPr marL="914400" lvl="1" indent="-457200" algn="just">
              <a:buFont typeface="+mj-lt"/>
              <a:buAutoNum type="alphaLcParenR"/>
              <a:defRPr/>
            </a:pPr>
            <a:r>
              <a:rPr lang="ru-RU"/>
              <a:t>Если символ, находящийся на вершине стека имеет приоритет, больший или равный приоритету текущего символа, то извлекаем символы из стека в выходную строку до тех пор, пока выполняется это условие; затем переходим к пункту а).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Преобразование в ОПЗ</a:t>
            </a:r>
            <a:r>
              <a:rPr lang="en-US"/>
              <a:t> – </a:t>
            </a:r>
            <a:r>
              <a:rPr lang="ru-RU"/>
              <a:t>3</a:t>
            </a:r>
            <a:r>
              <a:rPr lang="en-US"/>
              <a:t>, 4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/>
              <a:t>Если текущий символ - открывающая скобка, то помещаем в стек.</a:t>
            </a:r>
            <a:endParaRPr/>
          </a:p>
          <a:p>
            <a:pPr marL="0" indent="0" algn="just">
              <a:buNone/>
              <a:defRPr/>
            </a:pPr>
            <a:endParaRPr lang="ru-RU"/>
          </a:p>
          <a:p>
            <a:pPr marL="0" indent="0" algn="just">
              <a:buNone/>
              <a:defRPr/>
            </a:pPr>
            <a:r>
              <a:rPr lang="ru-RU"/>
              <a:t>Если текущий символ - закрывающая скобка, то извлекаем символы из стека в выходную строку до тех пор, пока не встретим в стеке открывающую скобку, которую следует просто уничтожить. Закрывающая скобка также уничтожается.</a:t>
            </a:r>
            <a:endParaRPr/>
          </a:p>
          <a:p>
            <a:pPr marL="0" indent="0" algn="just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>On-screen Show (4:3)</PresentationFormat>
  <Paragraphs>0</Paragraphs>
  <Slides>53</Slides>
  <Notes>53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польская запись</dc:title>
  <dc:subject>ОПЗ</dc:subject>
  <dc:creator>Ильдар Шмидт</dc:creator>
  <cp:keywords/>
  <dc:description/>
  <dc:identifier/>
  <dc:language/>
  <cp:lastModifiedBy>Anonymous</cp:lastModifiedBy>
  <cp:revision>87</cp:revision>
  <dcterms:created xsi:type="dcterms:W3CDTF">2024-02-11T19:45:48Z</dcterms:created>
  <dcterms:modified xsi:type="dcterms:W3CDTF">2024-08-10T23:05:14Z</dcterms:modified>
  <cp:category/>
  <cp:contentStatus/>
  <cp:version/>
</cp:coreProperties>
</file>