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258" r:id="rId4"/>
    <p:sldId id="316" r:id="rId5"/>
    <p:sldId id="281" r:id="rId6"/>
    <p:sldId id="282" r:id="rId7"/>
    <p:sldId id="287" r:id="rId8"/>
    <p:sldId id="283" r:id="rId9"/>
    <p:sldId id="284" r:id="rId10"/>
    <p:sldId id="286" r:id="rId11"/>
    <p:sldId id="288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4" r:id="rId26"/>
    <p:sldId id="309" r:id="rId27"/>
    <p:sldId id="315" r:id="rId28"/>
    <p:sldId id="310" r:id="rId29"/>
    <p:sldId id="311" r:id="rId30"/>
    <p:sldId id="312" r:id="rId31"/>
    <p:sldId id="313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8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7" autoAdjust="0"/>
    <p:restoredTop sz="79661" autoAdjust="0"/>
  </p:normalViewPr>
  <p:slideViewPr>
    <p:cSldViewPr snapToGrid="0">
      <p:cViewPr varScale="1">
        <p:scale>
          <a:sx n="86" d="100"/>
          <a:sy n="86" d="100"/>
        </p:scale>
        <p:origin x="20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8692D-102E-4F71-82D5-BDFCCDB00792}" type="doc">
      <dgm:prSet loTypeId="urn:microsoft.com/office/officeart/2005/8/layout/vList2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8A3BEC32-4969-4E11-B953-091E6E945DDC}">
      <dgm:prSet phldrT="[Текст]" custT="1"/>
      <dgm:spPr/>
      <dgm:t>
        <a:bodyPr/>
        <a:lstStyle/>
        <a:p>
          <a:r>
            <a:rPr lang="ru-RU" sz="2800" dirty="0">
              <a:solidFill>
                <a:schemeClr val="tx1"/>
              </a:solidFill>
            </a:rPr>
            <a:t>Концептуальный уровень</a:t>
          </a:r>
        </a:p>
      </dgm:t>
    </dgm:pt>
    <dgm:pt modelId="{E7ADA753-E275-4E96-AE07-75EF829A87F8}" type="parTrans" cxnId="{8B0C3567-557C-4B55-81EB-D266DEC4EB75}">
      <dgm:prSet/>
      <dgm:spPr/>
      <dgm:t>
        <a:bodyPr/>
        <a:lstStyle/>
        <a:p>
          <a:endParaRPr lang="ru-RU"/>
        </a:p>
      </dgm:t>
    </dgm:pt>
    <dgm:pt modelId="{BE9E82B6-5755-43B8-ACAD-FA225AF20467}" type="sibTrans" cxnId="{8B0C3567-557C-4B55-81EB-D266DEC4EB75}">
      <dgm:prSet/>
      <dgm:spPr/>
      <dgm:t>
        <a:bodyPr/>
        <a:lstStyle/>
        <a:p>
          <a:endParaRPr lang="ru-RU"/>
        </a:p>
      </dgm:t>
    </dgm:pt>
    <dgm:pt modelId="{C830A3E7-C900-41DB-BF0C-0A8DF1BEC50B}">
      <dgm:prSet phldrT="[Текст]" custT="1"/>
      <dgm:spPr/>
      <dgm:t>
        <a:bodyPr/>
        <a:lstStyle/>
        <a:p>
          <a:r>
            <a:rPr lang="ru-RU" sz="2800" dirty="0">
              <a:solidFill>
                <a:schemeClr val="tx1"/>
              </a:solidFill>
            </a:rPr>
            <a:t>Уровень хранилища</a:t>
          </a:r>
        </a:p>
      </dgm:t>
    </dgm:pt>
    <dgm:pt modelId="{B923E6EC-9C94-4A08-B286-2BA0C5A03A30}" type="parTrans" cxnId="{F9853816-6423-492A-82AC-AA6BE05368CA}">
      <dgm:prSet/>
      <dgm:spPr/>
      <dgm:t>
        <a:bodyPr/>
        <a:lstStyle/>
        <a:p>
          <a:endParaRPr lang="ru-RU"/>
        </a:p>
      </dgm:t>
    </dgm:pt>
    <dgm:pt modelId="{3F27C919-F468-4E82-B6CC-60AF54075FDF}" type="sibTrans" cxnId="{F9853816-6423-492A-82AC-AA6BE05368CA}">
      <dgm:prSet/>
      <dgm:spPr/>
      <dgm:t>
        <a:bodyPr/>
        <a:lstStyle/>
        <a:p>
          <a:endParaRPr lang="ru-RU"/>
        </a:p>
      </dgm:t>
    </dgm:pt>
    <dgm:pt modelId="{3683222F-65EE-49EA-BCEA-C42E31439CA7}">
      <dgm:prSet phldrT="[Текст]" custT="1"/>
      <dgm:spPr/>
      <dgm:t>
        <a:bodyPr/>
        <a:lstStyle/>
        <a:p>
          <a:pPr algn="just"/>
          <a:r>
            <a:rPr lang="ru-RU" sz="2400" dirty="0"/>
            <a:t>Определяет таблицы, столбцы, отношения между таблицами и типы данных, с которыми сопоставляется используемая база данных.</a:t>
          </a:r>
        </a:p>
      </dgm:t>
    </dgm:pt>
    <dgm:pt modelId="{E7AB6C91-BC1B-48C4-8872-BFE6E7CEFB0C}" type="parTrans" cxnId="{F5B24211-9872-40D4-A8D5-FC0582947E32}">
      <dgm:prSet/>
      <dgm:spPr/>
      <dgm:t>
        <a:bodyPr/>
        <a:lstStyle/>
        <a:p>
          <a:endParaRPr lang="ru-RU"/>
        </a:p>
      </dgm:t>
    </dgm:pt>
    <dgm:pt modelId="{7615A33B-F32E-4470-8ACD-02B28AF24BD5}" type="sibTrans" cxnId="{F5B24211-9872-40D4-A8D5-FC0582947E32}">
      <dgm:prSet/>
      <dgm:spPr/>
      <dgm:t>
        <a:bodyPr/>
        <a:lstStyle/>
        <a:p>
          <a:endParaRPr lang="ru-RU"/>
        </a:p>
      </dgm:t>
    </dgm:pt>
    <dgm:pt modelId="{4F286544-5C4D-4032-8E2E-BC37819F7407}">
      <dgm:prSet phldrT="[Текст]" custT="1"/>
      <dgm:spPr/>
      <dgm:t>
        <a:bodyPr/>
        <a:lstStyle/>
        <a:p>
          <a:pPr algn="just"/>
          <a:r>
            <a:rPr lang="ru-RU" sz="2400" dirty="0"/>
            <a:t>Происходит определение классов сущностей, используемых в приложении.</a:t>
          </a:r>
        </a:p>
      </dgm:t>
    </dgm:pt>
    <dgm:pt modelId="{09EAAD50-935E-4EBB-B21F-181EBFA108DA}" type="parTrans" cxnId="{5B919C28-5949-494B-88AF-6E65102FCADB}">
      <dgm:prSet/>
      <dgm:spPr/>
      <dgm:t>
        <a:bodyPr/>
        <a:lstStyle/>
        <a:p>
          <a:endParaRPr lang="ru-RU"/>
        </a:p>
      </dgm:t>
    </dgm:pt>
    <dgm:pt modelId="{EA702C30-E468-4C2C-8500-EFE0C84ACF15}" type="sibTrans" cxnId="{5B919C28-5949-494B-88AF-6E65102FCADB}">
      <dgm:prSet/>
      <dgm:spPr/>
      <dgm:t>
        <a:bodyPr/>
        <a:lstStyle/>
        <a:p>
          <a:endParaRPr lang="ru-RU"/>
        </a:p>
      </dgm:t>
    </dgm:pt>
    <dgm:pt modelId="{A744899B-1B78-4806-AA0B-66B8102738C3}">
      <dgm:prSet phldrT="[Текст]" custT="1"/>
      <dgm:spPr/>
      <dgm:t>
        <a:bodyPr/>
        <a:lstStyle/>
        <a:p>
          <a:r>
            <a:rPr lang="ru-RU" sz="2800" dirty="0">
              <a:solidFill>
                <a:schemeClr val="tx1"/>
              </a:solidFill>
            </a:rPr>
            <a:t>Уровень сопоставления</a:t>
          </a:r>
        </a:p>
      </dgm:t>
    </dgm:pt>
    <dgm:pt modelId="{307ED944-F923-4460-ABE9-1C247D79317E}" type="parTrans" cxnId="{5BE927C3-E7BF-473B-B730-87B6DB3C89FF}">
      <dgm:prSet/>
      <dgm:spPr/>
      <dgm:t>
        <a:bodyPr/>
        <a:lstStyle/>
        <a:p>
          <a:endParaRPr lang="ru-RU"/>
        </a:p>
      </dgm:t>
    </dgm:pt>
    <dgm:pt modelId="{BB09091F-7ECF-4A04-B14B-7ACAAB649C0F}" type="sibTrans" cxnId="{5BE927C3-E7BF-473B-B730-87B6DB3C89FF}">
      <dgm:prSet/>
      <dgm:spPr/>
      <dgm:t>
        <a:bodyPr/>
        <a:lstStyle/>
        <a:p>
          <a:endParaRPr lang="ru-RU"/>
        </a:p>
      </dgm:t>
    </dgm:pt>
    <dgm:pt modelId="{0EDE44C2-9107-4F75-9418-B7CD7312AA3A}">
      <dgm:prSet phldrT="[Текст]" custT="1"/>
      <dgm:spPr/>
      <dgm:t>
        <a:bodyPr/>
        <a:lstStyle/>
        <a:p>
          <a:pPr algn="just"/>
          <a:r>
            <a:rPr lang="ru-RU" sz="2400" dirty="0"/>
            <a:t>Служит посредником между предыдущими двумя, определяя сопоставление между свойствами класса сущности и столбцами таблиц.</a:t>
          </a:r>
        </a:p>
      </dgm:t>
    </dgm:pt>
    <dgm:pt modelId="{90DFDC6A-BE4D-4B3E-AAFD-BCCB5A590518}" type="parTrans" cxnId="{89F2F96A-5148-43F5-845E-550777E08761}">
      <dgm:prSet/>
      <dgm:spPr/>
      <dgm:t>
        <a:bodyPr/>
        <a:lstStyle/>
        <a:p>
          <a:endParaRPr lang="ru-RU"/>
        </a:p>
      </dgm:t>
    </dgm:pt>
    <dgm:pt modelId="{D408C8F9-874D-49F4-B9BD-DCBB41A4555F}" type="sibTrans" cxnId="{89F2F96A-5148-43F5-845E-550777E08761}">
      <dgm:prSet/>
      <dgm:spPr/>
      <dgm:t>
        <a:bodyPr/>
        <a:lstStyle/>
        <a:p>
          <a:endParaRPr lang="ru-RU"/>
        </a:p>
      </dgm:t>
    </dgm:pt>
    <dgm:pt modelId="{4E98AA63-1099-4CB6-B06E-1598AEA3F772}" type="pres">
      <dgm:prSet presAssocID="{6AB8692D-102E-4F71-82D5-BDFCCDB00792}" presName="linear" presStyleCnt="0">
        <dgm:presLayoutVars>
          <dgm:animLvl val="lvl"/>
          <dgm:resizeHandles val="exact"/>
        </dgm:presLayoutVars>
      </dgm:prSet>
      <dgm:spPr/>
    </dgm:pt>
    <dgm:pt modelId="{B7D8D6D7-BF64-4492-9816-CF543B9BCB96}" type="pres">
      <dgm:prSet presAssocID="{8A3BEC32-4969-4E11-B953-091E6E945D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22FF62-4B84-440E-A2A1-FA777F9F4B5C}" type="pres">
      <dgm:prSet presAssocID="{8A3BEC32-4969-4E11-B953-091E6E945DDC}" presName="childText" presStyleLbl="revTx" presStyleIdx="0" presStyleCnt="3">
        <dgm:presLayoutVars>
          <dgm:bulletEnabled val="1"/>
        </dgm:presLayoutVars>
      </dgm:prSet>
      <dgm:spPr/>
    </dgm:pt>
    <dgm:pt modelId="{F3F4F379-902C-4E46-B6CD-7E70F6C1CB37}" type="pres">
      <dgm:prSet presAssocID="{C830A3E7-C900-41DB-BF0C-0A8DF1BEC5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A6134F-80CC-4895-8549-7A4363D59439}" type="pres">
      <dgm:prSet presAssocID="{C830A3E7-C900-41DB-BF0C-0A8DF1BEC50B}" presName="childText" presStyleLbl="revTx" presStyleIdx="1" presStyleCnt="3">
        <dgm:presLayoutVars>
          <dgm:bulletEnabled val="1"/>
        </dgm:presLayoutVars>
      </dgm:prSet>
      <dgm:spPr/>
    </dgm:pt>
    <dgm:pt modelId="{68FA8FF1-8881-414C-98B6-426E51175299}" type="pres">
      <dgm:prSet presAssocID="{A744899B-1B78-4806-AA0B-66B8102738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13203F-69F0-4BAB-BEDE-87566DDF392F}" type="pres">
      <dgm:prSet presAssocID="{A744899B-1B78-4806-AA0B-66B8102738C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EFDDD0A-9DE9-4EC5-B005-0FFE178B989C}" type="presOf" srcId="{8A3BEC32-4969-4E11-B953-091E6E945DDC}" destId="{B7D8D6D7-BF64-4492-9816-CF543B9BCB96}" srcOrd="0" destOrd="0" presId="urn:microsoft.com/office/officeart/2005/8/layout/vList2"/>
    <dgm:cxn modelId="{F5B24211-9872-40D4-A8D5-FC0582947E32}" srcId="{C830A3E7-C900-41DB-BF0C-0A8DF1BEC50B}" destId="{3683222F-65EE-49EA-BCEA-C42E31439CA7}" srcOrd="0" destOrd="0" parTransId="{E7AB6C91-BC1B-48C4-8872-BFE6E7CEFB0C}" sibTransId="{7615A33B-F32E-4470-8ACD-02B28AF24BD5}"/>
    <dgm:cxn modelId="{F9853816-6423-492A-82AC-AA6BE05368CA}" srcId="{6AB8692D-102E-4F71-82D5-BDFCCDB00792}" destId="{C830A3E7-C900-41DB-BF0C-0A8DF1BEC50B}" srcOrd="1" destOrd="0" parTransId="{B923E6EC-9C94-4A08-B286-2BA0C5A03A30}" sibTransId="{3F27C919-F468-4E82-B6CC-60AF54075FDF}"/>
    <dgm:cxn modelId="{FE029317-AE42-4DF1-B6F9-E18D3869CDC5}" type="presOf" srcId="{A744899B-1B78-4806-AA0B-66B8102738C3}" destId="{68FA8FF1-8881-414C-98B6-426E51175299}" srcOrd="0" destOrd="0" presId="urn:microsoft.com/office/officeart/2005/8/layout/vList2"/>
    <dgm:cxn modelId="{5B919C28-5949-494B-88AF-6E65102FCADB}" srcId="{8A3BEC32-4969-4E11-B953-091E6E945DDC}" destId="{4F286544-5C4D-4032-8E2E-BC37819F7407}" srcOrd="0" destOrd="0" parTransId="{09EAAD50-935E-4EBB-B21F-181EBFA108DA}" sibTransId="{EA702C30-E468-4C2C-8500-EFE0C84ACF15}"/>
    <dgm:cxn modelId="{B01CB02D-5909-4312-AE95-89FA58CF604F}" type="presOf" srcId="{0EDE44C2-9107-4F75-9418-B7CD7312AA3A}" destId="{0413203F-69F0-4BAB-BEDE-87566DDF392F}" srcOrd="0" destOrd="0" presId="urn:microsoft.com/office/officeart/2005/8/layout/vList2"/>
    <dgm:cxn modelId="{8B0C3567-557C-4B55-81EB-D266DEC4EB75}" srcId="{6AB8692D-102E-4F71-82D5-BDFCCDB00792}" destId="{8A3BEC32-4969-4E11-B953-091E6E945DDC}" srcOrd="0" destOrd="0" parTransId="{E7ADA753-E275-4E96-AE07-75EF829A87F8}" sibTransId="{BE9E82B6-5755-43B8-ACAD-FA225AF20467}"/>
    <dgm:cxn modelId="{89F2F96A-5148-43F5-845E-550777E08761}" srcId="{A744899B-1B78-4806-AA0B-66B8102738C3}" destId="{0EDE44C2-9107-4F75-9418-B7CD7312AA3A}" srcOrd="0" destOrd="0" parTransId="{90DFDC6A-BE4D-4B3E-AAFD-BCCB5A590518}" sibTransId="{D408C8F9-874D-49F4-B9BD-DCBB41A4555F}"/>
    <dgm:cxn modelId="{22E1B859-9795-4C9E-BB0A-63AD93C03ACD}" type="presOf" srcId="{C830A3E7-C900-41DB-BF0C-0A8DF1BEC50B}" destId="{F3F4F379-902C-4E46-B6CD-7E70F6C1CB37}" srcOrd="0" destOrd="0" presId="urn:microsoft.com/office/officeart/2005/8/layout/vList2"/>
    <dgm:cxn modelId="{5BE927C3-E7BF-473B-B730-87B6DB3C89FF}" srcId="{6AB8692D-102E-4F71-82D5-BDFCCDB00792}" destId="{A744899B-1B78-4806-AA0B-66B8102738C3}" srcOrd="2" destOrd="0" parTransId="{307ED944-F923-4460-ABE9-1C247D79317E}" sibTransId="{BB09091F-7ECF-4A04-B14B-7ACAAB649C0F}"/>
    <dgm:cxn modelId="{3D4B88C8-BCF5-4D71-BF29-EE6CB9B40AEB}" type="presOf" srcId="{3683222F-65EE-49EA-BCEA-C42E31439CA7}" destId="{10A6134F-80CC-4895-8549-7A4363D59439}" srcOrd="0" destOrd="0" presId="urn:microsoft.com/office/officeart/2005/8/layout/vList2"/>
    <dgm:cxn modelId="{E447B5CE-16E2-4145-A51C-426ECE40B984}" type="presOf" srcId="{6AB8692D-102E-4F71-82D5-BDFCCDB00792}" destId="{4E98AA63-1099-4CB6-B06E-1598AEA3F772}" srcOrd="0" destOrd="0" presId="urn:microsoft.com/office/officeart/2005/8/layout/vList2"/>
    <dgm:cxn modelId="{EC621BE0-2DEF-4883-98B3-DAF335D6D180}" type="presOf" srcId="{4F286544-5C4D-4032-8E2E-BC37819F7407}" destId="{1622FF62-4B84-440E-A2A1-FA777F9F4B5C}" srcOrd="0" destOrd="0" presId="urn:microsoft.com/office/officeart/2005/8/layout/vList2"/>
    <dgm:cxn modelId="{DCE0752A-1C03-44AC-8575-4F46ABAF2AB2}" type="presParOf" srcId="{4E98AA63-1099-4CB6-B06E-1598AEA3F772}" destId="{B7D8D6D7-BF64-4492-9816-CF543B9BCB96}" srcOrd="0" destOrd="0" presId="urn:microsoft.com/office/officeart/2005/8/layout/vList2"/>
    <dgm:cxn modelId="{6C174537-FF60-4007-9354-12E139D34DE5}" type="presParOf" srcId="{4E98AA63-1099-4CB6-B06E-1598AEA3F772}" destId="{1622FF62-4B84-440E-A2A1-FA777F9F4B5C}" srcOrd="1" destOrd="0" presId="urn:microsoft.com/office/officeart/2005/8/layout/vList2"/>
    <dgm:cxn modelId="{0DB07C69-73B7-479A-8117-5A0E20AE7BEC}" type="presParOf" srcId="{4E98AA63-1099-4CB6-B06E-1598AEA3F772}" destId="{F3F4F379-902C-4E46-B6CD-7E70F6C1CB37}" srcOrd="2" destOrd="0" presId="urn:microsoft.com/office/officeart/2005/8/layout/vList2"/>
    <dgm:cxn modelId="{D46E0313-FAD6-4192-8A99-7B263AF05F7C}" type="presParOf" srcId="{4E98AA63-1099-4CB6-B06E-1598AEA3F772}" destId="{10A6134F-80CC-4895-8549-7A4363D59439}" srcOrd="3" destOrd="0" presId="urn:microsoft.com/office/officeart/2005/8/layout/vList2"/>
    <dgm:cxn modelId="{D4134F89-ABC4-4E5F-BB97-D24166DFE772}" type="presParOf" srcId="{4E98AA63-1099-4CB6-B06E-1598AEA3F772}" destId="{68FA8FF1-8881-414C-98B6-426E51175299}" srcOrd="4" destOrd="0" presId="urn:microsoft.com/office/officeart/2005/8/layout/vList2"/>
    <dgm:cxn modelId="{E0A44793-67F8-4505-BB25-FFD07666D15E}" type="presParOf" srcId="{4E98AA63-1099-4CB6-B06E-1598AEA3F772}" destId="{0413203F-69F0-4BAB-BEDE-87566DDF392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D991F-1810-423B-ABA5-929CFB6885E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7E65317-6530-4F0F-9DD7-B3D4324270FD}">
      <dgm:prSet phldrT="[Текст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Database First</a:t>
          </a:r>
          <a:endParaRPr lang="ru-RU" dirty="0">
            <a:solidFill>
              <a:schemeClr val="tx1"/>
            </a:solidFill>
          </a:endParaRPr>
        </a:p>
      </dgm:t>
    </dgm:pt>
    <dgm:pt modelId="{CD1D1873-4CCB-46E2-901E-0488C9DC85A1}" type="parTrans" cxnId="{2648329E-9F0F-4532-AFF1-8E001F49FE3F}">
      <dgm:prSet/>
      <dgm:spPr/>
      <dgm:t>
        <a:bodyPr/>
        <a:lstStyle/>
        <a:p>
          <a:endParaRPr lang="ru-RU"/>
        </a:p>
      </dgm:t>
    </dgm:pt>
    <dgm:pt modelId="{970AE009-0827-4ED6-AEEB-D1B17C3AD780}" type="sibTrans" cxnId="{2648329E-9F0F-4532-AFF1-8E001F49FE3F}">
      <dgm:prSet/>
      <dgm:spPr/>
      <dgm:t>
        <a:bodyPr/>
        <a:lstStyle/>
        <a:p>
          <a:endParaRPr lang="ru-RU"/>
        </a:p>
      </dgm:t>
    </dgm:pt>
    <dgm:pt modelId="{6CC2AFB1-803D-4498-92A3-7E47E373A33B}">
      <dgm:prSet phldrT="[Текст]"/>
      <dgm:spPr/>
      <dgm:t>
        <a:bodyPr/>
        <a:lstStyle/>
        <a:p>
          <a:pPr algn="just"/>
          <a:r>
            <a:rPr lang="ru-RU" dirty="0"/>
            <a:t>Entity Framework создает набор классов, которые отражают модель конкретной базы данных.</a:t>
          </a:r>
        </a:p>
      </dgm:t>
    </dgm:pt>
    <dgm:pt modelId="{D6D38DB8-48FF-4760-BC99-327F0C6DD843}" type="parTrans" cxnId="{AC0F9105-9D1D-497A-AF63-8075AE314D79}">
      <dgm:prSet/>
      <dgm:spPr/>
      <dgm:t>
        <a:bodyPr/>
        <a:lstStyle/>
        <a:p>
          <a:endParaRPr lang="ru-RU"/>
        </a:p>
      </dgm:t>
    </dgm:pt>
    <dgm:pt modelId="{787852CD-9DE5-4B76-ACD1-5915775C0EF1}" type="sibTrans" cxnId="{AC0F9105-9D1D-497A-AF63-8075AE314D79}">
      <dgm:prSet/>
      <dgm:spPr/>
      <dgm:t>
        <a:bodyPr/>
        <a:lstStyle/>
        <a:p>
          <a:endParaRPr lang="ru-RU"/>
        </a:p>
      </dgm:t>
    </dgm:pt>
    <dgm:pt modelId="{58A124D4-453B-4553-B1E6-F8F6EA864343}">
      <dgm:prSet phldrT="[Текст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Model</a:t>
          </a:r>
          <a:r>
            <a:rPr lang="en-GB" dirty="0"/>
            <a:t> </a:t>
          </a:r>
          <a:r>
            <a:rPr lang="en-GB" dirty="0">
              <a:solidFill>
                <a:schemeClr val="tx1"/>
              </a:solidFill>
            </a:rPr>
            <a:t>First</a:t>
          </a:r>
          <a:endParaRPr lang="ru-RU" dirty="0">
            <a:solidFill>
              <a:schemeClr val="tx1"/>
            </a:solidFill>
          </a:endParaRPr>
        </a:p>
      </dgm:t>
    </dgm:pt>
    <dgm:pt modelId="{BB0C5894-F31F-4001-8B5C-722F7ACC0627}" type="parTrans" cxnId="{6795FD1C-FDC2-4F15-82C8-DA574843DCE6}">
      <dgm:prSet/>
      <dgm:spPr/>
      <dgm:t>
        <a:bodyPr/>
        <a:lstStyle/>
        <a:p>
          <a:endParaRPr lang="ru-RU"/>
        </a:p>
      </dgm:t>
    </dgm:pt>
    <dgm:pt modelId="{7D27B0D4-5256-4A83-8628-31EAFEE2EA03}" type="sibTrans" cxnId="{6795FD1C-FDC2-4F15-82C8-DA574843DCE6}">
      <dgm:prSet/>
      <dgm:spPr/>
      <dgm:t>
        <a:bodyPr/>
        <a:lstStyle/>
        <a:p>
          <a:endParaRPr lang="ru-RU"/>
        </a:p>
      </dgm:t>
    </dgm:pt>
    <dgm:pt modelId="{5FE5AEB8-4D99-41DF-B18D-F975BD37B0A9}">
      <dgm:prSet phldrT="[Текст]"/>
      <dgm:spPr/>
      <dgm:t>
        <a:bodyPr/>
        <a:lstStyle/>
        <a:p>
          <a:pPr algn="just"/>
          <a:r>
            <a:rPr lang="ru-RU" dirty="0"/>
            <a:t>Сначала разработчик создает модель базы данных, по которой затем Entity Framework создает реальную базу данных на сервере.</a:t>
          </a:r>
        </a:p>
      </dgm:t>
    </dgm:pt>
    <dgm:pt modelId="{E87F8819-6D71-4BAC-B85D-8F5E1A66617D}" type="parTrans" cxnId="{69E78470-9846-4D33-9A42-CB3B424A4FC4}">
      <dgm:prSet/>
      <dgm:spPr/>
      <dgm:t>
        <a:bodyPr/>
        <a:lstStyle/>
        <a:p>
          <a:endParaRPr lang="ru-RU"/>
        </a:p>
      </dgm:t>
    </dgm:pt>
    <dgm:pt modelId="{0557C70E-6AA7-4190-A11B-3FC3A8A71DB5}" type="sibTrans" cxnId="{69E78470-9846-4D33-9A42-CB3B424A4FC4}">
      <dgm:prSet/>
      <dgm:spPr/>
      <dgm:t>
        <a:bodyPr/>
        <a:lstStyle/>
        <a:p>
          <a:endParaRPr lang="ru-RU"/>
        </a:p>
      </dgm:t>
    </dgm:pt>
    <dgm:pt modelId="{4D77A4D9-552F-45CA-863B-7560585AB91F}">
      <dgm:prSet phldrT="[Текст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Code First</a:t>
          </a:r>
          <a:endParaRPr lang="ru-RU" dirty="0">
            <a:solidFill>
              <a:schemeClr val="tx1"/>
            </a:solidFill>
          </a:endParaRPr>
        </a:p>
      </dgm:t>
    </dgm:pt>
    <dgm:pt modelId="{2BBAFA6B-732D-4435-9ED5-84A50EBCFFC9}" type="parTrans" cxnId="{E8698C8E-AF70-401C-AABC-FFF6354814F5}">
      <dgm:prSet/>
      <dgm:spPr/>
      <dgm:t>
        <a:bodyPr/>
        <a:lstStyle/>
        <a:p>
          <a:endParaRPr lang="ru-RU"/>
        </a:p>
      </dgm:t>
    </dgm:pt>
    <dgm:pt modelId="{BE17C345-4A90-4BB8-BDC9-F094E2D47F69}" type="sibTrans" cxnId="{E8698C8E-AF70-401C-AABC-FFF6354814F5}">
      <dgm:prSet/>
      <dgm:spPr/>
      <dgm:t>
        <a:bodyPr/>
        <a:lstStyle/>
        <a:p>
          <a:endParaRPr lang="ru-RU"/>
        </a:p>
      </dgm:t>
    </dgm:pt>
    <dgm:pt modelId="{63727995-807E-43F9-AFF8-85AC3C963165}">
      <dgm:prSet phldrT="[Текст]"/>
      <dgm:spPr/>
      <dgm:t>
        <a:bodyPr/>
        <a:lstStyle/>
        <a:p>
          <a:pPr algn="just"/>
          <a:r>
            <a:rPr lang="ru-RU" dirty="0"/>
            <a:t>Разработчик создает класс модели данных, которые будут храниться в БД, а затем Entity Framework по этой модели генерирует базу данных и ее таблицы.</a:t>
          </a:r>
        </a:p>
      </dgm:t>
    </dgm:pt>
    <dgm:pt modelId="{839A19AD-A46E-4097-93FA-DB9FED41BF11}" type="parTrans" cxnId="{F9FA00D5-6EA0-487E-AB19-DAB18FC31E2E}">
      <dgm:prSet/>
      <dgm:spPr/>
      <dgm:t>
        <a:bodyPr/>
        <a:lstStyle/>
        <a:p>
          <a:endParaRPr lang="ru-RU"/>
        </a:p>
      </dgm:t>
    </dgm:pt>
    <dgm:pt modelId="{18632AE3-21D2-4433-919E-92CE2E21FFC7}" type="sibTrans" cxnId="{F9FA00D5-6EA0-487E-AB19-DAB18FC31E2E}">
      <dgm:prSet/>
      <dgm:spPr/>
      <dgm:t>
        <a:bodyPr/>
        <a:lstStyle/>
        <a:p>
          <a:endParaRPr lang="ru-RU"/>
        </a:p>
      </dgm:t>
    </dgm:pt>
    <dgm:pt modelId="{D9F3EB75-C971-4B45-8F65-38E266D13EF7}" type="pres">
      <dgm:prSet presAssocID="{E93D991F-1810-423B-ABA5-929CFB6885EB}" presName="Name0" presStyleCnt="0">
        <dgm:presLayoutVars>
          <dgm:dir/>
          <dgm:animLvl val="lvl"/>
          <dgm:resizeHandles val="exact"/>
        </dgm:presLayoutVars>
      </dgm:prSet>
      <dgm:spPr/>
    </dgm:pt>
    <dgm:pt modelId="{D207D78A-774A-4E25-8860-A801EA19F69F}" type="pres">
      <dgm:prSet presAssocID="{B7E65317-6530-4F0F-9DD7-B3D4324270FD}" presName="composite" presStyleCnt="0"/>
      <dgm:spPr/>
    </dgm:pt>
    <dgm:pt modelId="{D069BBF3-2496-4298-8D5D-9226C1115B1F}" type="pres">
      <dgm:prSet presAssocID="{B7E65317-6530-4F0F-9DD7-B3D4324270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D14E240-637F-4D15-B1F9-1850B975EBC5}" type="pres">
      <dgm:prSet presAssocID="{B7E65317-6530-4F0F-9DD7-B3D4324270FD}" presName="desTx" presStyleLbl="alignAccFollowNode1" presStyleIdx="0" presStyleCnt="3">
        <dgm:presLayoutVars>
          <dgm:bulletEnabled val="1"/>
        </dgm:presLayoutVars>
      </dgm:prSet>
      <dgm:spPr/>
    </dgm:pt>
    <dgm:pt modelId="{295E8F36-EF4D-41C5-8AD8-D1DEF068680F}" type="pres">
      <dgm:prSet presAssocID="{970AE009-0827-4ED6-AEEB-D1B17C3AD780}" presName="space" presStyleCnt="0"/>
      <dgm:spPr/>
    </dgm:pt>
    <dgm:pt modelId="{BB8B96CF-7204-42EF-A6E5-1E2848455FA2}" type="pres">
      <dgm:prSet presAssocID="{58A124D4-453B-4553-B1E6-F8F6EA864343}" presName="composite" presStyleCnt="0"/>
      <dgm:spPr/>
    </dgm:pt>
    <dgm:pt modelId="{DC38675B-3EAB-4FE8-AD56-BC495AE5F927}" type="pres">
      <dgm:prSet presAssocID="{58A124D4-453B-4553-B1E6-F8F6EA86434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9BAAD94-9627-483C-8223-DC4AFFCE90C3}" type="pres">
      <dgm:prSet presAssocID="{58A124D4-453B-4553-B1E6-F8F6EA864343}" presName="desTx" presStyleLbl="alignAccFollowNode1" presStyleIdx="1" presStyleCnt="3">
        <dgm:presLayoutVars>
          <dgm:bulletEnabled val="1"/>
        </dgm:presLayoutVars>
      </dgm:prSet>
      <dgm:spPr/>
    </dgm:pt>
    <dgm:pt modelId="{BBA5780E-3D89-48E4-B1BF-E02B27664824}" type="pres">
      <dgm:prSet presAssocID="{7D27B0D4-5256-4A83-8628-31EAFEE2EA03}" presName="space" presStyleCnt="0"/>
      <dgm:spPr/>
    </dgm:pt>
    <dgm:pt modelId="{0D807FAD-3B49-4295-B5B3-33DF8BF9006B}" type="pres">
      <dgm:prSet presAssocID="{4D77A4D9-552F-45CA-863B-7560585AB91F}" presName="composite" presStyleCnt="0"/>
      <dgm:spPr/>
    </dgm:pt>
    <dgm:pt modelId="{EBB78CD3-68D5-4530-8809-689AF2B40399}" type="pres">
      <dgm:prSet presAssocID="{4D77A4D9-552F-45CA-863B-7560585AB91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583DCF-2D14-4590-A69B-3FBD86D32398}" type="pres">
      <dgm:prSet presAssocID="{4D77A4D9-552F-45CA-863B-7560585AB91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C0F9105-9D1D-497A-AF63-8075AE314D79}" srcId="{B7E65317-6530-4F0F-9DD7-B3D4324270FD}" destId="{6CC2AFB1-803D-4498-92A3-7E47E373A33B}" srcOrd="0" destOrd="0" parTransId="{D6D38DB8-48FF-4760-BC99-327F0C6DD843}" sibTransId="{787852CD-9DE5-4B76-ACD1-5915775C0EF1}"/>
    <dgm:cxn modelId="{6795FD1C-FDC2-4F15-82C8-DA574843DCE6}" srcId="{E93D991F-1810-423B-ABA5-929CFB6885EB}" destId="{58A124D4-453B-4553-B1E6-F8F6EA864343}" srcOrd="1" destOrd="0" parTransId="{BB0C5894-F31F-4001-8B5C-722F7ACC0627}" sibTransId="{7D27B0D4-5256-4A83-8628-31EAFEE2EA03}"/>
    <dgm:cxn modelId="{F81ECB39-6298-4B6D-B40B-547221857B7E}" type="presOf" srcId="{4D77A4D9-552F-45CA-863B-7560585AB91F}" destId="{EBB78CD3-68D5-4530-8809-689AF2B40399}" srcOrd="0" destOrd="0" presId="urn:microsoft.com/office/officeart/2005/8/layout/hList1"/>
    <dgm:cxn modelId="{5AE37D6C-CEF1-4514-80C1-55D119BE3329}" type="presOf" srcId="{B7E65317-6530-4F0F-9DD7-B3D4324270FD}" destId="{D069BBF3-2496-4298-8D5D-9226C1115B1F}" srcOrd="0" destOrd="0" presId="urn:microsoft.com/office/officeart/2005/8/layout/hList1"/>
    <dgm:cxn modelId="{69E78470-9846-4D33-9A42-CB3B424A4FC4}" srcId="{58A124D4-453B-4553-B1E6-F8F6EA864343}" destId="{5FE5AEB8-4D99-41DF-B18D-F975BD37B0A9}" srcOrd="0" destOrd="0" parTransId="{E87F8819-6D71-4BAC-B85D-8F5E1A66617D}" sibTransId="{0557C70E-6AA7-4190-A11B-3FC3A8A71DB5}"/>
    <dgm:cxn modelId="{5EFC3E7B-E91E-41A9-B62E-DF650DF395E4}" type="presOf" srcId="{63727995-807E-43F9-AFF8-85AC3C963165}" destId="{9A583DCF-2D14-4590-A69B-3FBD86D32398}" srcOrd="0" destOrd="0" presId="urn:microsoft.com/office/officeart/2005/8/layout/hList1"/>
    <dgm:cxn modelId="{AA068488-A54F-4AE6-B65A-29537AD2EE91}" type="presOf" srcId="{58A124D4-453B-4553-B1E6-F8F6EA864343}" destId="{DC38675B-3EAB-4FE8-AD56-BC495AE5F927}" srcOrd="0" destOrd="0" presId="urn:microsoft.com/office/officeart/2005/8/layout/hList1"/>
    <dgm:cxn modelId="{E8698C8E-AF70-401C-AABC-FFF6354814F5}" srcId="{E93D991F-1810-423B-ABA5-929CFB6885EB}" destId="{4D77A4D9-552F-45CA-863B-7560585AB91F}" srcOrd="2" destOrd="0" parTransId="{2BBAFA6B-732D-4435-9ED5-84A50EBCFFC9}" sibTransId="{BE17C345-4A90-4BB8-BDC9-F094E2D47F69}"/>
    <dgm:cxn modelId="{2648329E-9F0F-4532-AFF1-8E001F49FE3F}" srcId="{E93D991F-1810-423B-ABA5-929CFB6885EB}" destId="{B7E65317-6530-4F0F-9DD7-B3D4324270FD}" srcOrd="0" destOrd="0" parTransId="{CD1D1873-4CCB-46E2-901E-0488C9DC85A1}" sibTransId="{970AE009-0827-4ED6-AEEB-D1B17C3AD780}"/>
    <dgm:cxn modelId="{748DBDA3-CF51-4548-B661-1E0FE8804DE2}" type="presOf" srcId="{6CC2AFB1-803D-4498-92A3-7E47E373A33B}" destId="{2D14E240-637F-4D15-B1F9-1850B975EBC5}" srcOrd="0" destOrd="0" presId="urn:microsoft.com/office/officeart/2005/8/layout/hList1"/>
    <dgm:cxn modelId="{F9FA00D5-6EA0-487E-AB19-DAB18FC31E2E}" srcId="{4D77A4D9-552F-45CA-863B-7560585AB91F}" destId="{63727995-807E-43F9-AFF8-85AC3C963165}" srcOrd="0" destOrd="0" parTransId="{839A19AD-A46E-4097-93FA-DB9FED41BF11}" sibTransId="{18632AE3-21D2-4433-919E-92CE2E21FFC7}"/>
    <dgm:cxn modelId="{EFD13ADF-F44B-45CA-9203-74A87D50B164}" type="presOf" srcId="{5FE5AEB8-4D99-41DF-B18D-F975BD37B0A9}" destId="{B9BAAD94-9627-483C-8223-DC4AFFCE90C3}" srcOrd="0" destOrd="0" presId="urn:microsoft.com/office/officeart/2005/8/layout/hList1"/>
    <dgm:cxn modelId="{687D8EF8-CEA6-49B1-9088-5AD025105F81}" type="presOf" srcId="{E93D991F-1810-423B-ABA5-929CFB6885EB}" destId="{D9F3EB75-C971-4B45-8F65-38E266D13EF7}" srcOrd="0" destOrd="0" presId="urn:microsoft.com/office/officeart/2005/8/layout/hList1"/>
    <dgm:cxn modelId="{5A64B7B3-DBBA-425A-BC46-E00CB031894B}" type="presParOf" srcId="{D9F3EB75-C971-4B45-8F65-38E266D13EF7}" destId="{D207D78A-774A-4E25-8860-A801EA19F69F}" srcOrd="0" destOrd="0" presId="urn:microsoft.com/office/officeart/2005/8/layout/hList1"/>
    <dgm:cxn modelId="{74DAA781-0B84-4ED2-B50A-C4F3EFC7B75D}" type="presParOf" srcId="{D207D78A-774A-4E25-8860-A801EA19F69F}" destId="{D069BBF3-2496-4298-8D5D-9226C1115B1F}" srcOrd="0" destOrd="0" presId="urn:microsoft.com/office/officeart/2005/8/layout/hList1"/>
    <dgm:cxn modelId="{8638D6BE-E8F9-4271-A456-27E0E8040EE1}" type="presParOf" srcId="{D207D78A-774A-4E25-8860-A801EA19F69F}" destId="{2D14E240-637F-4D15-B1F9-1850B975EBC5}" srcOrd="1" destOrd="0" presId="urn:microsoft.com/office/officeart/2005/8/layout/hList1"/>
    <dgm:cxn modelId="{16BABBC3-A206-4CA8-B3AF-2EB74C60B139}" type="presParOf" srcId="{D9F3EB75-C971-4B45-8F65-38E266D13EF7}" destId="{295E8F36-EF4D-41C5-8AD8-D1DEF068680F}" srcOrd="1" destOrd="0" presId="urn:microsoft.com/office/officeart/2005/8/layout/hList1"/>
    <dgm:cxn modelId="{1445CA78-63BB-4E40-854E-016457E6FA6F}" type="presParOf" srcId="{D9F3EB75-C971-4B45-8F65-38E266D13EF7}" destId="{BB8B96CF-7204-42EF-A6E5-1E2848455FA2}" srcOrd="2" destOrd="0" presId="urn:microsoft.com/office/officeart/2005/8/layout/hList1"/>
    <dgm:cxn modelId="{287234B3-B0D8-4015-BF60-0B9C76F2857E}" type="presParOf" srcId="{BB8B96CF-7204-42EF-A6E5-1E2848455FA2}" destId="{DC38675B-3EAB-4FE8-AD56-BC495AE5F927}" srcOrd="0" destOrd="0" presId="urn:microsoft.com/office/officeart/2005/8/layout/hList1"/>
    <dgm:cxn modelId="{4D1FA54B-DE06-4B87-B411-521C6A2E76AB}" type="presParOf" srcId="{BB8B96CF-7204-42EF-A6E5-1E2848455FA2}" destId="{B9BAAD94-9627-483C-8223-DC4AFFCE90C3}" srcOrd="1" destOrd="0" presId="urn:microsoft.com/office/officeart/2005/8/layout/hList1"/>
    <dgm:cxn modelId="{707056F7-9014-40B7-B9B4-683E4501820A}" type="presParOf" srcId="{D9F3EB75-C971-4B45-8F65-38E266D13EF7}" destId="{BBA5780E-3D89-48E4-B1BF-E02B27664824}" srcOrd="3" destOrd="0" presId="urn:microsoft.com/office/officeart/2005/8/layout/hList1"/>
    <dgm:cxn modelId="{38379CFE-207F-4EFF-878D-0A2BFBE29F13}" type="presParOf" srcId="{D9F3EB75-C971-4B45-8F65-38E266D13EF7}" destId="{0D807FAD-3B49-4295-B5B3-33DF8BF9006B}" srcOrd="4" destOrd="0" presId="urn:microsoft.com/office/officeart/2005/8/layout/hList1"/>
    <dgm:cxn modelId="{05DDB4DD-9FA9-49B3-8D15-C3E9A3049F31}" type="presParOf" srcId="{0D807FAD-3B49-4295-B5B3-33DF8BF9006B}" destId="{EBB78CD3-68D5-4530-8809-689AF2B40399}" srcOrd="0" destOrd="0" presId="urn:microsoft.com/office/officeart/2005/8/layout/hList1"/>
    <dgm:cxn modelId="{E6BCAD60-8EEC-407D-92E7-FD9A3DB3ACA1}" type="presParOf" srcId="{0D807FAD-3B49-4295-B5B3-33DF8BF9006B}" destId="{9A583DCF-2D14-4590-A69B-3FBD86D32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8D6D7-BF64-4492-9816-CF543B9BCB96}">
      <dsp:nvSpPr>
        <dsp:cNvPr id="0" name=""/>
        <dsp:cNvSpPr/>
      </dsp:nvSpPr>
      <dsp:spPr>
        <a:xfrm>
          <a:off x="0" y="8670"/>
          <a:ext cx="7846277" cy="71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chemeClr val="tx1"/>
              </a:solidFill>
            </a:rPr>
            <a:t>Концептуальный уровень</a:t>
          </a:r>
        </a:p>
      </dsp:txBody>
      <dsp:txXfrm>
        <a:off x="34726" y="43396"/>
        <a:ext cx="7776825" cy="641908"/>
      </dsp:txXfrm>
    </dsp:sp>
    <dsp:sp modelId="{1622FF62-4B84-440E-A2A1-FA777F9F4B5C}">
      <dsp:nvSpPr>
        <dsp:cNvPr id="0" name=""/>
        <dsp:cNvSpPr/>
      </dsp:nvSpPr>
      <dsp:spPr>
        <a:xfrm>
          <a:off x="0" y="720030"/>
          <a:ext cx="7846277" cy="747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19" tIns="30480" rIns="170688" bIns="3048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kern="1200" dirty="0"/>
            <a:t>Происходит определение классов сущностей, используемых в приложении.</a:t>
          </a:r>
        </a:p>
      </dsp:txBody>
      <dsp:txXfrm>
        <a:off x="0" y="720030"/>
        <a:ext cx="7846277" cy="747270"/>
      </dsp:txXfrm>
    </dsp:sp>
    <dsp:sp modelId="{F3F4F379-902C-4E46-B6CD-7E70F6C1CB37}">
      <dsp:nvSpPr>
        <dsp:cNvPr id="0" name=""/>
        <dsp:cNvSpPr/>
      </dsp:nvSpPr>
      <dsp:spPr>
        <a:xfrm>
          <a:off x="0" y="1467300"/>
          <a:ext cx="7846277" cy="71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chemeClr val="tx1"/>
              </a:solidFill>
            </a:rPr>
            <a:t>Уровень хранилища</a:t>
          </a:r>
        </a:p>
      </dsp:txBody>
      <dsp:txXfrm>
        <a:off x="34726" y="1502026"/>
        <a:ext cx="7776825" cy="641908"/>
      </dsp:txXfrm>
    </dsp:sp>
    <dsp:sp modelId="{10A6134F-80CC-4895-8549-7A4363D59439}">
      <dsp:nvSpPr>
        <dsp:cNvPr id="0" name=""/>
        <dsp:cNvSpPr/>
      </dsp:nvSpPr>
      <dsp:spPr>
        <a:xfrm>
          <a:off x="0" y="2178660"/>
          <a:ext cx="7846277" cy="108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19" tIns="30480" rIns="170688" bIns="3048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kern="1200" dirty="0"/>
            <a:t>Определяет таблицы, столбцы, отношения между таблицами и типы данных, с которыми сопоставляется используемая база данных.</a:t>
          </a:r>
        </a:p>
      </dsp:txBody>
      <dsp:txXfrm>
        <a:off x="0" y="2178660"/>
        <a:ext cx="7846277" cy="1081575"/>
      </dsp:txXfrm>
    </dsp:sp>
    <dsp:sp modelId="{68FA8FF1-8881-414C-98B6-426E51175299}">
      <dsp:nvSpPr>
        <dsp:cNvPr id="0" name=""/>
        <dsp:cNvSpPr/>
      </dsp:nvSpPr>
      <dsp:spPr>
        <a:xfrm>
          <a:off x="0" y="3260235"/>
          <a:ext cx="7846277" cy="71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solidFill>
                <a:schemeClr val="tx1"/>
              </a:solidFill>
            </a:rPr>
            <a:t>Уровень сопоставления</a:t>
          </a:r>
        </a:p>
      </dsp:txBody>
      <dsp:txXfrm>
        <a:off x="34726" y="3294961"/>
        <a:ext cx="7776825" cy="641908"/>
      </dsp:txXfrm>
    </dsp:sp>
    <dsp:sp modelId="{0413203F-69F0-4BAB-BEDE-87566DDF392F}">
      <dsp:nvSpPr>
        <dsp:cNvPr id="0" name=""/>
        <dsp:cNvSpPr/>
      </dsp:nvSpPr>
      <dsp:spPr>
        <a:xfrm>
          <a:off x="0" y="3971595"/>
          <a:ext cx="7846277" cy="108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19" tIns="30480" rIns="170688" bIns="3048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kern="1200" dirty="0"/>
            <a:t>Служит посредником между предыдущими двумя, определяя сопоставление между свойствами класса сущности и столбцами таблиц.</a:t>
          </a:r>
        </a:p>
      </dsp:txBody>
      <dsp:txXfrm>
        <a:off x="0" y="3971595"/>
        <a:ext cx="7846277" cy="1081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9BBF3-2496-4298-8D5D-9226C1115B1F}">
      <dsp:nvSpPr>
        <dsp:cNvPr id="0" name=""/>
        <dsp:cNvSpPr/>
      </dsp:nvSpPr>
      <dsp:spPr>
        <a:xfrm>
          <a:off x="2464" y="9977"/>
          <a:ext cx="2402978" cy="633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</a:rPr>
            <a:t>Database First</a:t>
          </a:r>
          <a:endParaRPr lang="ru-RU" sz="2200" kern="1200" dirty="0">
            <a:solidFill>
              <a:schemeClr val="tx1"/>
            </a:solidFill>
          </a:endParaRPr>
        </a:p>
      </dsp:txBody>
      <dsp:txXfrm>
        <a:off x="2464" y="9977"/>
        <a:ext cx="2402978" cy="633600"/>
      </dsp:txXfrm>
    </dsp:sp>
    <dsp:sp modelId="{2D14E240-637F-4D15-B1F9-1850B975EBC5}">
      <dsp:nvSpPr>
        <dsp:cNvPr id="0" name=""/>
        <dsp:cNvSpPr/>
      </dsp:nvSpPr>
      <dsp:spPr>
        <a:xfrm>
          <a:off x="2464" y="643577"/>
          <a:ext cx="2402978" cy="398821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Entity Framework создает набор классов, которые отражают модель конкретной базы данных.</a:t>
          </a:r>
        </a:p>
      </dsp:txBody>
      <dsp:txXfrm>
        <a:off x="2464" y="643577"/>
        <a:ext cx="2402978" cy="3988216"/>
      </dsp:txXfrm>
    </dsp:sp>
    <dsp:sp modelId="{DC38675B-3EAB-4FE8-AD56-BC495AE5F927}">
      <dsp:nvSpPr>
        <dsp:cNvPr id="0" name=""/>
        <dsp:cNvSpPr/>
      </dsp:nvSpPr>
      <dsp:spPr>
        <a:xfrm>
          <a:off x="2741860" y="9977"/>
          <a:ext cx="2402978" cy="6336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</a:rPr>
            <a:t>Model</a:t>
          </a:r>
          <a:r>
            <a:rPr lang="en-GB" sz="2200" kern="1200" dirty="0"/>
            <a:t> </a:t>
          </a:r>
          <a:r>
            <a:rPr lang="en-GB" sz="2200" kern="1200" dirty="0">
              <a:solidFill>
                <a:schemeClr val="tx1"/>
              </a:solidFill>
            </a:rPr>
            <a:t>First</a:t>
          </a:r>
          <a:endParaRPr lang="ru-RU" sz="2200" kern="1200" dirty="0">
            <a:solidFill>
              <a:schemeClr val="tx1"/>
            </a:solidFill>
          </a:endParaRPr>
        </a:p>
      </dsp:txBody>
      <dsp:txXfrm>
        <a:off x="2741860" y="9977"/>
        <a:ext cx="2402978" cy="633600"/>
      </dsp:txXfrm>
    </dsp:sp>
    <dsp:sp modelId="{B9BAAD94-9627-483C-8223-DC4AFFCE90C3}">
      <dsp:nvSpPr>
        <dsp:cNvPr id="0" name=""/>
        <dsp:cNvSpPr/>
      </dsp:nvSpPr>
      <dsp:spPr>
        <a:xfrm>
          <a:off x="2741860" y="643577"/>
          <a:ext cx="2402978" cy="398821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Сначала разработчик создает модель базы данных, по которой затем Entity Framework создает реальную базу данных на сервере.</a:t>
          </a:r>
        </a:p>
      </dsp:txBody>
      <dsp:txXfrm>
        <a:off x="2741860" y="643577"/>
        <a:ext cx="2402978" cy="3988216"/>
      </dsp:txXfrm>
    </dsp:sp>
    <dsp:sp modelId="{EBB78CD3-68D5-4530-8809-689AF2B40399}">
      <dsp:nvSpPr>
        <dsp:cNvPr id="0" name=""/>
        <dsp:cNvSpPr/>
      </dsp:nvSpPr>
      <dsp:spPr>
        <a:xfrm>
          <a:off x="5481256" y="9977"/>
          <a:ext cx="2402978" cy="6336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1"/>
              </a:solidFill>
            </a:rPr>
            <a:t>Code First</a:t>
          </a:r>
          <a:endParaRPr lang="ru-RU" sz="2200" kern="1200" dirty="0">
            <a:solidFill>
              <a:schemeClr val="tx1"/>
            </a:solidFill>
          </a:endParaRPr>
        </a:p>
      </dsp:txBody>
      <dsp:txXfrm>
        <a:off x="5481256" y="9977"/>
        <a:ext cx="2402978" cy="633600"/>
      </dsp:txXfrm>
    </dsp:sp>
    <dsp:sp modelId="{9A583DCF-2D14-4590-A69B-3FBD86D32398}">
      <dsp:nvSpPr>
        <dsp:cNvPr id="0" name=""/>
        <dsp:cNvSpPr/>
      </dsp:nvSpPr>
      <dsp:spPr>
        <a:xfrm>
          <a:off x="5481256" y="643577"/>
          <a:ext cx="2402978" cy="398821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Разработчик создает класс модели данных, которые будут храниться в БД, а затем Entity Framework по этой модели генерирует базу данных и ее таблицы.</a:t>
          </a:r>
        </a:p>
      </dsp:txBody>
      <dsp:txXfrm>
        <a:off x="5481256" y="643577"/>
        <a:ext cx="2402978" cy="3988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2999-BB84-4BBF-AE6F-8308D56D8727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41790-ABD5-4292-AFB0-817F01F88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9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1790-ABD5-4292-AFB0-817F01F889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07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1790-ABD5-4292-AFB0-817F01F8894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31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1790-ABD5-4292-AFB0-817F01F889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04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7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5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6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72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47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16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4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7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7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0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C1DD-64BA-4D0C-88D1-6233C722F92E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3FD-4E4A-4A40-A277-9C6A960C7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1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9DA8C-72E6-4505-9900-421C550F8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09D277-B4DE-4CBA-87E4-911CE8772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4B32F-761D-4BA4-A236-E3724B29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NuGet </a:t>
            </a:r>
            <a:r>
              <a:rPr lang="ru-RU" dirty="0"/>
              <a:t>пакетов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89BD48-05B2-4FEA-BD05-6FE17C64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80" y="1976820"/>
            <a:ext cx="5318242" cy="37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0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06B4B-3612-45A7-9D80-F310C73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Определение классов сущностей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87DAE02-40AD-4185-8299-348C83ABA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306" y="2303299"/>
            <a:ext cx="4891388" cy="35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5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6700-6922-4FDD-8B62-9C651BA7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Создание контекста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FF8B0B-EAF8-4AE4-AECA-9C09A9E69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403" y="2720508"/>
            <a:ext cx="7073194" cy="25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5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B1CBA-0358-4CB0-AC1F-CF1F57B0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Настройка подключения к базе данных</a:t>
            </a:r>
            <a:r>
              <a:rPr lang="en-US" dirty="0"/>
              <a:t> (</a:t>
            </a:r>
            <a:r>
              <a:rPr lang="en-US" dirty="0" err="1"/>
              <a:t>App.config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B0325-C03B-4BA7-9487-5276FF30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&lt;add name="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DbConnection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 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=(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LocalDb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)\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MSSQLLocalDB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initial catalog=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old_EF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integrated security=True;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MultipleActiveResultSets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=True;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App=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EntityFramework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“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providerName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System.Data.SqlClient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&lt;/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94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52166-61B6-42CA-87FD-B5D8D623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запуск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2BFF3A-9E1A-4037-837F-32EA35143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394" y="1894480"/>
            <a:ext cx="7413212" cy="15944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522E64-B8B3-48DD-8ABA-F5BE2FEE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94" y="3853101"/>
            <a:ext cx="3009346" cy="23358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84BBCA-A92C-4857-961B-C8DE0BA53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714" y="4386612"/>
            <a:ext cx="3955892" cy="8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9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51975-1EFE-4BA6-906B-829AC9D3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DataGridView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A4BA338-C9B9-424A-B0CB-F19C52DF4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504" y="2072879"/>
            <a:ext cx="7698992" cy="27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235D4-E25F-47D2-9EB6-FC7DC4D3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источника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772DC6-1115-4756-8D56-E807A767E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054" y="1690689"/>
            <a:ext cx="5513891" cy="42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6579E-A328-44D0-AF3E-0B4D353B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источника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B5ACC4-322F-4758-BB04-B73A0CEED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106" y="1690689"/>
            <a:ext cx="6005788" cy="47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9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5B8B0-1C70-42BE-8FEB-AA67B6BA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подключения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D6FB94-706F-4EE6-8929-634130C4D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894" y="1813874"/>
            <a:ext cx="3830211" cy="48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0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0F626-3CF7-46A1-8647-B098810C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источника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3B3621-D855-4020-B03D-533D845CE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449" y="1861343"/>
            <a:ext cx="5947101" cy="46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5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20E2C-2758-4E55-A1BE-3108BAD6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B74CF-A36C-4CBC-9B53-5FB04A1C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фреймворк для работы с данными в приложениях .NET.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представляет собой ORM (</a:t>
            </a:r>
            <a:r>
              <a:rPr lang="ru-RU" dirty="0" err="1"/>
              <a:t>Object-Relational</a:t>
            </a:r>
            <a:r>
              <a:rPr lang="ru-RU" dirty="0"/>
              <a:t> </a:t>
            </a:r>
            <a:r>
              <a:rPr lang="ru-RU" dirty="0" err="1"/>
              <a:t>Mapping</a:t>
            </a:r>
            <a:r>
              <a:rPr lang="ru-RU" dirty="0"/>
              <a:t>), который позволяет разработчикам взаимодействовать с данными базы данных в виде объектов .NET, не беспокоясь о деталях доступа к данным и SQL запросах.</a:t>
            </a:r>
          </a:p>
        </p:txBody>
      </p:sp>
    </p:spTree>
    <p:extLst>
      <p:ext uri="{BB962C8B-B14F-4D97-AF65-F5344CB8AC3E}">
        <p14:creationId xmlns:p14="http://schemas.microsoft.com/office/powerpoint/2010/main" val="4739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527E770-619B-47FC-9168-F5982BF1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35" y="847494"/>
            <a:ext cx="5587129" cy="24400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6AEADF-C315-4CF1-B60B-43E447DD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14" y="4154156"/>
            <a:ext cx="7190171" cy="11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8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1A1DD-8FC8-4823-B6F8-BEA699C4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</a:t>
            </a:r>
            <a:r>
              <a:rPr lang="en-US" dirty="0"/>
              <a:t> </a:t>
            </a:r>
            <a:r>
              <a:rPr lang="ru-RU" dirty="0"/>
              <a:t>сущности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92AED2-42C3-4CDB-BDFC-C26E8F02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846" y="2226469"/>
            <a:ext cx="7362308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5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9E06C-D23C-40B4-BA36-9FE9E1C7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сущности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F48E38B-5849-4F87-B222-27E398A1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449" y="2169456"/>
            <a:ext cx="6659102" cy="38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0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DDFD8-EFED-4A88-9200-194632DE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сущности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EE6FDDC-068F-420D-9935-880D1A5D7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77" y="2259922"/>
            <a:ext cx="7311646" cy="37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14616-F4AC-42BE-BF17-C829957A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сущности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B47713-ECAA-45F7-8938-D5520CD2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16490"/>
            <a:ext cx="7886700" cy="41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8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48313-F3EF-4EC9-950B-B0D9D04C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сущности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3C7449-E8EF-44D1-9332-6C2A451E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35" y="1998264"/>
            <a:ext cx="7198929" cy="40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2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EA6B7-F663-48F3-B82C-6ABB877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сущности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5C8E2DA-A59B-4A42-B5D8-43FCE684A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86" y="1812925"/>
            <a:ext cx="7680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2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129C6-E5A9-4332-B464-71627D60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сущности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9F8C11-985A-4B69-BBC8-9C15BAD3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91" y="1825625"/>
            <a:ext cx="77536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25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CCAEE72-4E9C-4EFC-B354-CB94C1DB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905" y="1422213"/>
            <a:ext cx="7536190" cy="40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5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476E36-2DD9-4015-BBDA-8BEC41461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85" y="1508557"/>
            <a:ext cx="7235429" cy="38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08FF4-88B2-4BEE-8D13-E356005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Data 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E1CE6-3282-4F80-BFF0-FF9535AD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модель, которая сопоставляет классы сущностей с реальными таблицами в БД</a:t>
            </a:r>
          </a:p>
        </p:txBody>
      </p:sp>
    </p:spTree>
    <p:extLst>
      <p:ext uri="{BB962C8B-B14F-4D97-AF65-F5344CB8AC3E}">
        <p14:creationId xmlns:p14="http://schemas.microsoft.com/office/powerpoint/2010/main" val="864366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7A9D78-BA3E-4B7E-B88C-B07D922DE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165" y="1528428"/>
            <a:ext cx="7191669" cy="38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10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1CA185-1038-4E20-8C3E-C11D8AA9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95" y="1407629"/>
            <a:ext cx="7626209" cy="40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13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8B821-5B3D-41AA-BA14-A766FAA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2861747-7070-4D37-A870-7DCFE3BB8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29294"/>
            <a:ext cx="7886700" cy="22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08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0E55B-C8F4-404D-9647-4A4E91DF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8B15B1-8FA1-4F51-AF73-8958A6E33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960" y="2255938"/>
            <a:ext cx="5662080" cy="32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03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82974-FDBD-4D49-817C-82FF72B0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D18821-AB62-496E-8B8F-DB783A3B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D7D4D5-C2E7-4EC7-A676-DDFB86D5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24" y="1326641"/>
            <a:ext cx="4196553" cy="42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57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473FC-885E-47BC-B5CC-8DEA5EE4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86D68D-7538-4BF1-8665-DD23D7F27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248" y="2226469"/>
            <a:ext cx="3263504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23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35A1A-3738-4704-9DCE-F81982F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BA5B2EA-4DEB-4305-A640-DCE9ABF60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765" y="2296760"/>
            <a:ext cx="4192471" cy="31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8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30763-A556-41AC-94CB-F9E6DA92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865502-5299-4462-A823-F66C05F5D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142" y="2226469"/>
            <a:ext cx="2201716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09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516F0-B166-489D-984C-0F4CC5E3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CDF494D-FC4C-43F4-92CF-F8C7ECF86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092" y="2226469"/>
            <a:ext cx="3269816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68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5903-94CF-4CCF-9418-7EE7AF21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1526A-DAB7-4E06-A829-160012EC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8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5667D74-6183-4F68-98FE-C61A727CE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928092"/>
              </p:ext>
            </p:extLst>
          </p:nvPr>
        </p:nvGraphicFramePr>
        <p:xfrm>
          <a:off x="669072" y="1115122"/>
          <a:ext cx="7846277" cy="5061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638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85;p15">
            <a:extLst>
              <a:ext uri="{FF2B5EF4-FFF2-40B4-BE49-F238E27FC236}">
                <a16:creationId xmlns:a16="http://schemas.microsoft.com/office/drawing/2014/main" id="{38353769-DEA7-41E0-9744-20685DE842DE}"/>
              </a:ext>
            </a:extLst>
          </p:cNvPr>
          <p:cNvGrpSpPr/>
          <p:nvPr/>
        </p:nvGrpSpPr>
        <p:grpSpPr>
          <a:xfrm>
            <a:off x="2449207" y="2162188"/>
            <a:ext cx="551018" cy="840826"/>
            <a:chOff x="1045850" y="1377525"/>
            <a:chExt cx="976800" cy="1452250"/>
          </a:xfrm>
        </p:grpSpPr>
        <p:grpSp>
          <p:nvGrpSpPr>
            <p:cNvPr id="4" name="Google Shape;86;p15">
              <a:extLst>
                <a:ext uri="{FF2B5EF4-FFF2-40B4-BE49-F238E27FC236}">
                  <a16:creationId xmlns:a16="http://schemas.microsoft.com/office/drawing/2014/main" id="{B1E49BBE-92F9-4741-9E0B-22E20650F654}"/>
                </a:ext>
              </a:extLst>
            </p:cNvPr>
            <p:cNvGrpSpPr/>
            <p:nvPr/>
          </p:nvGrpSpPr>
          <p:grpSpPr>
            <a:xfrm>
              <a:off x="1059187" y="1815250"/>
              <a:ext cx="950125" cy="1014525"/>
              <a:chOff x="541600" y="1825850"/>
              <a:chExt cx="950125" cy="1014525"/>
            </a:xfrm>
          </p:grpSpPr>
          <p:sp>
            <p:nvSpPr>
              <p:cNvPr id="6" name="Google Shape;87;p15">
                <a:extLst>
                  <a:ext uri="{FF2B5EF4-FFF2-40B4-BE49-F238E27FC236}">
                    <a16:creationId xmlns:a16="http://schemas.microsoft.com/office/drawing/2014/main" id="{549303F8-33DA-4B41-AA88-448A63DDBD0C}"/>
                  </a:ext>
                </a:extLst>
              </p:cNvPr>
              <p:cNvSpPr/>
              <p:nvPr/>
            </p:nvSpPr>
            <p:spPr>
              <a:xfrm>
                <a:off x="541600" y="2495350"/>
                <a:ext cx="950125" cy="345025"/>
              </a:xfrm>
              <a:prstGeom prst="flowChartMagneticDisk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ctr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endParaRPr sz="788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88;p15">
                <a:extLst>
                  <a:ext uri="{FF2B5EF4-FFF2-40B4-BE49-F238E27FC236}">
                    <a16:creationId xmlns:a16="http://schemas.microsoft.com/office/drawing/2014/main" id="{98184E21-4E0D-41A9-904E-C7FB7A8E3D97}"/>
                  </a:ext>
                </a:extLst>
              </p:cNvPr>
              <p:cNvSpPr/>
              <p:nvPr/>
            </p:nvSpPr>
            <p:spPr>
              <a:xfrm>
                <a:off x="541600" y="2270175"/>
                <a:ext cx="950125" cy="345025"/>
              </a:xfrm>
              <a:prstGeom prst="flowChartMagneticDisk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ctr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endParaRPr sz="788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89;p15">
                <a:extLst>
                  <a:ext uri="{FF2B5EF4-FFF2-40B4-BE49-F238E27FC236}">
                    <a16:creationId xmlns:a16="http://schemas.microsoft.com/office/drawing/2014/main" id="{A4C26137-EDFC-496F-A5B3-A9F638BE4A90}"/>
                  </a:ext>
                </a:extLst>
              </p:cNvPr>
              <p:cNvSpPr/>
              <p:nvPr/>
            </p:nvSpPr>
            <p:spPr>
              <a:xfrm>
                <a:off x="541600" y="2051000"/>
                <a:ext cx="950125" cy="345025"/>
              </a:xfrm>
              <a:prstGeom prst="flowChartMagneticDisk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ctr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endParaRPr sz="788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90;p15">
                <a:extLst>
                  <a:ext uri="{FF2B5EF4-FFF2-40B4-BE49-F238E27FC236}">
                    <a16:creationId xmlns:a16="http://schemas.microsoft.com/office/drawing/2014/main" id="{99911C05-C0BA-420B-8ECB-0EA010753BCD}"/>
                  </a:ext>
                </a:extLst>
              </p:cNvPr>
              <p:cNvSpPr/>
              <p:nvPr/>
            </p:nvSpPr>
            <p:spPr>
              <a:xfrm>
                <a:off x="541600" y="1825850"/>
                <a:ext cx="950125" cy="345025"/>
              </a:xfrm>
              <a:prstGeom prst="flowChartMagneticDisk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ctr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endParaRPr sz="788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" name="Google Shape;91;p15">
              <a:extLst>
                <a:ext uri="{FF2B5EF4-FFF2-40B4-BE49-F238E27FC236}">
                  <a16:creationId xmlns:a16="http://schemas.microsoft.com/office/drawing/2014/main" id="{981A8366-5AD1-49ED-8CD3-2FFB6537BAFB}"/>
                </a:ext>
              </a:extLst>
            </p:cNvPr>
            <p:cNvSpPr txBox="1"/>
            <p:nvPr/>
          </p:nvSpPr>
          <p:spPr>
            <a:xfrm>
              <a:off x="1045850" y="1377525"/>
              <a:ext cx="9768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pPr defTabSz="514350">
                <a:buClr>
                  <a:srgbClr val="000000"/>
                </a:buClr>
                <a:defRPr/>
              </a:pPr>
              <a:r>
                <a:rPr lang="en-US" sz="788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Database</a:t>
              </a:r>
              <a:endParaRPr sz="788" kern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92;p15">
            <a:extLst>
              <a:ext uri="{FF2B5EF4-FFF2-40B4-BE49-F238E27FC236}">
                <a16:creationId xmlns:a16="http://schemas.microsoft.com/office/drawing/2014/main" id="{415F3628-AF1F-4D19-98B5-B0068B1E4379}"/>
              </a:ext>
            </a:extLst>
          </p:cNvPr>
          <p:cNvGrpSpPr/>
          <p:nvPr/>
        </p:nvGrpSpPr>
        <p:grpSpPr>
          <a:xfrm>
            <a:off x="4483468" y="2188312"/>
            <a:ext cx="844297" cy="809879"/>
            <a:chOff x="4663800" y="1422400"/>
            <a:chExt cx="1496700" cy="1398800"/>
          </a:xfrm>
        </p:grpSpPr>
        <p:sp>
          <p:nvSpPr>
            <p:cNvPr id="11" name="Google Shape;93;p15">
              <a:extLst>
                <a:ext uri="{FF2B5EF4-FFF2-40B4-BE49-F238E27FC236}">
                  <a16:creationId xmlns:a16="http://schemas.microsoft.com/office/drawing/2014/main" id="{9DA150B8-61A1-4AD6-9E71-D1B93EFFB9B5}"/>
                </a:ext>
              </a:extLst>
            </p:cNvPr>
            <p:cNvSpPr/>
            <p:nvPr/>
          </p:nvSpPr>
          <p:spPr>
            <a:xfrm>
              <a:off x="4663800" y="1779400"/>
              <a:ext cx="498900" cy="4989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1427" tIns="51427" rIns="51427" bIns="51427" anchor="ctr" anchorCtr="0">
              <a:noAutofit/>
            </a:bodyPr>
            <a:lstStyle/>
            <a:p>
              <a:pPr defTabSz="514350">
                <a:buClr>
                  <a:srgbClr val="000000"/>
                </a:buClr>
                <a:defRPr/>
              </a:pPr>
              <a:endParaRPr sz="788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94;p15">
              <a:extLst>
                <a:ext uri="{FF2B5EF4-FFF2-40B4-BE49-F238E27FC236}">
                  <a16:creationId xmlns:a16="http://schemas.microsoft.com/office/drawing/2014/main" id="{82E5ABE8-78F4-4F13-BD60-A143D7F75D8E}"/>
                </a:ext>
              </a:extLst>
            </p:cNvPr>
            <p:cNvSpPr/>
            <p:nvPr/>
          </p:nvSpPr>
          <p:spPr>
            <a:xfrm>
              <a:off x="5162700" y="1422400"/>
              <a:ext cx="498900" cy="4989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1427" tIns="51427" rIns="51427" bIns="51427" anchor="ctr" anchorCtr="0">
              <a:noAutofit/>
            </a:bodyPr>
            <a:lstStyle/>
            <a:p>
              <a:pPr defTabSz="514350">
                <a:buClr>
                  <a:srgbClr val="000000"/>
                </a:buClr>
                <a:defRPr/>
              </a:pPr>
              <a:endParaRPr sz="788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95;p15">
              <a:extLst>
                <a:ext uri="{FF2B5EF4-FFF2-40B4-BE49-F238E27FC236}">
                  <a16:creationId xmlns:a16="http://schemas.microsoft.com/office/drawing/2014/main" id="{91B0CAFE-B605-45DD-BAD8-75B511BF9693}"/>
                </a:ext>
              </a:extLst>
            </p:cNvPr>
            <p:cNvSpPr/>
            <p:nvPr/>
          </p:nvSpPr>
          <p:spPr>
            <a:xfrm>
              <a:off x="4861675" y="2322300"/>
              <a:ext cx="498900" cy="4989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1427" tIns="51427" rIns="51427" bIns="51427" anchor="ctr" anchorCtr="0">
              <a:noAutofit/>
            </a:bodyPr>
            <a:lstStyle/>
            <a:p>
              <a:pPr defTabSz="514350">
                <a:buClr>
                  <a:srgbClr val="000000"/>
                </a:buClr>
                <a:defRPr/>
              </a:pPr>
              <a:endParaRPr sz="788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96;p15">
              <a:extLst>
                <a:ext uri="{FF2B5EF4-FFF2-40B4-BE49-F238E27FC236}">
                  <a16:creationId xmlns:a16="http://schemas.microsoft.com/office/drawing/2014/main" id="{B59F8003-31A0-4FB8-B4AC-438F719FA118}"/>
                </a:ext>
              </a:extLst>
            </p:cNvPr>
            <p:cNvSpPr/>
            <p:nvPr/>
          </p:nvSpPr>
          <p:spPr>
            <a:xfrm>
              <a:off x="5661600" y="1779400"/>
              <a:ext cx="498900" cy="4989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1427" tIns="51427" rIns="51427" bIns="51427" anchor="ctr" anchorCtr="0">
              <a:noAutofit/>
            </a:bodyPr>
            <a:lstStyle/>
            <a:p>
              <a:pPr defTabSz="514350">
                <a:buClr>
                  <a:srgbClr val="000000"/>
                </a:buClr>
                <a:defRPr/>
              </a:pPr>
              <a:endParaRPr sz="788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97;p15">
              <a:extLst>
                <a:ext uri="{FF2B5EF4-FFF2-40B4-BE49-F238E27FC236}">
                  <a16:creationId xmlns:a16="http://schemas.microsoft.com/office/drawing/2014/main" id="{1997693B-DD9F-4742-B69A-874D53793524}"/>
                </a:ext>
              </a:extLst>
            </p:cNvPr>
            <p:cNvSpPr/>
            <p:nvPr/>
          </p:nvSpPr>
          <p:spPr>
            <a:xfrm>
              <a:off x="5497850" y="2322300"/>
              <a:ext cx="498900" cy="4989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1427" tIns="51427" rIns="51427" bIns="51427" anchor="ctr" anchorCtr="0">
              <a:noAutofit/>
            </a:bodyPr>
            <a:lstStyle/>
            <a:p>
              <a:pPr defTabSz="514350">
                <a:buClr>
                  <a:srgbClr val="000000"/>
                </a:buClr>
                <a:defRPr/>
              </a:pPr>
              <a:endParaRPr sz="788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8;p15">
            <a:extLst>
              <a:ext uri="{FF2B5EF4-FFF2-40B4-BE49-F238E27FC236}">
                <a16:creationId xmlns:a16="http://schemas.microsoft.com/office/drawing/2014/main" id="{D2EF6C06-DE0C-4B60-83FD-7BC1C4F1B416}"/>
              </a:ext>
            </a:extLst>
          </p:cNvPr>
          <p:cNvSpPr txBox="1"/>
          <p:nvPr/>
        </p:nvSpPr>
        <p:spPr>
          <a:xfrm>
            <a:off x="4564506" y="1955146"/>
            <a:ext cx="682681" cy="20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51427" rIns="51427" bIns="51427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.NET objects</a:t>
            </a:r>
            <a:endParaRPr sz="788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99;p15">
            <a:extLst>
              <a:ext uri="{FF2B5EF4-FFF2-40B4-BE49-F238E27FC236}">
                <a16:creationId xmlns:a16="http://schemas.microsoft.com/office/drawing/2014/main" id="{0913ED14-7F59-41B1-B265-0263FE90943F}"/>
              </a:ext>
            </a:extLst>
          </p:cNvPr>
          <p:cNvCxnSpPr>
            <a:cxnSpLocks/>
          </p:cNvCxnSpPr>
          <p:nvPr/>
        </p:nvCxnSpPr>
        <p:spPr>
          <a:xfrm>
            <a:off x="3082956" y="2592177"/>
            <a:ext cx="1194776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100;p15">
            <a:extLst>
              <a:ext uri="{FF2B5EF4-FFF2-40B4-BE49-F238E27FC236}">
                <a16:creationId xmlns:a16="http://schemas.microsoft.com/office/drawing/2014/main" id="{EB256986-3E70-4EC8-8849-47F1F5263EBF}"/>
              </a:ext>
            </a:extLst>
          </p:cNvPr>
          <p:cNvSpPr txBox="1"/>
          <p:nvPr/>
        </p:nvSpPr>
        <p:spPr>
          <a:xfrm>
            <a:off x="3431293" y="2385656"/>
            <a:ext cx="500080" cy="20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51427" rIns="51427" bIns="51427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SELECT</a:t>
            </a:r>
            <a:endParaRPr sz="788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1;p15">
            <a:extLst>
              <a:ext uri="{FF2B5EF4-FFF2-40B4-BE49-F238E27FC236}">
                <a16:creationId xmlns:a16="http://schemas.microsoft.com/office/drawing/2014/main" id="{F56F6FAC-0D45-47BC-A726-881E64EAA6F9}"/>
              </a:ext>
            </a:extLst>
          </p:cNvPr>
          <p:cNvSpPr txBox="1"/>
          <p:nvPr/>
        </p:nvSpPr>
        <p:spPr>
          <a:xfrm>
            <a:off x="5491537" y="2454956"/>
            <a:ext cx="1120991" cy="20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51427" rIns="51427" bIns="51427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Context.SaveChanges();</a:t>
            </a:r>
            <a:endParaRPr sz="788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2;p15">
            <a:extLst>
              <a:ext uri="{FF2B5EF4-FFF2-40B4-BE49-F238E27FC236}">
                <a16:creationId xmlns:a16="http://schemas.microsoft.com/office/drawing/2014/main" id="{4F90F50B-566B-4992-9B7F-A27992D41180}"/>
              </a:ext>
            </a:extLst>
          </p:cNvPr>
          <p:cNvSpPr txBox="1"/>
          <p:nvPr/>
        </p:nvSpPr>
        <p:spPr>
          <a:xfrm>
            <a:off x="5491848" y="2297399"/>
            <a:ext cx="1012005" cy="1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51427" rIns="51427" bIns="51427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Person.Card = “1234”</a:t>
            </a:r>
            <a:endParaRPr sz="788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103;p15">
            <a:extLst>
              <a:ext uri="{FF2B5EF4-FFF2-40B4-BE49-F238E27FC236}">
                <a16:creationId xmlns:a16="http://schemas.microsoft.com/office/drawing/2014/main" id="{F85A9C61-6FB5-42E9-A351-025EE62B9DDE}"/>
              </a:ext>
            </a:extLst>
          </p:cNvPr>
          <p:cNvCxnSpPr>
            <a:cxnSpLocks/>
          </p:cNvCxnSpPr>
          <p:nvPr/>
        </p:nvCxnSpPr>
        <p:spPr>
          <a:xfrm>
            <a:off x="3037222" y="2860636"/>
            <a:ext cx="3530" cy="920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104;p15">
            <a:extLst>
              <a:ext uri="{FF2B5EF4-FFF2-40B4-BE49-F238E27FC236}">
                <a16:creationId xmlns:a16="http://schemas.microsoft.com/office/drawing/2014/main" id="{A680AE3E-E54E-405F-A5D1-78266DDA53E2}"/>
              </a:ext>
            </a:extLst>
          </p:cNvPr>
          <p:cNvSpPr txBox="1"/>
          <p:nvPr/>
        </p:nvSpPr>
        <p:spPr>
          <a:xfrm>
            <a:off x="3082840" y="2614017"/>
            <a:ext cx="1236068" cy="20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51427" rIns="51427" bIns="51427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UPDATE/DELETE/INSERT</a:t>
            </a:r>
            <a:endParaRPr sz="788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111;p16">
            <a:extLst>
              <a:ext uri="{FF2B5EF4-FFF2-40B4-BE49-F238E27FC236}">
                <a16:creationId xmlns:a16="http://schemas.microsoft.com/office/drawing/2014/main" id="{5B0CAA46-EBF8-41BD-AD18-493B0BE56946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94074" y="3559734"/>
            <a:ext cx="2036306" cy="3594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112;p16">
            <a:extLst>
              <a:ext uri="{FF2B5EF4-FFF2-40B4-BE49-F238E27FC236}">
                <a16:creationId xmlns:a16="http://schemas.microsoft.com/office/drawing/2014/main" id="{8418FD3A-C63F-4093-9C20-358D7FA2D10A}"/>
              </a:ext>
            </a:extLst>
          </p:cNvPr>
          <p:cNvSpPr txBox="1"/>
          <p:nvPr/>
        </p:nvSpPr>
        <p:spPr>
          <a:xfrm>
            <a:off x="5005009" y="3341750"/>
            <a:ext cx="1725806" cy="85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51427" rIns="51427" bIns="51427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class Person </a:t>
            </a:r>
            <a:endParaRPr sz="788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{</a:t>
            </a:r>
            <a:endParaRPr sz="788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ru-RU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   </a:t>
            </a:r>
            <a:r>
              <a:rPr lang="en-US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public int Id { get; set }</a:t>
            </a:r>
            <a:endParaRPr sz="788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ru-RU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   </a:t>
            </a:r>
            <a:r>
              <a:rPr lang="en-US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public string Name {get;</a:t>
            </a:r>
            <a:r>
              <a:rPr lang="ru-RU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</a:t>
            </a:r>
            <a:r>
              <a:rPr lang="ru-RU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}</a:t>
            </a:r>
            <a:endParaRPr sz="788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ru-RU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   </a:t>
            </a:r>
            <a:r>
              <a:rPr lang="en-US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public string Surname {get;</a:t>
            </a:r>
            <a:r>
              <a:rPr lang="ru-RU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</a:t>
            </a:r>
            <a:r>
              <a:rPr lang="ru-RU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}</a:t>
            </a:r>
            <a:endParaRPr sz="788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}</a:t>
            </a:r>
            <a:endParaRPr sz="788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13;p16">
            <a:extLst>
              <a:ext uri="{FF2B5EF4-FFF2-40B4-BE49-F238E27FC236}">
                <a16:creationId xmlns:a16="http://schemas.microsoft.com/office/drawing/2014/main" id="{D4161A23-B2A7-4A7B-8E55-3C9BE7DB662B}"/>
              </a:ext>
            </a:extLst>
          </p:cNvPr>
          <p:cNvCxnSpPr>
            <a:cxnSpLocks/>
          </p:cNvCxnSpPr>
          <p:nvPr/>
        </p:nvCxnSpPr>
        <p:spPr>
          <a:xfrm>
            <a:off x="3795760" y="4240470"/>
            <a:ext cx="1185300" cy="17313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114;p16">
            <a:extLst>
              <a:ext uri="{FF2B5EF4-FFF2-40B4-BE49-F238E27FC236}">
                <a16:creationId xmlns:a16="http://schemas.microsoft.com/office/drawing/2014/main" id="{29CB6A58-BB70-4430-AD6B-85EA8981FE91}"/>
              </a:ext>
            </a:extLst>
          </p:cNvPr>
          <p:cNvSpPr txBox="1"/>
          <p:nvPr/>
        </p:nvSpPr>
        <p:spPr>
          <a:xfrm>
            <a:off x="5019930" y="4234493"/>
            <a:ext cx="1525669" cy="60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51427" rIns="51427" bIns="51427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Person person;</a:t>
            </a:r>
            <a:endParaRPr sz="788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person.Id == 7;</a:t>
            </a:r>
            <a:endParaRPr sz="788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person.Name == “Oleg”;</a:t>
            </a:r>
            <a:endParaRPr sz="788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788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person.SurName == “Tarusov”;</a:t>
            </a:r>
            <a:endParaRPr sz="788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115;p16">
            <a:extLst>
              <a:ext uri="{FF2B5EF4-FFF2-40B4-BE49-F238E27FC236}">
                <a16:creationId xmlns:a16="http://schemas.microsoft.com/office/drawing/2014/main" id="{9A0ED7DD-32BD-42AA-99AD-7B821D06AAA0}"/>
              </a:ext>
            </a:extLst>
          </p:cNvPr>
          <p:cNvGrpSpPr/>
          <p:nvPr/>
        </p:nvGrpSpPr>
        <p:grpSpPr>
          <a:xfrm>
            <a:off x="2431923" y="3495356"/>
            <a:ext cx="1274302" cy="1163123"/>
            <a:chOff x="1168425" y="1162250"/>
            <a:chExt cx="2265425" cy="2067775"/>
          </a:xfrm>
        </p:grpSpPr>
        <p:grpSp>
          <p:nvGrpSpPr>
            <p:cNvPr id="28" name="Google Shape;116;p16">
              <a:extLst>
                <a:ext uri="{FF2B5EF4-FFF2-40B4-BE49-F238E27FC236}">
                  <a16:creationId xmlns:a16="http://schemas.microsoft.com/office/drawing/2014/main" id="{ACDBCA87-B3A4-465F-B931-9DC30D09E899}"/>
                </a:ext>
              </a:extLst>
            </p:cNvPr>
            <p:cNvGrpSpPr/>
            <p:nvPr/>
          </p:nvGrpSpPr>
          <p:grpSpPr>
            <a:xfrm>
              <a:off x="1168425" y="1162250"/>
              <a:ext cx="2265425" cy="2067775"/>
              <a:chOff x="1168425" y="1162250"/>
              <a:chExt cx="2265425" cy="2067775"/>
            </a:xfrm>
          </p:grpSpPr>
          <p:sp>
            <p:nvSpPr>
              <p:cNvPr id="37" name="Google Shape;117;p16">
                <a:extLst>
                  <a:ext uri="{FF2B5EF4-FFF2-40B4-BE49-F238E27FC236}">
                    <a16:creationId xmlns:a16="http://schemas.microsoft.com/office/drawing/2014/main" id="{D41F777F-3A5C-45E7-8772-BAC07D67A2E2}"/>
                  </a:ext>
                </a:extLst>
              </p:cNvPr>
              <p:cNvSpPr/>
              <p:nvPr/>
            </p:nvSpPr>
            <p:spPr>
              <a:xfrm>
                <a:off x="1199150" y="1600425"/>
                <a:ext cx="2234700" cy="1629600"/>
              </a:xfrm>
              <a:prstGeom prst="rect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ctr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endParaRPr sz="788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38" name="Google Shape;118;p16">
                <a:extLst>
                  <a:ext uri="{FF2B5EF4-FFF2-40B4-BE49-F238E27FC236}">
                    <a16:creationId xmlns:a16="http://schemas.microsoft.com/office/drawing/2014/main" id="{55C59C1E-7D7B-4765-87F2-FBE2EF98E208}"/>
                  </a:ext>
                </a:extLst>
              </p:cNvPr>
              <p:cNvCxnSpPr/>
              <p:nvPr/>
            </p:nvCxnSpPr>
            <p:spPr>
              <a:xfrm>
                <a:off x="1204425" y="1865825"/>
                <a:ext cx="222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119;p16">
                <a:extLst>
                  <a:ext uri="{FF2B5EF4-FFF2-40B4-BE49-F238E27FC236}">
                    <a16:creationId xmlns:a16="http://schemas.microsoft.com/office/drawing/2014/main" id="{5B5E870F-AFC9-42A8-8547-428C357932F1}"/>
                  </a:ext>
                </a:extLst>
              </p:cNvPr>
              <p:cNvCxnSpPr/>
              <p:nvPr/>
            </p:nvCxnSpPr>
            <p:spPr>
              <a:xfrm>
                <a:off x="1538850" y="1600425"/>
                <a:ext cx="0" cy="27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120;p16">
                <a:extLst>
                  <a:ext uri="{FF2B5EF4-FFF2-40B4-BE49-F238E27FC236}">
                    <a16:creationId xmlns:a16="http://schemas.microsoft.com/office/drawing/2014/main" id="{7E4A63E7-B2BD-4983-9317-2C61C7C9758F}"/>
                  </a:ext>
                </a:extLst>
              </p:cNvPr>
              <p:cNvCxnSpPr>
                <a:stCxn id="37" idx="0"/>
              </p:cNvCxnSpPr>
              <p:nvPr/>
            </p:nvCxnSpPr>
            <p:spPr>
              <a:xfrm>
                <a:off x="2316500" y="1600425"/>
                <a:ext cx="0" cy="26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" name="Google Shape;121;p16">
                <a:extLst>
                  <a:ext uri="{FF2B5EF4-FFF2-40B4-BE49-F238E27FC236}">
                    <a16:creationId xmlns:a16="http://schemas.microsoft.com/office/drawing/2014/main" id="{B461637E-C1EC-4EAD-B7E3-B0EE8C82D678}"/>
                  </a:ext>
                </a:extLst>
              </p:cNvPr>
              <p:cNvSpPr txBox="1"/>
              <p:nvPr/>
            </p:nvSpPr>
            <p:spPr>
              <a:xfrm>
                <a:off x="1549425" y="1518950"/>
                <a:ext cx="7644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r>
                  <a:rPr lang="en-US" sz="788" kern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Name</a:t>
                </a:r>
                <a:endParaRPr sz="788" kern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22;p16">
                <a:extLst>
                  <a:ext uri="{FF2B5EF4-FFF2-40B4-BE49-F238E27FC236}">
                    <a16:creationId xmlns:a16="http://schemas.microsoft.com/office/drawing/2014/main" id="{37083A55-484F-4203-AB21-C1BF20A28DBA}"/>
                  </a:ext>
                </a:extLst>
              </p:cNvPr>
              <p:cNvSpPr txBox="1"/>
              <p:nvPr/>
            </p:nvSpPr>
            <p:spPr>
              <a:xfrm>
                <a:off x="2311425" y="1518950"/>
                <a:ext cx="8940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r>
                  <a:rPr lang="en-US" sz="788" kern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Surname</a:t>
                </a:r>
                <a:endParaRPr sz="788" kern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23;p16">
                <a:extLst>
                  <a:ext uri="{FF2B5EF4-FFF2-40B4-BE49-F238E27FC236}">
                    <a16:creationId xmlns:a16="http://schemas.microsoft.com/office/drawing/2014/main" id="{4BB41758-6935-4818-B83F-364001861F33}"/>
                  </a:ext>
                </a:extLst>
              </p:cNvPr>
              <p:cNvSpPr txBox="1"/>
              <p:nvPr/>
            </p:nvSpPr>
            <p:spPr>
              <a:xfrm>
                <a:off x="1168425" y="1518950"/>
                <a:ext cx="7644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r>
                  <a:rPr lang="en-US" sz="788" kern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Id</a:t>
                </a:r>
                <a:endParaRPr sz="788" kern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24;p16">
                <a:extLst>
                  <a:ext uri="{FF2B5EF4-FFF2-40B4-BE49-F238E27FC236}">
                    <a16:creationId xmlns:a16="http://schemas.microsoft.com/office/drawing/2014/main" id="{2D2F202B-16DD-4CA0-A3C6-5BABCD47622D}"/>
                  </a:ext>
                </a:extLst>
              </p:cNvPr>
              <p:cNvSpPr txBox="1"/>
              <p:nvPr/>
            </p:nvSpPr>
            <p:spPr>
              <a:xfrm>
                <a:off x="1225625" y="1162250"/>
                <a:ext cx="7644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r>
                  <a:rPr lang="en-US" sz="788" kern="0" dirty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People</a:t>
                </a:r>
                <a:endParaRPr sz="788" kern="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" name="Google Shape;125;p16">
                <a:extLst>
                  <a:ext uri="{FF2B5EF4-FFF2-40B4-BE49-F238E27FC236}">
                    <a16:creationId xmlns:a16="http://schemas.microsoft.com/office/drawing/2014/main" id="{578B7E1D-C70C-4727-8955-47E6A377A870}"/>
                  </a:ext>
                </a:extLst>
              </p:cNvPr>
              <p:cNvCxnSpPr/>
              <p:nvPr/>
            </p:nvCxnSpPr>
            <p:spPr>
              <a:xfrm>
                <a:off x="1204425" y="2323025"/>
                <a:ext cx="222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126;p16">
                <a:extLst>
                  <a:ext uri="{FF2B5EF4-FFF2-40B4-BE49-F238E27FC236}">
                    <a16:creationId xmlns:a16="http://schemas.microsoft.com/office/drawing/2014/main" id="{0B1B5D2B-8AE0-4EAC-9C27-2E0A61581C9F}"/>
                  </a:ext>
                </a:extLst>
              </p:cNvPr>
              <p:cNvCxnSpPr/>
              <p:nvPr/>
            </p:nvCxnSpPr>
            <p:spPr>
              <a:xfrm>
                <a:off x="1204425" y="2627825"/>
                <a:ext cx="222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" name="Google Shape;127;p16">
              <a:extLst>
                <a:ext uri="{FF2B5EF4-FFF2-40B4-BE49-F238E27FC236}">
                  <a16:creationId xmlns:a16="http://schemas.microsoft.com/office/drawing/2014/main" id="{62FA42FF-C9F1-43F2-ABE4-329381475620}"/>
                </a:ext>
              </a:extLst>
            </p:cNvPr>
            <p:cNvCxnSpPr/>
            <p:nvPr/>
          </p:nvCxnSpPr>
          <p:spPr>
            <a:xfrm>
              <a:off x="1538825" y="2332950"/>
              <a:ext cx="0" cy="297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28;p16">
              <a:extLst>
                <a:ext uri="{FF2B5EF4-FFF2-40B4-BE49-F238E27FC236}">
                  <a16:creationId xmlns:a16="http://schemas.microsoft.com/office/drawing/2014/main" id="{C4EE9561-AAA8-420D-BCF7-F4911F44C9A1}"/>
                </a:ext>
              </a:extLst>
            </p:cNvPr>
            <p:cNvCxnSpPr/>
            <p:nvPr/>
          </p:nvCxnSpPr>
          <p:spPr>
            <a:xfrm>
              <a:off x="2300825" y="2332950"/>
              <a:ext cx="0" cy="297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" name="Google Shape;129;p16">
              <a:extLst>
                <a:ext uri="{FF2B5EF4-FFF2-40B4-BE49-F238E27FC236}">
                  <a16:creationId xmlns:a16="http://schemas.microsoft.com/office/drawing/2014/main" id="{2F81FE09-1D42-49B3-80A4-165E5CD8A034}"/>
                </a:ext>
              </a:extLst>
            </p:cNvPr>
            <p:cNvGrpSpPr/>
            <p:nvPr/>
          </p:nvGrpSpPr>
          <p:grpSpPr>
            <a:xfrm>
              <a:off x="1244625" y="2280950"/>
              <a:ext cx="2037000" cy="270600"/>
              <a:chOff x="1168425" y="1518950"/>
              <a:chExt cx="2037000" cy="270600"/>
            </a:xfrm>
          </p:grpSpPr>
          <p:sp>
            <p:nvSpPr>
              <p:cNvPr id="34" name="Google Shape;130;p16">
                <a:extLst>
                  <a:ext uri="{FF2B5EF4-FFF2-40B4-BE49-F238E27FC236}">
                    <a16:creationId xmlns:a16="http://schemas.microsoft.com/office/drawing/2014/main" id="{D3253D35-3919-44F6-ABC2-060AF532220A}"/>
                  </a:ext>
                </a:extLst>
              </p:cNvPr>
              <p:cNvSpPr txBox="1"/>
              <p:nvPr/>
            </p:nvSpPr>
            <p:spPr>
              <a:xfrm>
                <a:off x="2311425" y="1518950"/>
                <a:ext cx="8940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r>
                  <a:rPr lang="en-US" sz="788" kern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Tarusov</a:t>
                </a:r>
                <a:endParaRPr sz="788" kern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31;p16">
                <a:extLst>
                  <a:ext uri="{FF2B5EF4-FFF2-40B4-BE49-F238E27FC236}">
                    <a16:creationId xmlns:a16="http://schemas.microsoft.com/office/drawing/2014/main" id="{4DE92B95-9F0A-4053-8C87-84575D143469}"/>
                  </a:ext>
                </a:extLst>
              </p:cNvPr>
              <p:cNvSpPr txBox="1"/>
              <p:nvPr/>
            </p:nvSpPr>
            <p:spPr>
              <a:xfrm>
                <a:off x="1168425" y="1518950"/>
                <a:ext cx="7644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r>
                  <a:rPr lang="en-US" sz="788" kern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7</a:t>
                </a:r>
                <a:endParaRPr sz="788" kern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32;p16">
                <a:extLst>
                  <a:ext uri="{FF2B5EF4-FFF2-40B4-BE49-F238E27FC236}">
                    <a16:creationId xmlns:a16="http://schemas.microsoft.com/office/drawing/2014/main" id="{CFFAB5A8-CEFB-4418-8434-D9E1557D823C}"/>
                  </a:ext>
                </a:extLst>
              </p:cNvPr>
              <p:cNvSpPr txBox="1"/>
              <p:nvPr/>
            </p:nvSpPr>
            <p:spPr>
              <a:xfrm>
                <a:off x="1549425" y="1518950"/>
                <a:ext cx="764400" cy="2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 defTabSz="514350">
                  <a:buClr>
                    <a:srgbClr val="000000"/>
                  </a:buClr>
                  <a:defRPr/>
                </a:pPr>
                <a:r>
                  <a:rPr lang="en-US" sz="788" kern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Oleg</a:t>
                </a:r>
                <a:endParaRPr sz="788" kern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" name="Google Shape;133;p16">
              <a:extLst>
                <a:ext uri="{FF2B5EF4-FFF2-40B4-BE49-F238E27FC236}">
                  <a16:creationId xmlns:a16="http://schemas.microsoft.com/office/drawing/2014/main" id="{818898A2-FFFD-436A-82FA-B140AF51CFA0}"/>
                </a:ext>
              </a:extLst>
            </p:cNvPr>
            <p:cNvSpPr txBox="1"/>
            <p:nvPr/>
          </p:nvSpPr>
          <p:spPr>
            <a:xfrm>
              <a:off x="1586600" y="1913625"/>
              <a:ext cx="5997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pPr defTabSz="514350">
                <a:buClr>
                  <a:srgbClr val="000000"/>
                </a:buClr>
                <a:defRPr/>
              </a:pPr>
              <a:r>
                <a:rPr lang="en-US" sz="788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...</a:t>
              </a:r>
              <a:endParaRPr sz="788" kern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34;p16">
              <a:extLst>
                <a:ext uri="{FF2B5EF4-FFF2-40B4-BE49-F238E27FC236}">
                  <a16:creationId xmlns:a16="http://schemas.microsoft.com/office/drawing/2014/main" id="{F7644C74-CE0B-42E1-8494-862CCD9485A2}"/>
                </a:ext>
              </a:extLst>
            </p:cNvPr>
            <p:cNvSpPr txBox="1"/>
            <p:nvPr/>
          </p:nvSpPr>
          <p:spPr>
            <a:xfrm>
              <a:off x="1586600" y="2599425"/>
              <a:ext cx="5997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51427" rIns="51427" bIns="51427" anchor="t" anchorCtr="0">
              <a:noAutofit/>
            </a:bodyPr>
            <a:lstStyle/>
            <a:p>
              <a:pPr defTabSz="514350">
                <a:buClr>
                  <a:srgbClr val="000000"/>
                </a:buClr>
                <a:defRPr/>
              </a:pPr>
              <a:r>
                <a:rPr lang="en-US" sz="788" ker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...</a:t>
              </a:r>
              <a:endParaRPr sz="788" kern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28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F1774-5D00-4C85-BD70-4A26DF0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Подходы для взаимодействия с БД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4DC05E8-359F-4E23-8F94-B430E56F1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920671"/>
              </p:ext>
            </p:extLst>
          </p:nvPr>
        </p:nvGraphicFramePr>
        <p:xfrm>
          <a:off x="628650" y="1851102"/>
          <a:ext cx="7886700" cy="4641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6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AE405-8F7D-4AC8-A670-745D8390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F045D-65D3-49CF-85C7-0E5C8C74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DbContext</a:t>
            </a:r>
            <a:endParaRPr lang="en-US" dirty="0"/>
          </a:p>
          <a:p>
            <a:pPr marL="342900" lvl="1" indent="0" algn="just">
              <a:buNone/>
            </a:pPr>
            <a:r>
              <a:rPr lang="ru-RU" dirty="0"/>
              <a:t>класс, предоставляющий контекст базы данных в приложении, обеспечивает доступ к данным и управление состоянием объектов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DbModelBuilder</a:t>
            </a:r>
            <a:endParaRPr lang="ru-RU" dirty="0"/>
          </a:p>
          <a:p>
            <a:pPr marL="342900" lvl="1" indent="0" algn="just">
              <a:buNone/>
            </a:pPr>
            <a:r>
              <a:rPr lang="ru-RU" dirty="0"/>
              <a:t>сопоставляет классы на </a:t>
            </a:r>
            <a:r>
              <a:rPr lang="en-US" dirty="0"/>
              <a:t>C# </a:t>
            </a:r>
            <a:r>
              <a:rPr lang="ru-RU" dirty="0"/>
              <a:t>с сущностями в БД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DbSet</a:t>
            </a:r>
            <a:endParaRPr lang="ru-RU" dirty="0"/>
          </a:p>
          <a:p>
            <a:pPr marL="342900" lvl="1" indent="0" algn="just">
              <a:buNone/>
            </a:pPr>
            <a:r>
              <a:rPr lang="ru-RU" dirty="0"/>
              <a:t>предоставляет набор сущностей, хранящихся в БД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6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8AB60-F809-4180-9571-C8B9DBFB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E899B28-6F27-4CDE-A3A7-5818DD227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90" y="2458621"/>
            <a:ext cx="7686619" cy="19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4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4B32F-761D-4BA4-A236-E3724B29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NuGet </a:t>
            </a:r>
            <a:r>
              <a:rPr lang="ru-RU" dirty="0"/>
              <a:t>пакетов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0B0598-9839-414E-91E6-89C94093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77" y="2329903"/>
            <a:ext cx="5100047" cy="30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0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368</Words>
  <Application>Microsoft Office PowerPoint</Application>
  <PresentationFormat>Экран (4:3)</PresentationFormat>
  <Paragraphs>84</Paragraphs>
  <Slides>39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Cascadia Mono</vt:lpstr>
      <vt:lpstr>Times New Roman</vt:lpstr>
      <vt:lpstr>Тема Office</vt:lpstr>
      <vt:lpstr>Entity Framework</vt:lpstr>
      <vt:lpstr>Entity Framework</vt:lpstr>
      <vt:lpstr>Entity Data Model</vt:lpstr>
      <vt:lpstr>Презентация PowerPoint</vt:lpstr>
      <vt:lpstr>Презентация PowerPoint</vt:lpstr>
      <vt:lpstr>Подходы для взаимодействия с БД</vt:lpstr>
      <vt:lpstr>Основные классы</vt:lpstr>
      <vt:lpstr>Code First</vt:lpstr>
      <vt:lpstr>Установка NuGet пакетов</vt:lpstr>
      <vt:lpstr>Установка NuGet пакетов</vt:lpstr>
      <vt:lpstr>1. Определение классов сущностей</vt:lpstr>
      <vt:lpstr>2. Создание контекста данных</vt:lpstr>
      <vt:lpstr>3. Настройка подключения к базе данных (App.config)</vt:lpstr>
      <vt:lpstr>Первый запуск</vt:lpstr>
      <vt:lpstr>DataGridView</vt:lpstr>
      <vt:lpstr>Добавление источника данных</vt:lpstr>
      <vt:lpstr>Добавление источника данных</vt:lpstr>
      <vt:lpstr>Создание подключения</vt:lpstr>
      <vt:lpstr>Добавление источника данных</vt:lpstr>
      <vt:lpstr>Презентация PowerPoint</vt:lpstr>
      <vt:lpstr>Добавление сущности</vt:lpstr>
      <vt:lpstr>Добавление сущности</vt:lpstr>
      <vt:lpstr>Редактирование сущности</vt:lpstr>
      <vt:lpstr>Редактирование сущности</vt:lpstr>
      <vt:lpstr>Редактирование сущности</vt:lpstr>
      <vt:lpstr>Редактирование сущности</vt:lpstr>
      <vt:lpstr>Редактирование сущности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Ильдар Шмидт</dc:creator>
  <cp:lastModifiedBy>Ильдар Шмидт</cp:lastModifiedBy>
  <cp:revision>66</cp:revision>
  <dcterms:created xsi:type="dcterms:W3CDTF">2024-03-20T18:01:38Z</dcterms:created>
  <dcterms:modified xsi:type="dcterms:W3CDTF">2024-03-26T08:31:13Z</dcterms:modified>
</cp:coreProperties>
</file>