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80" r:id="rId22"/>
    <p:sldId id="272" r:id="rId23"/>
    <p:sldId id="273" r:id="rId24"/>
    <p:sldId id="274" r:id="rId25"/>
    <p:sldId id="275" r:id="rId26"/>
    <p:sldId id="276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FCCEC-52D4-4CCE-93B1-91A8042BD63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58DE8-B692-4C02-9890-68A0ECA80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1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позволяет избежать издержек на создание и уничтожение потоков и обеспечивает лучшее использование ресурсов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58DE8-B692-4C02-9890-68A0ECA806B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0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0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6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77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75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3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7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47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21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93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B3F8-8B72-4749-94A2-FBA00DCE852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B3F9-F64B-4D55-AE59-A7687EAAB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5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650E0-61B2-4324-B837-4F79E542D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52DD86-904F-43EC-8B86-86C7B512B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50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3E0396-8831-46B4-8B89-933F422F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551" y="355172"/>
            <a:ext cx="7156899" cy="61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6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2D8329-1F5D-402F-A2E5-C312D462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341" y="4823507"/>
            <a:ext cx="3010320" cy="260068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953326-D296-4ACB-84D6-B46D64E5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425" y="-70706"/>
            <a:ext cx="3010320" cy="26292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34309D-860A-4856-87FA-8A2B96A1D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071" y="3429000"/>
            <a:ext cx="3038899" cy="26292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757D30-37B5-4C5C-B83A-65E58FC46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863" y="3831428"/>
            <a:ext cx="2981741" cy="26768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88B28B-2577-4557-8CE4-F75B22AEB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0"/>
            <a:ext cx="3000794" cy="26578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3146DE-DA5C-46CE-B8EC-B4EC39A98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72" y="2185804"/>
            <a:ext cx="3000794" cy="26387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C33F0E-8B45-46E3-B308-A181B0CC66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3721" y="346079"/>
            <a:ext cx="2981741" cy="2657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37CB3D-2DEE-46DD-9890-59863D30DD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4052" y="4228734"/>
            <a:ext cx="3029373" cy="26292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C740329-2A5C-4D92-B9EC-C2B0D45CF5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6625" y="1688124"/>
            <a:ext cx="2972215" cy="26768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C872A9-479D-41D7-8956-CE1AB81539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4938" y="19054"/>
            <a:ext cx="2953162" cy="26387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A60C71-12B3-4CCE-A77C-71C1E0EBE3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5603" y="2114367"/>
            <a:ext cx="3000794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8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3E0396-8831-46B4-8B89-933F422F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551" y="355172"/>
            <a:ext cx="7156899" cy="61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0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D74C0-D38A-4D31-BA5E-91372CE0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Гонка потоков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4B4BE-616D-44B2-AA41-18FA5430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- </a:t>
            </a:r>
            <a:r>
              <a:rPr lang="ru-RU" sz="3200" dirty="0"/>
              <a:t>это ситуация, когда два или более потока в многопоточном приложении пытаются одновременно получить доступ к общему ресурсу или переменной и модифицировать ее, что приводит к непредсказуемому поведению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7143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5FF48C-8FFC-4F9A-BA21-67702D69C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610" y="1988192"/>
            <a:ext cx="8937391" cy="33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6BB9-37B8-4656-B02F-5FEFA68F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Блокировка</a:t>
            </a:r>
            <a:r>
              <a:rPr lang="en-US" dirty="0"/>
              <a:t> - lock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973C7-A586-4B8E-BC75-03698454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lock</a:t>
            </a:r>
            <a:r>
              <a:rPr lang="ru-RU" sz="3200" dirty="0"/>
              <a:t> </a:t>
            </a:r>
            <a:endParaRPr lang="en-US" sz="3200" dirty="0"/>
          </a:p>
          <a:p>
            <a:pPr marL="457200" lvl="1" indent="0" algn="just">
              <a:buNone/>
            </a:pPr>
            <a:r>
              <a:rPr lang="ru-RU" sz="2800" dirty="0"/>
              <a:t>используется для создания блокировок, которые обеспечивают безопасный доступ к общим ресурсам из нескольких потоков. </a:t>
            </a:r>
            <a:endParaRPr lang="en-US" sz="2800" dirty="0"/>
          </a:p>
          <a:p>
            <a:pPr marL="457200" lvl="1" indent="0" algn="just">
              <a:buNone/>
            </a:pPr>
            <a:r>
              <a:rPr lang="ru-RU" sz="2800" dirty="0"/>
              <a:t>Оно создает блок кода, который может быть выполнен только одним потоком за раз, предотвращая гонки данных и другие проблемы, связанные с многопоточностью.</a:t>
            </a:r>
          </a:p>
        </p:txBody>
      </p:sp>
    </p:spTree>
    <p:extLst>
      <p:ext uri="{BB962C8B-B14F-4D97-AF65-F5344CB8AC3E}">
        <p14:creationId xmlns:p14="http://schemas.microsoft.com/office/powerpoint/2010/main" val="396869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9ABC0-3769-453C-8401-51BB419B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Блокировка - </a:t>
            </a:r>
            <a:r>
              <a:rPr lang="en-US" dirty="0"/>
              <a:t>lock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CB77A3B-156F-49CD-A685-5B3FCAB9A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520" y="2519950"/>
            <a:ext cx="8668960" cy="29626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8A4C5-0444-436C-818C-7E410AA7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54" y="2213986"/>
            <a:ext cx="8283492" cy="4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A83E8-706B-4992-9B7E-975FE3C7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Блокировка - </a:t>
            </a:r>
            <a:r>
              <a:rPr lang="en-US" dirty="0"/>
              <a:t>lock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895194-D39A-437C-9504-60B35C46E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00" y="1825625"/>
            <a:ext cx="954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3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E35AB9-249B-4A5A-ADFB-BFDFAF1C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0199"/>
            <a:ext cx="9144000" cy="39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5D4AB2-FCA6-4C6C-B848-545E22CB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31" y="375812"/>
            <a:ext cx="1714739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A6E-920A-457A-8134-DC853AE3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System.Threading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BF998-D773-40CC-A5F3-2C4A9BD3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- </a:t>
            </a:r>
            <a:r>
              <a:rPr lang="ru-RU" sz="3200" dirty="0"/>
              <a:t>предоставляет классы и интерфейсы для многопоточного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2102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0196EA-8DC4-4E79-8F42-58B3AA17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7923"/>
            <a:ext cx="9144000" cy="43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900C67-9607-48A6-95D0-82773191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04" y="328180"/>
            <a:ext cx="1733792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1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DCED76-B0FD-4366-AFE5-6404ED7B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4" y="377013"/>
            <a:ext cx="5375031" cy="34502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213813-EDEA-4C62-97F4-9F4F34AC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06" y="3243223"/>
            <a:ext cx="5348894" cy="34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8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96A35-F48E-445F-AE68-20C86D86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Взаимоблокировка (</a:t>
            </a:r>
            <a:r>
              <a:rPr lang="en-US" dirty="0"/>
              <a:t>deadlock)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8622F-92CE-4B12-8DA0-62358D36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- </a:t>
            </a:r>
            <a:r>
              <a:rPr lang="ru-RU" sz="3200" dirty="0"/>
              <a:t>это ситуация в многопоточном или распределенном программном обеспечении, когда два или более потока или процесса оказываются заблокированными друг относительно друга, ожидая ресурс, который удерживает другой поток или процесс. </a:t>
            </a:r>
            <a:endParaRPr lang="en-US" sz="3200" dirty="0"/>
          </a:p>
          <a:p>
            <a:pPr marL="0" indent="0" algn="just">
              <a:buNone/>
            </a:pPr>
            <a:r>
              <a:rPr lang="ru-RU" sz="3200" dirty="0"/>
              <a:t>В результате ни один из заблокированных потоков или процессов не может продолжить выполнение, и программа или система застревает.</a:t>
            </a:r>
          </a:p>
        </p:txBody>
      </p:sp>
    </p:spTree>
    <p:extLst>
      <p:ext uri="{BB962C8B-B14F-4D97-AF65-F5344CB8AC3E}">
        <p14:creationId xmlns:p14="http://schemas.microsoft.com/office/powerpoint/2010/main" val="70644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EDA760E-59F1-457D-90DF-8003A3F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ru-RU" dirty="0"/>
              <a:t>Взаимоблокировка (</a:t>
            </a:r>
            <a:r>
              <a:rPr lang="en-US" dirty="0"/>
              <a:t>deadlock)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6956B-E7C6-4445-9DF5-4BBFF214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/>
              <a:t>Предотвращение</a:t>
            </a:r>
            <a:r>
              <a:rPr lang="en-US" sz="3600" dirty="0"/>
              <a:t>:</a:t>
            </a:r>
            <a:endParaRPr lang="ru-RU" sz="3600" dirty="0"/>
          </a:p>
          <a:p>
            <a:pPr lvl="1"/>
            <a:r>
              <a:rPr lang="ru-RU" sz="3200" dirty="0"/>
              <a:t>Строго упорядоченные блокировки</a:t>
            </a:r>
          </a:p>
          <a:p>
            <a:pPr lvl="1"/>
            <a:r>
              <a:rPr lang="ru-RU" sz="3200" dirty="0"/>
              <a:t>Минимизация времени блокировки</a:t>
            </a:r>
          </a:p>
          <a:p>
            <a:pPr lvl="1"/>
            <a:r>
              <a:rPr lang="ru-RU" sz="3200" dirty="0"/>
              <a:t>Минимизация вложенных блокировок</a:t>
            </a:r>
          </a:p>
          <a:p>
            <a:pPr lvl="1"/>
            <a:r>
              <a:rPr lang="ru-RU" sz="3200" dirty="0"/>
              <a:t>Внимательность к побочным эффектам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190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14BE1-C410-4519-AD62-CDE45913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22673-7EAB-4036-B59C-3A9F9EDD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- </a:t>
            </a:r>
            <a:r>
              <a:rPr lang="ru-RU" sz="3200" dirty="0"/>
              <a:t>это механизм, предоставляемый средой выполнения .NET, который позволяет эффективно использовать потоки для выполнения асинхронных операций. </a:t>
            </a:r>
            <a:endParaRPr lang="en-US" sz="3200" dirty="0"/>
          </a:p>
          <a:p>
            <a:pPr marL="0" indent="0">
              <a:buNone/>
            </a:pPr>
            <a:r>
              <a:rPr lang="ru-RU" sz="3200" dirty="0"/>
              <a:t>Вместо того чтобы создавать и управлять каждым потоком вручную, вы можете отправить задачу в пул потоков, который автоматически распределяет ее на доступные потоки. </a:t>
            </a:r>
          </a:p>
        </p:txBody>
      </p:sp>
    </p:spTree>
    <p:extLst>
      <p:ext uri="{BB962C8B-B14F-4D97-AF65-F5344CB8AC3E}">
        <p14:creationId xmlns:p14="http://schemas.microsoft.com/office/powerpoint/2010/main" val="3147571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E5B74-4F5A-4C41-A104-F6DC460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355C8-C4EE-4CC5-B299-36494E57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Пул потоков</a:t>
            </a:r>
          </a:p>
          <a:p>
            <a:r>
              <a:rPr lang="ru-RU" sz="3200" dirty="0"/>
              <a:t>Автоматическое управление потоками</a:t>
            </a:r>
          </a:p>
          <a:p>
            <a:r>
              <a:rPr lang="ru-RU" sz="3200" dirty="0"/>
              <a:t>Повторное использование потоков</a:t>
            </a:r>
          </a:p>
          <a:p>
            <a:r>
              <a:rPr lang="ru-RU" sz="3200" dirty="0"/>
              <a:t>Планирование задач</a:t>
            </a:r>
          </a:p>
        </p:txBody>
      </p:sp>
    </p:spTree>
    <p:extLst>
      <p:ext uri="{BB962C8B-B14F-4D97-AF65-F5344CB8AC3E}">
        <p14:creationId xmlns:p14="http://schemas.microsoft.com/office/powerpoint/2010/main" val="272380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43C12-28AD-43A4-B449-FF3BBF86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ThreadPool.QueueUserWorkItem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BAAAC-2742-459C-90EA-77B1389C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6"/>
            <a:ext cx="7886700" cy="330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 - используется для добавления задачи в очередь пула потоков для выполнения. </a:t>
            </a:r>
          </a:p>
          <a:p>
            <a:pPr marL="0" indent="0">
              <a:buNone/>
            </a:pPr>
            <a:r>
              <a:rPr lang="ru-RU" sz="3200" dirty="0"/>
              <a:t>При вызове этого метода передается делегат, представляющий метод, который вы хотите выполнить, и необязательный объект состояния (</a:t>
            </a:r>
            <a:r>
              <a:rPr lang="ru-RU" sz="3200" dirty="0" err="1"/>
              <a:t>state</a:t>
            </a:r>
            <a:r>
              <a:rPr lang="ru-RU" sz="3200" dirty="0"/>
              <a:t>), который может быть передан этому методу.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2C385-019E-44B5-B4E5-A2F42BAE0DC8}"/>
              </a:ext>
            </a:extLst>
          </p:cNvPr>
          <p:cNvSpPr txBox="1"/>
          <p:nvPr/>
        </p:nvSpPr>
        <p:spPr>
          <a:xfrm>
            <a:off x="299633" y="5375031"/>
            <a:ext cx="1159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QueueUserWorkItem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WaitCallback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callBack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state)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AFD93-0ED5-42BC-9AEE-F5175464C4DD}"/>
              </a:ext>
            </a:extLst>
          </p:cNvPr>
          <p:cNvSpPr txBox="1"/>
          <p:nvPr/>
        </p:nvSpPr>
        <p:spPr>
          <a:xfrm>
            <a:off x="3504713" y="6021325"/>
            <a:ext cx="518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en-US" sz="20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delegate</a:t>
            </a:r>
            <a:r>
              <a:rPr lang="en-US" sz="20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void</a:t>
            </a:r>
            <a:r>
              <a:rPr lang="en-US" sz="20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006881"/>
                </a:solidFill>
                <a:latin typeface="SFMono-Regular"/>
              </a:rPr>
              <a:t>WaitCallback</a:t>
            </a:r>
            <a:r>
              <a:rPr lang="en-US" sz="2000" dirty="0">
                <a:solidFill>
                  <a:srgbClr val="161616"/>
                </a:solidFill>
                <a:latin typeface="SFMono-Regular"/>
              </a:rPr>
              <a:t>(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object</a:t>
            </a:r>
            <a:r>
              <a:rPr lang="en-US" sz="2000" dirty="0">
                <a:solidFill>
                  <a:srgbClr val="161616"/>
                </a:solidFill>
                <a:latin typeface="SFMono-Regular"/>
              </a:rPr>
              <a:t>? state)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652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048E5-B8F7-4BB2-9BB3-0F8C8EE6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ThreadPool.QueueUserWorkItem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7C1F6E-5CB6-4634-95FB-AAF52516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41" y="2133185"/>
            <a:ext cx="8025918" cy="852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57A903-46D6-4591-80B0-FDC7739D6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92" y="3584405"/>
            <a:ext cx="7150416" cy="26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2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FC381-E3C9-4014-B4A6-5631766D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ThreadPool.QueueUserWorkItem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B0EA28-1751-4D89-B630-B3842673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70" y="3342852"/>
            <a:ext cx="7271861" cy="31500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D2A810-FA1A-4615-BEEC-7962E89D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22" y="2023815"/>
            <a:ext cx="8594757" cy="8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4938A-E317-41CC-BC16-4961905A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System.Threading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AC77D7-EC26-42FD-A6ED-2A649EDD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Thread</a:t>
            </a:r>
          </a:p>
          <a:p>
            <a:pPr marL="457200" lvl="1" indent="0">
              <a:buNone/>
            </a:pPr>
            <a:r>
              <a:rPr lang="ru-RU" sz="2800" dirty="0"/>
              <a:t>представляет поток в операционной системе</a:t>
            </a:r>
          </a:p>
          <a:p>
            <a:r>
              <a:rPr lang="en-US" sz="3200" dirty="0" err="1"/>
              <a:t>ThreadPool</a:t>
            </a:r>
            <a:endParaRPr lang="ru-RU" sz="3200" dirty="0"/>
          </a:p>
          <a:p>
            <a:pPr marL="457200" lvl="1" indent="0">
              <a:buNone/>
            </a:pPr>
            <a:r>
              <a:rPr lang="ru-RU" sz="2800" dirty="0"/>
              <a:t>предоставляет пул потоков для выполнения асинхронных задач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40492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27EA8-B283-4569-A929-53B2B725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System.Threading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384F3-4F14-457F-8510-BFEA2942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Mutex</a:t>
            </a:r>
          </a:p>
          <a:p>
            <a:pPr marL="457200" lvl="1" indent="0" algn="just">
              <a:buNone/>
            </a:pPr>
            <a:r>
              <a:rPr lang="ru-RU" sz="2800" dirty="0"/>
              <a:t>представляет мьютекс, который обеспечивает эксклюзивный доступ к ресурсу для одного потока. Он используется для синхронизации доступа к общим данным между потоками.</a:t>
            </a:r>
            <a:endParaRPr lang="en-US" sz="2800" dirty="0"/>
          </a:p>
          <a:p>
            <a:pPr algn="just"/>
            <a:r>
              <a:rPr lang="en-US" sz="3200" dirty="0"/>
              <a:t>Semaphore</a:t>
            </a:r>
          </a:p>
          <a:p>
            <a:pPr marL="457200" lvl="1" indent="0" algn="just">
              <a:buNone/>
            </a:pPr>
            <a:r>
              <a:rPr lang="ru-RU" sz="2800" dirty="0"/>
              <a:t>представляет семафор, который ограничивает количество потоков, которые могут одновременно получить доступ к ресурсу. Он используется для управления доступом к ограниченным ресурсам.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5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3AB40-A496-4FC3-84F7-F5246AE5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System.Threading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6C781-6387-4EEB-B703-86B95AFB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Monitor</a:t>
            </a:r>
          </a:p>
          <a:p>
            <a:pPr marL="457200" lvl="1" indent="0" algn="just">
              <a:buNone/>
            </a:pPr>
            <a:r>
              <a:rPr lang="ru-RU" sz="2800" dirty="0"/>
              <a:t>предоставляет механизм блокировки для синхронизации доступа к общим данным. Он используется для создания критических секций кода, которые могут быть выполнены только одним потоком одновременно.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97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F1DC4-A0F8-4328-8FA9-D0CAC3EC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FDEF6-375F-4861-B1A1-A7EBDAE9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- </a:t>
            </a:r>
            <a:r>
              <a:rPr lang="ru-RU" sz="3200" dirty="0"/>
              <a:t>создает и контролирует поток, задает приоритет и возвращает статус</a:t>
            </a:r>
            <a:endParaRPr lang="en-US" sz="3200" dirty="0"/>
          </a:p>
          <a:p>
            <a:endParaRPr lang="en-US" sz="3200" dirty="0"/>
          </a:p>
          <a:p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F47069-AC9B-41FC-B431-70DBDCB8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65" y="3725430"/>
            <a:ext cx="8417271" cy="5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32DFC-34B0-475C-B04D-C9383750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3B59525-E8B0-4A36-ADAA-DF891D171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689365"/>
              </p:ext>
            </p:extLst>
          </p:nvPr>
        </p:nvGraphicFramePr>
        <p:xfrm>
          <a:off x="2152650" y="1825625"/>
          <a:ext cx="78867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413581325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041747746"/>
                    </a:ext>
                  </a:extLst>
                </a:gridCol>
              </a:tblGrid>
              <a:tr h="51386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Свойства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Методы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06668"/>
                  </a:ext>
                </a:extLst>
              </a:tr>
              <a:tr h="1666631">
                <a:tc>
                  <a:txBody>
                    <a:bodyPr/>
                    <a:lstStyle/>
                    <a:p>
                      <a:r>
                        <a:rPr lang="en-US" sz="3200" dirty="0" err="1"/>
                        <a:t>IsAlive</a:t>
                      </a:r>
                      <a:endParaRPr lang="en-US" sz="3200" dirty="0"/>
                    </a:p>
                    <a:p>
                      <a:r>
                        <a:rPr lang="en-US" sz="3200" dirty="0" err="1"/>
                        <a:t>IsBackground</a:t>
                      </a:r>
                      <a:endParaRPr lang="en-US" sz="3200" dirty="0"/>
                    </a:p>
                    <a:p>
                      <a:r>
                        <a:rPr lang="en-US" sz="3200" dirty="0"/>
                        <a:t>Priority</a:t>
                      </a:r>
                    </a:p>
                    <a:p>
                      <a:r>
                        <a:rPr lang="en-US" sz="3200" dirty="0"/>
                        <a:t>Name</a:t>
                      </a:r>
                    </a:p>
                    <a:p>
                      <a:r>
                        <a:rPr lang="en-US" sz="3200" dirty="0" err="1"/>
                        <a:t>ThreadState</a:t>
                      </a:r>
                      <a:endParaRPr lang="en-US" sz="3200" dirty="0"/>
                    </a:p>
                    <a:p>
                      <a:r>
                        <a:rPr lang="en-US" sz="3200" dirty="0">
                          <a:solidFill>
                            <a:srgbClr val="0033CC"/>
                          </a:solidFill>
                        </a:rPr>
                        <a:t>static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CurrentThread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Start()</a:t>
                      </a:r>
                    </a:p>
                    <a:p>
                      <a:r>
                        <a:rPr lang="en-US" sz="3200" dirty="0"/>
                        <a:t>Join()</a:t>
                      </a:r>
                    </a:p>
                    <a:p>
                      <a:r>
                        <a:rPr lang="en-US" sz="3200" dirty="0"/>
                        <a:t>Abort()</a:t>
                      </a:r>
                    </a:p>
                    <a:p>
                      <a:r>
                        <a:rPr lang="en-US" sz="3200" dirty="0"/>
                        <a:t>Finalize()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Sleep(int </a:t>
                      </a:r>
                      <a:r>
                        <a:rPr lang="en-US" sz="3200" dirty="0" err="1"/>
                        <a:t>ms</a:t>
                      </a:r>
                      <a:r>
                        <a:rPr lang="en-US" sz="3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25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F14FA-BB2C-40F3-A42E-0239EBA7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- </a:t>
            </a:r>
            <a:r>
              <a:rPr lang="en-US" dirty="0" err="1"/>
              <a:t>ThreadState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729C0-8A20-4F70-88B3-17A648F5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Unstarted</a:t>
            </a:r>
            <a:r>
              <a:rPr lang="en-US" sz="3200" dirty="0"/>
              <a:t> </a:t>
            </a:r>
            <a:endParaRPr lang="ru-RU" sz="3200" dirty="0"/>
          </a:p>
          <a:p>
            <a:pPr marL="457200" lvl="1" indent="0">
              <a:buNone/>
            </a:pPr>
            <a:r>
              <a:rPr lang="ru-RU" sz="2800" dirty="0"/>
              <a:t>поток был создан, но еще не был  запущен</a:t>
            </a:r>
            <a:endParaRPr lang="en-US" sz="2800" dirty="0"/>
          </a:p>
          <a:p>
            <a:r>
              <a:rPr lang="en-US" sz="3200" dirty="0"/>
              <a:t>Running</a:t>
            </a:r>
            <a:r>
              <a:rPr lang="ru-RU" sz="3200" dirty="0"/>
              <a:t> </a:t>
            </a:r>
          </a:p>
          <a:p>
            <a:pPr marL="457200" lvl="1" indent="0">
              <a:buNone/>
            </a:pPr>
            <a:r>
              <a:rPr lang="ru-RU" sz="2800" dirty="0"/>
              <a:t>поток находится в процессе выполнения</a:t>
            </a:r>
            <a:endParaRPr lang="en-US" sz="2800" dirty="0"/>
          </a:p>
          <a:p>
            <a:r>
              <a:rPr lang="en-US" sz="3200" dirty="0"/>
              <a:t>Stopped</a:t>
            </a:r>
            <a:endParaRPr lang="ru-RU" sz="3200" dirty="0"/>
          </a:p>
          <a:p>
            <a:pPr marL="457200" lvl="1" indent="0">
              <a:buNone/>
            </a:pPr>
            <a:r>
              <a:rPr lang="ru-RU" sz="2800" dirty="0"/>
              <a:t>поток завершил выполнение</a:t>
            </a:r>
            <a:endParaRPr lang="en-US" sz="2800" dirty="0"/>
          </a:p>
          <a:p>
            <a:r>
              <a:rPr lang="en-US" sz="3200" dirty="0" err="1"/>
              <a:t>WaitSleepJoin</a:t>
            </a:r>
            <a:r>
              <a:rPr lang="ru-RU" sz="3200" dirty="0"/>
              <a:t> </a:t>
            </a:r>
          </a:p>
          <a:p>
            <a:pPr marL="457200" lvl="1" indent="0">
              <a:buNone/>
            </a:pPr>
            <a:r>
              <a:rPr lang="ru-RU" sz="2800" dirty="0"/>
              <a:t>поток находится в состоянии ожидания</a:t>
            </a:r>
          </a:p>
        </p:txBody>
      </p:sp>
    </p:spTree>
    <p:extLst>
      <p:ext uri="{BB962C8B-B14F-4D97-AF65-F5344CB8AC3E}">
        <p14:creationId xmlns:p14="http://schemas.microsoft.com/office/powerpoint/2010/main" val="5670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3B182-7106-4EA0-BCAD-4BF8A351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- </a:t>
            </a:r>
            <a:r>
              <a:rPr lang="en-US" dirty="0" err="1"/>
              <a:t>CurrentThread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306873-1D45-4130-B23F-C56AB2EF5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738304"/>
            <a:ext cx="7886700" cy="26897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89C0FB-A470-43E6-B918-2CF77FF5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05" y="4155830"/>
            <a:ext cx="2325426" cy="24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5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4208</TotalTime>
  <Words>499</Words>
  <Application>Microsoft Office PowerPoint</Application>
  <PresentationFormat>Широкоэкранный</PresentationFormat>
  <Paragraphs>76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Cascadia Mono</vt:lpstr>
      <vt:lpstr>SFMono-Regular</vt:lpstr>
      <vt:lpstr>Тема Office</vt:lpstr>
      <vt:lpstr>Многопоточность</vt:lpstr>
      <vt:lpstr>Пространство имен System.Threading</vt:lpstr>
      <vt:lpstr>Пространство имен System.Threading</vt:lpstr>
      <vt:lpstr>Пространство имен System.Threading</vt:lpstr>
      <vt:lpstr>Пространство имен System.Threading</vt:lpstr>
      <vt:lpstr>Thread</vt:lpstr>
      <vt:lpstr>Thread</vt:lpstr>
      <vt:lpstr>Thread - ThreadState</vt:lpstr>
      <vt:lpstr>Thread - CurrentThread</vt:lpstr>
      <vt:lpstr>Презентация PowerPoint</vt:lpstr>
      <vt:lpstr>Презентация PowerPoint</vt:lpstr>
      <vt:lpstr>Презентация PowerPoint</vt:lpstr>
      <vt:lpstr>Гонка потоков</vt:lpstr>
      <vt:lpstr>Презентация PowerPoint</vt:lpstr>
      <vt:lpstr>Блокировка - lock</vt:lpstr>
      <vt:lpstr>Блокировка - lock</vt:lpstr>
      <vt:lpstr>Блокировка - lock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Взаимоблокировка (deadlock)</vt:lpstr>
      <vt:lpstr>Взаимоблокировка (deadlock)</vt:lpstr>
      <vt:lpstr>ThreadPool</vt:lpstr>
      <vt:lpstr>ThreadPool</vt:lpstr>
      <vt:lpstr>ThreadPool.QueueUserWorkItem</vt:lpstr>
      <vt:lpstr>ThreadPool.QueueUserWorkItem</vt:lpstr>
      <vt:lpstr>ThreadPool.QueueUserWorkItem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Ильдар Шмидт</dc:creator>
  <cp:lastModifiedBy>Ильдар Шмидт</cp:lastModifiedBy>
  <cp:revision>89</cp:revision>
  <dcterms:created xsi:type="dcterms:W3CDTF">2024-04-11T19:29:06Z</dcterms:created>
  <dcterms:modified xsi:type="dcterms:W3CDTF">2024-04-24T19:12:41Z</dcterms:modified>
</cp:coreProperties>
</file>