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66" r:id="rId2"/>
    <p:sldId id="265" r:id="rId3"/>
    <p:sldId id="267" r:id="rId4"/>
    <p:sldId id="268" r:id="rId5"/>
    <p:sldId id="269" r:id="rId6"/>
    <p:sldId id="270" r:id="rId7"/>
    <p:sldId id="276" r:id="rId8"/>
    <p:sldId id="277" r:id="rId9"/>
    <p:sldId id="271" r:id="rId10"/>
    <p:sldId id="278" r:id="rId11"/>
    <p:sldId id="279" r:id="rId12"/>
    <p:sldId id="272" r:id="rId13"/>
    <p:sldId id="273" r:id="rId14"/>
    <p:sldId id="275" r:id="rId15"/>
    <p:sldId id="274" r:id="rId16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55AF4D-BF46-4CD0-8AC6-73E78D564E60}" v="21" dt="2023-09-21T18:13:22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04219-2A2B-46C7-9F49-6EAB018E31CD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F2CD9-B9F1-4F85-82E3-B1BDD35A07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735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AA16FEC-E8CB-4828-81A2-732C48BC5A9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B9E9B5B-18AD-42C9-B033-70732BBCB9F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E637BFB-F073-4455-BB8D-7C45E7E83CC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F61AA4D-4B5B-4A1D-AD8A-C78C8BC65D4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9E08CEF-0581-406A-A431-D37ED91B0AE6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3D5B0F3-053D-420B-B1C0-EE5AD6CAE3A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7C2AEA1-8711-4625-96A9-FBB54D63977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F966BE0-DCC6-43A4-9931-558CCD28B8F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BA3AD54-A42C-41DA-A48D-DD860E865CD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2F254ED-45DD-47B9-A084-61CF5BE2BE2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2A671BA-6B2D-4176-941B-26F16CF4A44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BE0A464-6633-4DCB-A6BD-4E9F9810918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Footer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83A6804-9719-40E6-8120-C00131B7DD9B}" type="slidenum"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9B040C-AFA6-59F7-6FD1-3B29028AEC8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286250" y="57150"/>
            <a:ext cx="1098360" cy="1149480"/>
          </a:xfrm>
          <a:prstGeom prst="rect">
            <a:avLst/>
          </a:prstGeom>
          <a:ln w="0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E9303E-AB34-9DE5-CC55-D87EC7D0A654}"/>
              </a:ext>
            </a:extLst>
          </p:cNvPr>
          <p:cNvSpPr txBox="1"/>
          <p:nvPr/>
        </p:nvSpPr>
        <p:spPr>
          <a:xfrm>
            <a:off x="73479" y="1412422"/>
            <a:ext cx="1000714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strike="noStrike" spc="-1" dirty="0">
                <a:solidFill>
                  <a:srgbClr val="7030A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VOCATIONAL TRAINING PRESENTATION</a:t>
            </a:r>
            <a:endParaRPr lang="en-IN" sz="32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On</a:t>
            </a:r>
          </a:p>
          <a:p>
            <a:pPr algn="ctr"/>
            <a:r>
              <a:rPr lang="en-IN" sz="2400" b="1" dirty="0"/>
              <a:t>Social Networks Advertisement</a:t>
            </a:r>
            <a:endParaRPr lang="en-IN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spc="-1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ctr"/>
            <a:endParaRPr lang="en-US" sz="16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ctr"/>
            <a:endParaRPr lang="en-IN" sz="16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6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Presented by:</a:t>
            </a: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800" b="1" spc="-1" dirty="0">
                <a:solidFill>
                  <a:srgbClr val="000000"/>
                </a:solidFill>
                <a:latin typeface="Calibri"/>
                <a:ea typeface="Calibri"/>
              </a:rPr>
              <a:t>DHEERAJ MISHRA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	                 </a:t>
            </a:r>
          </a:p>
          <a:p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CSE (DS)-  </a:t>
            </a:r>
            <a:r>
              <a:rPr lang="en-US" sz="1800" b="1" spc="-1" dirty="0">
                <a:solidFill>
                  <a:srgbClr val="000000"/>
                </a:solidFill>
                <a:latin typeface="Calibri"/>
                <a:ea typeface="Calibri"/>
              </a:rPr>
              <a:t>S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emester (5</a:t>
            </a:r>
            <a:r>
              <a:rPr lang="en-US" sz="1800" b="1" strike="noStrike" spc="-1" baseline="30000" dirty="0">
                <a:solidFill>
                  <a:srgbClr val="000000"/>
                </a:solidFill>
                <a:latin typeface="Calibri"/>
                <a:ea typeface="Calibri"/>
              </a:rPr>
              <a:t>th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)</a:t>
            </a:r>
          </a:p>
          <a:p>
            <a:r>
              <a:rPr lang="en-US" sz="1800" b="1" spc="-1" dirty="0">
                <a:solidFill>
                  <a:srgbClr val="000000"/>
                </a:solidFill>
                <a:latin typeface="Calibri"/>
                <a:ea typeface="Calibri"/>
              </a:rPr>
              <a:t>300012821013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0BC55-8DD9-A260-1B27-87470E8AEE37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AA16FEC-E8CB-4828-81A2-732C48BC5A9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713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6C8CE3-1B0C-7D30-0514-93468D0CA7B2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AA16FEC-E8CB-4828-81A2-732C48BC5A94}" type="slidenum">
              <a:rPr lang="en-IN" smtClean="0"/>
              <a:t>10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C7E7C5-CDB6-4FC2-A5EC-C6C9775C0255}"/>
              </a:ext>
            </a:extLst>
          </p:cNvPr>
          <p:cNvSpPr txBox="1"/>
          <p:nvPr/>
        </p:nvSpPr>
        <p:spPr>
          <a:xfrm>
            <a:off x="0" y="138792"/>
            <a:ext cx="299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Example:-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D9AE6-63D2-E73B-26A7-2FDF2E0A6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13" y="922489"/>
            <a:ext cx="9220999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42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70A977-451C-5C70-59DE-5D1E973D4069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AA16FEC-E8CB-4828-81A2-732C48BC5A94}" type="slidenum">
              <a:rPr lang="en-IN" smtClean="0"/>
              <a:t>11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ACD5AC-6551-81B9-8563-85DE6441B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99" y="941541"/>
            <a:ext cx="9083827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54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73EEA7-7516-964C-33F8-77D8F3A3153B}"/>
              </a:ext>
            </a:extLst>
          </p:cNvPr>
          <p:cNvSpPr txBox="1"/>
          <p:nvPr/>
        </p:nvSpPr>
        <p:spPr>
          <a:xfrm>
            <a:off x="2365602" y="88838"/>
            <a:ext cx="50414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SzPct val="45000"/>
            </a:pPr>
            <a:r>
              <a:rPr lang="en-US" sz="3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  <a:endParaRPr lang="en-IN" sz="36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F0499D-5409-C3EB-A9AA-1EA52FE9C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043686"/>
            <a:ext cx="3175674" cy="38604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BD950B-5709-9788-92D9-C10C09B60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649" y="1043686"/>
            <a:ext cx="2645268" cy="38604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D269C3-95B1-4647-65DB-5696DD5BC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740" y="1043685"/>
            <a:ext cx="3444538" cy="38604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19AF89-1E74-0A71-A2AC-45B4AFCD60E3}"/>
              </a:ext>
            </a:extLst>
          </p:cNvPr>
          <p:cNvSpPr txBox="1"/>
          <p:nvPr/>
        </p:nvSpPr>
        <p:spPr>
          <a:xfrm>
            <a:off x="688720" y="5101508"/>
            <a:ext cx="1082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907826-78C0-3EAE-7E4E-C5E5745820A2}"/>
              </a:ext>
            </a:extLst>
          </p:cNvPr>
          <p:cNvSpPr txBox="1"/>
          <p:nvPr/>
        </p:nvSpPr>
        <p:spPr>
          <a:xfrm>
            <a:off x="7315199" y="5028029"/>
            <a:ext cx="1393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Prediction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329DBC-67B7-8891-79B8-DD8B3CE3E6BC}"/>
              </a:ext>
            </a:extLst>
          </p:cNvPr>
          <p:cNvSpPr txBox="1"/>
          <p:nvPr/>
        </p:nvSpPr>
        <p:spPr>
          <a:xfrm>
            <a:off x="3495194" y="5028029"/>
            <a:ext cx="5041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Testing dataset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A7EFE8B-25D4-B32D-9347-09345C0D0755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AA16FEC-E8CB-4828-81A2-732C48BC5A9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534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38AF01-9218-F183-1353-E4ADE4723665}"/>
              </a:ext>
            </a:extLst>
          </p:cNvPr>
          <p:cNvSpPr txBox="1"/>
          <p:nvPr/>
        </p:nvSpPr>
        <p:spPr>
          <a:xfrm>
            <a:off x="2324779" y="72509"/>
            <a:ext cx="50414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</a:t>
            </a:r>
            <a:endParaRPr lang="en-IN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4A442-966B-C1C8-1ABA-407304072E23}"/>
              </a:ext>
            </a:extLst>
          </p:cNvPr>
          <p:cNvSpPr txBox="1"/>
          <p:nvPr/>
        </p:nvSpPr>
        <p:spPr>
          <a:xfrm>
            <a:off x="138792" y="612320"/>
            <a:ext cx="987062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Quality of CSV Data: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success of the SVM model hinges on the quality of the CSV data, emphasizing the importance of thorough data quality checks and cleaning processes.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CSV Feature Engineering: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Feature engineering with CSV data proves pivotal, prompting the exploration of various feature combinations to enhance the SVM model's ability to discern patterns.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Dynamic Adaptation to CSV Changes: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Acknowledging the dynamic nature of social media, the project underscores the necessity for continuous evaluation and adaptation to changes in CSV data due to evolving user behavior or platform updates.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Scalability with CSV-Based Models: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Scalability considerations revolve around the ability of the project to handle growing CSV datasets, accommodating increased data volumes and user interactions while maintaining the SVM model's efficiency.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11C79-02BB-F4EC-7EB6-A2F15C5B3382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AA16FEC-E8CB-4828-81A2-732C48BC5A9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26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32A5AC-9D84-9D9D-0250-E5C60347F0AA}"/>
              </a:ext>
            </a:extLst>
          </p:cNvPr>
          <p:cNvSpPr txBox="1"/>
          <p:nvPr/>
        </p:nvSpPr>
        <p:spPr>
          <a:xfrm>
            <a:off x="1159329" y="1"/>
            <a:ext cx="6402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600" b="1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4A961-E6A7-D3FF-DE69-ADC73C17E5EB}"/>
              </a:ext>
            </a:extLst>
          </p:cNvPr>
          <p:cNvSpPr txBox="1"/>
          <p:nvPr/>
        </p:nvSpPr>
        <p:spPr>
          <a:xfrm>
            <a:off x="190726" y="1118507"/>
            <a:ext cx="969917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High Accuracy Achievement: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Achieving a 90% correct prediction rate using Support Vector Machine (SVM) underscores the efficacy of the algorithm in accurately classifying and discerning patterns within the dataset.</a:t>
            </a:r>
          </a:p>
          <a:p>
            <a:pPr algn="l">
              <a:buFont typeface="+mj-lt"/>
              <a:buAutoNum type="arabicPeriod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Robust Model Performance: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consistent high accuracy reflects the robustness of the SVM model, demonstrating its ability to handle complex data and make precise predictions across various scenarios.</a:t>
            </a:r>
          </a:p>
          <a:p>
            <a:pPr algn="l">
              <a:buFont typeface="+mj-lt"/>
              <a:buAutoNum type="arabicPeriod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Data-Driven Decision Making: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success in reaching a 90% accuracy highlights the value of leveraging SVM for data-driven decision-making in social network advertising, paving the way for more informed and strategic marketing efforts.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79C56-EBBE-EE11-1A5A-C4BEC300DB49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AA16FEC-E8CB-4828-81A2-732C48BC5A9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328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390EAE-373B-C435-F0BE-E4260E263766}"/>
              </a:ext>
            </a:extLst>
          </p:cNvPr>
          <p:cNvSpPr txBox="1"/>
          <p:nvPr/>
        </p:nvSpPr>
        <p:spPr>
          <a:xfrm>
            <a:off x="1110343" y="1779814"/>
            <a:ext cx="710496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85438-3477-DFEA-F342-7893781B975E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AA16FEC-E8CB-4828-81A2-732C48BC5A9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87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30C54F-7EA3-90B2-ABD0-A6E37FA1572D}"/>
              </a:ext>
            </a:extLst>
          </p:cNvPr>
          <p:cNvSpPr txBox="1"/>
          <p:nvPr/>
        </p:nvSpPr>
        <p:spPr>
          <a:xfrm>
            <a:off x="220436" y="1085850"/>
            <a:ext cx="943791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Introduction- About project </a:t>
            </a:r>
            <a:endParaRPr lang="en-IN" sz="32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Design- Model  </a:t>
            </a: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iagram</a:t>
            </a:r>
            <a:endParaRPr lang="en-IN" sz="32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Analysis- about project requirements</a:t>
            </a:r>
            <a:endParaRPr lang="en-IN" sz="32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  <a:endParaRPr lang="en-IN" sz="32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68338A-1DDB-D746-4215-D3D37D6163E1}"/>
              </a:ext>
            </a:extLst>
          </p:cNvPr>
          <p:cNvSpPr txBox="1"/>
          <p:nvPr/>
        </p:nvSpPr>
        <p:spPr>
          <a:xfrm>
            <a:off x="2137001" y="211301"/>
            <a:ext cx="504144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INDEX</a:t>
            </a:r>
            <a:endParaRPr lang="en-IN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666E5-1578-6BAE-BBC6-03C4BF88E70B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AA16FEC-E8CB-4828-81A2-732C48BC5A9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46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4E086F-76C9-2F8F-18B9-3240882FD8E9}"/>
              </a:ext>
            </a:extLst>
          </p:cNvPr>
          <p:cNvSpPr txBox="1"/>
          <p:nvPr/>
        </p:nvSpPr>
        <p:spPr>
          <a:xfrm>
            <a:off x="1624694" y="48986"/>
            <a:ext cx="676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SzPct val="45000"/>
            </a:pPr>
            <a:r>
              <a:rPr lang="en-US" sz="32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Introduction- About project </a:t>
            </a:r>
            <a:endParaRPr lang="en-IN" sz="3200" b="1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F65642-99AE-A2E9-07BE-A471157E3E11}"/>
              </a:ext>
            </a:extLst>
          </p:cNvPr>
          <p:cNvSpPr txBox="1"/>
          <p:nvPr/>
        </p:nvSpPr>
        <p:spPr>
          <a:xfrm>
            <a:off x="0" y="1033810"/>
            <a:ext cx="996042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Social Network Advertisement has become an indispensable element of modern marketing, allowing businesses to connect with a diverse and expansive audience.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However, amidst the vastness of social media platforms, the challenge lies in targeting the right audience effectively. This project addresses this challenge through the utilization of Support Vector Machine (SVM), a powerful machine learning algorithm.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today's dynamic digital landscape, businesses face difficulties in pinpointing their target audience on social media. This project aims to leverage SVM to enhance the precision and efficiency of social network advertising.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SVM's ability to handle high-dimensional data and classification tasks positions it as an ideal solution for analyzing user behavior on social platforms and optimizing ad targeting.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E3C3D-EA08-DE57-219E-09D4C242120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AA16FEC-E8CB-4828-81A2-732C48BC5A9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603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42CCA9-E562-C846-C8F3-082A4322187E}"/>
              </a:ext>
            </a:extLst>
          </p:cNvPr>
          <p:cNvSpPr txBox="1"/>
          <p:nvPr/>
        </p:nvSpPr>
        <p:spPr>
          <a:xfrm>
            <a:off x="1306286" y="73479"/>
            <a:ext cx="69886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32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Design- Model  </a:t>
            </a:r>
            <a:r>
              <a:rPr lang="en-US" sz="3200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</a:t>
            </a:r>
            <a:r>
              <a:rPr lang="en-US" sz="32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iagram</a:t>
            </a:r>
            <a:endParaRPr lang="en-IN" sz="3200" b="1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1B8D1-4ECD-8766-0BC2-114486013C47}"/>
              </a:ext>
            </a:extLst>
          </p:cNvPr>
          <p:cNvSpPr txBox="1"/>
          <p:nvPr/>
        </p:nvSpPr>
        <p:spPr>
          <a:xfrm>
            <a:off x="0" y="718458"/>
            <a:ext cx="996859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Data Collection from CSV Files:</a:t>
            </a:r>
            <a:endParaRPr lang="en-US" b="1" dirty="0">
              <a:solidFill>
                <a:srgbClr val="374151"/>
              </a:solidFill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 T</a:t>
            </a:r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he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project begins by sourcing relevant data from CSV files containing information such as user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id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gender, age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and estimated Salary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2.Data Preprocessing Steps: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CSV data undergoes meticulous preprocessing, addressing missing values, encoding categorical variables, and scaling numerical features to prepare it for SVM analysis.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3.Feature Selection from CSV Data: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Feature selection involves identifying and choosing the most pertinent features from the CSV dataset, ensuring they contribute meaningfully to the SVM model's classification accuracy.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dirty="0">
                <a:solidFill>
                  <a:srgbClr val="374151"/>
                </a:solidFill>
                <a:latin typeface="Söhne"/>
              </a:rPr>
              <a:t>4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.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SVM Model Training with CSV Data: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SVM model is trained using the preprocessed CSV data, learning to classify users based on their characteristics and behaviors extracted from the CSV files.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EACDB-483D-E512-D7FC-97AB34BC4C8D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AA16FEC-E8CB-4828-81A2-732C48BC5A9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85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368BD6-9371-6B2F-FAF6-002AFFCA7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17" y="1090119"/>
            <a:ext cx="7963590" cy="40618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18377F-2037-0903-395E-C03CE8F1A134}"/>
              </a:ext>
            </a:extLst>
          </p:cNvPr>
          <p:cNvSpPr txBox="1"/>
          <p:nvPr/>
        </p:nvSpPr>
        <p:spPr>
          <a:xfrm>
            <a:off x="1755321" y="155122"/>
            <a:ext cx="61334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 </a:t>
            </a:r>
            <a:r>
              <a:rPr lang="en-US" sz="3600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</a:t>
            </a:r>
            <a:r>
              <a:rPr lang="en-US" sz="3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iagram</a:t>
            </a:r>
            <a:endParaRPr lang="en-IN" sz="3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82D8A-38BA-36B1-6927-8DDD5B50275C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AA16FEC-E8CB-4828-81A2-732C48BC5A94}" type="slidenum">
              <a:rPr lang="en-IN" smtClean="0"/>
              <a:t>5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1B040F-97E4-5244-ABEA-7E6B9420ADA9}"/>
              </a:ext>
            </a:extLst>
          </p:cNvPr>
          <p:cNvSpPr txBox="1"/>
          <p:nvPr/>
        </p:nvSpPr>
        <p:spPr>
          <a:xfrm>
            <a:off x="2996293" y="5219575"/>
            <a:ext cx="447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1.1 Step by step  models working</a:t>
            </a:r>
          </a:p>
        </p:txBody>
      </p:sp>
    </p:spTree>
    <p:extLst>
      <p:ext uri="{BB962C8B-B14F-4D97-AF65-F5344CB8AC3E}">
        <p14:creationId xmlns:p14="http://schemas.microsoft.com/office/powerpoint/2010/main" val="293754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F42CDB-7169-DD22-0892-2023154895AD}"/>
              </a:ext>
            </a:extLst>
          </p:cNvPr>
          <p:cNvSpPr txBox="1"/>
          <p:nvPr/>
        </p:nvSpPr>
        <p:spPr>
          <a:xfrm>
            <a:off x="1445079" y="155121"/>
            <a:ext cx="7796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Analysis- about project requirements</a:t>
            </a:r>
            <a:endParaRPr lang="en-IN" sz="3600" b="1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3A8BC-BCF1-2165-6E85-937BF1D18024}"/>
              </a:ext>
            </a:extLst>
          </p:cNvPr>
          <p:cNvSpPr txBox="1"/>
          <p:nvPr/>
        </p:nvSpPr>
        <p:spPr>
          <a:xfrm>
            <a:off x="0" y="991114"/>
            <a:ext cx="100806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CSV Data Integration: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Integration of CSV data involves aligning the data format with the project's requirements, ensuring that the information stored in CSV files seamlessly fits into the SVM model.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Computational Resources for CSV Handling: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Considering the potentially large CSV datasets, computational resources are allocated to efficiently handle and process the data, ensuring the model's scalability.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CSV-Compatible Software and Tools: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Software and tools chosen for the project are selected based on their compatibility with CSV data, facilitating smooth preprocessing, model training, and evaluation processes.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Required Library: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Söhne"/>
              </a:rPr>
              <a:t>Pandas , Matplotlib , Scikit-Learn , NumPy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rgbClr val="374151"/>
                </a:solidFill>
                <a:latin typeface="Söhne"/>
              </a:rPr>
              <a:t>Algorithm or classifier used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Support Vector Machine (SVM) is a machine learning algorithm that classifies data points by finding the optimal hyperplane to separate different classes, maximizing the margin between them in a high-dimensional space. It is particularly effective for both linear and non-linear classification tasks.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8F760-3565-CAC8-2392-79B6D4AF873D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AA16FEC-E8CB-4828-81A2-732C48BC5A9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95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F2B3D3-2FB7-099B-4793-2559A40EA099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AA16FEC-E8CB-4828-81A2-732C48BC5A94}" type="slidenum">
              <a:rPr lang="en-IN" smtClean="0"/>
              <a:t>7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77AB1-CAC0-46CB-8967-20BFFDC0979E}"/>
              </a:ext>
            </a:extLst>
          </p:cNvPr>
          <p:cNvSpPr txBox="1"/>
          <p:nvPr/>
        </p:nvSpPr>
        <p:spPr>
          <a:xfrm>
            <a:off x="3229474" y="65314"/>
            <a:ext cx="3621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SVM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2944F-5E9D-4D9C-8AE0-454F8C53A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47057"/>
            <a:ext cx="10080625" cy="443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5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23C5C2-E8F0-AF79-5CBF-87D8A4BA44E0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AA16FEC-E8CB-4828-81A2-732C48BC5A94}" type="slidenum">
              <a:rPr lang="en-IN" smtClean="0"/>
              <a:t>8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A8BD7-A786-8A52-CF8A-89C43E535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69" y="491922"/>
            <a:ext cx="9548687" cy="46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6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84B73A-BA26-479C-1532-672FE58CA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31" y="530025"/>
            <a:ext cx="9723963" cy="4610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351B0-8F86-B6F3-D4A8-5827F4A39C29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AA16FEC-E8CB-4828-81A2-732C48BC5A94}" type="slidenum">
              <a:rPr lang="en-IN" smtClean="0"/>
              <a:t>9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870A16-4956-3763-36D9-37CC4AFEF206}"/>
              </a:ext>
            </a:extLst>
          </p:cNvPr>
          <p:cNvSpPr txBox="1"/>
          <p:nvPr/>
        </p:nvSpPr>
        <p:spPr>
          <a:xfrm>
            <a:off x="3437164" y="5215207"/>
            <a:ext cx="507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1.2 Support Vector Machine </a:t>
            </a:r>
          </a:p>
        </p:txBody>
      </p:sp>
    </p:spTree>
    <p:extLst>
      <p:ext uri="{BB962C8B-B14F-4D97-AF65-F5344CB8AC3E}">
        <p14:creationId xmlns:p14="http://schemas.microsoft.com/office/powerpoint/2010/main" val="2552374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749</Words>
  <Application>Microsoft Office PowerPoint</Application>
  <PresentationFormat>Custom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Söhne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DHEERAJ MISHRA</cp:lastModifiedBy>
  <cp:revision>13</cp:revision>
  <dcterms:created xsi:type="dcterms:W3CDTF">2023-09-16T16:16:43Z</dcterms:created>
  <dcterms:modified xsi:type="dcterms:W3CDTF">2023-10-04T04:13:43Z</dcterms:modified>
  <dc:language>en-IN</dc:language>
</cp:coreProperties>
</file>