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1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378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DE30-6180-461D-86C2-508ADE9061B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BE-1B7B-E07B-45B8-2C34B8D2A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Тема 1</a:t>
            </a:r>
            <a:br>
              <a:rPr lang="uk-UA" dirty="0"/>
            </a:br>
            <a:r>
              <a:rPr lang="uk-UA" b="1" dirty="0"/>
              <a:t>Функції та змінні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DC78-B1DF-8F56-ECA0-075B79D2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800" dirty="0"/>
              <a:t>Технології програмування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12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Функції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en-US" sz="2800" b="1" dirty="0"/>
              <a:t>Hello, World </a:t>
            </a:r>
            <a:r>
              <a:rPr lang="en-US" sz="2800" dirty="0"/>
              <a:t>– </a:t>
            </a:r>
            <a:r>
              <a:rPr lang="uk-UA" sz="2800" dirty="0"/>
              <a:t>як початок вивчення нової мови.</a:t>
            </a:r>
            <a:endParaRPr lang="en-US" sz="2800" dirty="0"/>
          </a:p>
          <a:p>
            <a:r>
              <a:rPr lang="uk-UA" sz="2800" dirty="0"/>
              <a:t>Під кожну мову програмування розроблено набір </a:t>
            </a:r>
            <a:r>
              <a:rPr lang="uk-UA" sz="2800" b="1" dirty="0"/>
              <a:t>базових</a:t>
            </a:r>
            <a:r>
              <a:rPr lang="uk-UA" sz="2800" dirty="0"/>
              <a:t> функцій.</a:t>
            </a:r>
          </a:p>
          <a:p>
            <a:r>
              <a:rPr lang="uk-UA" sz="2800" dirty="0"/>
              <a:t>Для специфікації роботи функції використовуються </a:t>
            </a:r>
            <a:r>
              <a:rPr lang="uk-UA" sz="2800" b="1" dirty="0"/>
              <a:t>аргументи</a:t>
            </a:r>
            <a:r>
              <a:rPr lang="uk-UA" sz="2800" dirty="0"/>
              <a:t>.</a:t>
            </a:r>
          </a:p>
          <a:p>
            <a:r>
              <a:rPr lang="uk-UA" sz="2800" dirty="0"/>
              <a:t>При використанні функції можливі </a:t>
            </a:r>
            <a:r>
              <a:rPr lang="uk-UA" sz="2800" b="1" dirty="0"/>
              <a:t>помилки </a:t>
            </a:r>
            <a:r>
              <a:rPr lang="uk-UA" sz="2800" dirty="0"/>
              <a:t>виклику.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Функції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 lnSpcReduction="10000"/>
          </a:bodyPr>
          <a:lstStyle/>
          <a:p>
            <a:r>
              <a:rPr lang="uk-UA" sz="2800" dirty="0"/>
              <a:t>Необмежене використання вбудованих функцій.</a:t>
            </a:r>
          </a:p>
          <a:p>
            <a:r>
              <a:rPr lang="uk-UA" sz="2800" dirty="0"/>
              <a:t>Можливі логічні помилки при написанні коду.</a:t>
            </a:r>
          </a:p>
          <a:p>
            <a:r>
              <a:rPr lang="uk-UA" sz="2800" dirty="0"/>
              <a:t>Певну інформацію можна </a:t>
            </a:r>
            <a:r>
              <a:rPr lang="uk-UA" sz="2800" dirty="0" err="1"/>
              <a:t>закоментувати</a:t>
            </a:r>
            <a:r>
              <a:rPr lang="uk-UA" sz="2800" dirty="0"/>
              <a:t>.</a:t>
            </a:r>
          </a:p>
          <a:p>
            <a:r>
              <a:rPr lang="uk-UA" sz="2800" dirty="0"/>
              <a:t>Функція може повертати результат своєї роботи.</a:t>
            </a:r>
          </a:p>
          <a:p>
            <a:r>
              <a:rPr lang="uk-UA" sz="2800" dirty="0"/>
              <a:t>Результат роботи функції може бути збереженим у змінні.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0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1F8F-CBA6-DF83-A545-356CBBCF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Змінні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3AE1-DA42-D6DB-6B02-B13E3F19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5042933"/>
          </a:xfrm>
        </p:spPr>
        <p:txBody>
          <a:bodyPr>
            <a:normAutofit/>
          </a:bodyPr>
          <a:lstStyle/>
          <a:p>
            <a:r>
              <a:rPr lang="ru-RU" sz="2800" dirty="0"/>
              <a:t>Контейнер</a:t>
            </a:r>
            <a:r>
              <a:rPr lang="uk-UA" sz="2800" dirty="0"/>
              <a:t> в якому зберігається певне значення.</a:t>
            </a:r>
          </a:p>
          <a:p>
            <a:r>
              <a:rPr lang="uk-UA" sz="2800" dirty="0"/>
              <a:t>Резервується місце пам’яті для зберігання значень</a:t>
            </a:r>
            <a:r>
              <a:rPr lang="ru-RU" sz="2800" dirty="0"/>
              <a:t>.</a:t>
            </a:r>
          </a:p>
          <a:p>
            <a:r>
              <a:rPr lang="uk-UA" sz="2800" dirty="0"/>
              <a:t>Ім'я - посилання на виділений простір в пам'яті.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BD31E-4673-98B5-C97E-F458AD53082B}"/>
              </a:ext>
            </a:extLst>
          </p:cNvPr>
          <p:cNvSpPr/>
          <p:nvPr/>
        </p:nvSpPr>
        <p:spPr>
          <a:xfrm>
            <a:off x="6855665" y="3429000"/>
            <a:ext cx="2463432" cy="2971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A849A-D186-0885-CE02-E2B3924E9636}"/>
              </a:ext>
            </a:extLst>
          </p:cNvPr>
          <p:cNvSpPr/>
          <p:nvPr/>
        </p:nvSpPr>
        <p:spPr>
          <a:xfrm>
            <a:off x="7367226" y="3502231"/>
            <a:ext cx="143661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Пам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ять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7332AD-CBBF-E5ED-5359-253E1584EDC9}"/>
              </a:ext>
            </a:extLst>
          </p:cNvPr>
          <p:cNvSpPr/>
          <p:nvPr/>
        </p:nvSpPr>
        <p:spPr>
          <a:xfrm>
            <a:off x="7153525" y="4253419"/>
            <a:ext cx="1864015" cy="12718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3BC50D1-F63C-F4BC-EED6-29F503CBD473}"/>
              </a:ext>
            </a:extLst>
          </p:cNvPr>
          <p:cNvSpPr/>
          <p:nvPr/>
        </p:nvSpPr>
        <p:spPr>
          <a:xfrm>
            <a:off x="2951065" y="4012075"/>
            <a:ext cx="1962164" cy="642026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Змінна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BB5F1EA-212A-C622-F16C-2F9371525C82}"/>
              </a:ext>
            </a:extLst>
          </p:cNvPr>
          <p:cNvSpPr/>
          <p:nvPr/>
        </p:nvSpPr>
        <p:spPr>
          <a:xfrm>
            <a:off x="4987694" y="4247339"/>
            <a:ext cx="1719041" cy="214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1F8F-CBA6-DF83-A545-356CBBCF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Типи даних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3AE1-DA42-D6DB-6B02-B13E3F19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585733"/>
          </a:xfrm>
        </p:spPr>
        <p:txBody>
          <a:bodyPr>
            <a:normAutofit fontScale="92500" lnSpcReduction="10000"/>
          </a:bodyPr>
          <a:lstStyle/>
          <a:p>
            <a:r>
              <a:rPr lang="uk-UA" sz="2800" b="1" dirty="0"/>
              <a:t>Тип даних </a:t>
            </a:r>
            <a:r>
              <a:rPr lang="uk-UA" sz="2800" dirty="0"/>
              <a:t>– узагальнення</a:t>
            </a:r>
            <a:r>
              <a:rPr lang="en-US" sz="2800" dirty="0"/>
              <a:t> </a:t>
            </a:r>
            <a:r>
              <a:rPr lang="uk-UA" sz="2800" dirty="0"/>
              <a:t>можливих значень та операцій над цими змінними.</a:t>
            </a:r>
          </a:p>
          <a:p>
            <a:pPr marL="0" indent="0">
              <a:buNone/>
            </a:pPr>
            <a:endParaRPr lang="uk-UA" sz="2800" dirty="0"/>
          </a:p>
          <a:p>
            <a:r>
              <a:rPr lang="uk-UA" sz="2800" b="1" dirty="0"/>
              <a:t>Типізація</a:t>
            </a:r>
            <a:r>
              <a:rPr lang="uk-UA" sz="2800" dirty="0"/>
              <a:t> – процес призначення типу.</a:t>
            </a:r>
          </a:p>
          <a:p>
            <a:pPr marL="0" indent="0">
              <a:buNone/>
            </a:pPr>
            <a:endParaRPr lang="uk-UA" sz="2800" dirty="0"/>
          </a:p>
          <a:p>
            <a:r>
              <a:rPr lang="uk-UA" sz="2800" b="1" dirty="0"/>
              <a:t>Статична типізація </a:t>
            </a:r>
            <a:r>
              <a:rPr lang="uk-UA" sz="2800" dirty="0"/>
              <a:t>– тип даних визначаються на етапі компіляції.</a:t>
            </a:r>
          </a:p>
          <a:p>
            <a:pPr marL="0" indent="0">
              <a:buNone/>
            </a:pPr>
            <a:endParaRPr lang="uk-UA" sz="2800" dirty="0"/>
          </a:p>
          <a:p>
            <a:r>
              <a:rPr lang="uk-UA" sz="2800" b="1" dirty="0"/>
              <a:t>Динамічна типізація </a:t>
            </a:r>
            <a:r>
              <a:rPr lang="uk-UA" sz="2800" dirty="0"/>
              <a:t>– тип визначається при призначенні значення.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072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1F8F-CBA6-DF83-A545-356CBBCF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Типи даних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3AE1-DA42-D6DB-6B02-B13E3F19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b="1" dirty="0"/>
              <a:t>Рядки</a:t>
            </a:r>
            <a:r>
              <a:rPr lang="uk-UA" sz="2800" dirty="0"/>
              <a:t> – характеризують змінну як звичайний текст.</a:t>
            </a: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r>
              <a:rPr lang="uk-UA" sz="2800" b="1" dirty="0"/>
              <a:t>Числа</a:t>
            </a:r>
            <a:r>
              <a:rPr lang="uk-UA" sz="2800" dirty="0"/>
              <a:t> – цілі, дійсні, комплексні.</a:t>
            </a:r>
          </a:p>
          <a:p>
            <a:pPr marL="0" indent="0">
              <a:buNone/>
            </a:pPr>
            <a:endParaRPr lang="uk-UA" sz="2800" dirty="0"/>
          </a:p>
          <a:p>
            <a:r>
              <a:rPr lang="uk-UA" sz="2800" b="1" dirty="0"/>
              <a:t>Булеві</a:t>
            </a:r>
            <a:r>
              <a:rPr lang="uk-UA" sz="2800" dirty="0"/>
              <a:t> значення – правда чи ні.</a:t>
            </a:r>
          </a:p>
          <a:p>
            <a:pPr marL="0" indent="0">
              <a:buNone/>
            </a:pP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67718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1F8F-CBA6-DF83-A545-356CBBCF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b="1" dirty="0"/>
              <a:t>Рядки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3AE1-DA42-D6DB-6B02-B13E3F19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Рядок</a:t>
            </a:r>
            <a:r>
              <a:rPr lang="ru-RU" sz="2800" dirty="0"/>
              <a:t> в </a:t>
            </a:r>
            <a:r>
              <a:rPr lang="ru-RU" sz="2800" dirty="0" err="1"/>
              <a:t>Python</a:t>
            </a:r>
            <a:r>
              <a:rPr lang="ru-RU" sz="2800" dirty="0"/>
              <a:t> </a:t>
            </a:r>
            <a:r>
              <a:rPr lang="ru-RU" sz="2800" dirty="0" err="1"/>
              <a:t>створюється</a:t>
            </a:r>
            <a:r>
              <a:rPr lang="ru-RU" sz="2800" dirty="0"/>
              <a:t> </a:t>
            </a:r>
            <a:r>
              <a:rPr lang="ru-RU" sz="2800" dirty="0" err="1"/>
              <a:t>заключенням</a:t>
            </a:r>
            <a:r>
              <a:rPr lang="ru-RU" sz="2800" dirty="0"/>
              <a:t> </a:t>
            </a:r>
            <a:r>
              <a:rPr lang="ru-RU" sz="2800" dirty="0" err="1"/>
              <a:t>символів</a:t>
            </a:r>
            <a:r>
              <a:rPr lang="ru-RU" sz="2800" dirty="0"/>
              <a:t> в </a:t>
            </a:r>
            <a:r>
              <a:rPr lang="ru-RU" sz="2800" dirty="0" err="1"/>
              <a:t>одинарні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dirty="0" err="1"/>
              <a:t>подвійні</a:t>
            </a:r>
            <a:r>
              <a:rPr lang="ru-RU" sz="2800" dirty="0"/>
              <a:t> лапки.</a:t>
            </a:r>
            <a:endParaRPr lang="en-US" sz="2800" dirty="0"/>
          </a:p>
          <a:p>
            <a:r>
              <a:rPr lang="uk-UA" sz="2800" dirty="0"/>
              <a:t>Конкатенація.</a:t>
            </a:r>
            <a:endParaRPr lang="en-US" sz="2800" dirty="0"/>
          </a:p>
          <a:p>
            <a:r>
              <a:rPr lang="uk-UA" sz="2800" dirty="0"/>
              <a:t>Доступ до символу.</a:t>
            </a:r>
          </a:p>
          <a:p>
            <a:r>
              <a:rPr lang="uk-UA" sz="2800" dirty="0"/>
              <a:t>Строкові методи.</a:t>
            </a:r>
          </a:p>
          <a:p>
            <a:endParaRPr lang="ru-R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657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1F8F-CBA6-DF83-A545-356CBBCF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Числа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3AE1-DA42-D6DB-6B02-B13E3F19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4055"/>
            <a:ext cx="8915400" cy="4378257"/>
          </a:xfrm>
        </p:spPr>
        <p:txBody>
          <a:bodyPr>
            <a:normAutofit/>
          </a:bodyPr>
          <a:lstStyle/>
          <a:p>
            <a:endParaRPr lang="ru-RU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823BB-48EF-B9A2-50C6-D85BAC9C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00" y="1371600"/>
            <a:ext cx="5534797" cy="435353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5C1F34-177D-9E0A-253B-0A438DED1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36294"/>
              </p:ext>
            </p:extLst>
          </p:nvPr>
        </p:nvGraphicFramePr>
        <p:xfrm>
          <a:off x="7228699" y="2131060"/>
          <a:ext cx="4639046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44">
                  <a:extLst>
                    <a:ext uri="{9D8B030D-6E8A-4147-A177-3AD203B41FA5}">
                      <a16:colId xmlns:a16="http://schemas.microsoft.com/office/drawing/2014/main" val="1088561648"/>
                    </a:ext>
                  </a:extLst>
                </a:gridCol>
                <a:gridCol w="3319002">
                  <a:extLst>
                    <a:ext uri="{9D8B030D-6E8A-4147-A177-3AD203B41FA5}">
                      <a16:colId xmlns:a16="http://schemas.microsoft.com/office/drawing/2014/main" val="2633693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000" dirty="0">
                          <a:solidFill>
                            <a:schemeClr val="tx1"/>
                          </a:solidFill>
                        </a:rPr>
                        <a:t>Оператор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>
                          <a:solidFill>
                            <a:schemeClr val="tx1"/>
                          </a:solidFill>
                        </a:rPr>
                        <a:t>Опис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/>
                        <a:t>+ або -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Додавання або віднімання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24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/>
                        <a:t>* або </a:t>
                      </a:r>
                      <a:r>
                        <a:rPr lang="en-US" sz="2000" dirty="0"/>
                        <a:t>/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Множення або ділення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7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/>
                        <a:t>%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Залишок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12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/>
                        <a:t>**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Піднесення до степеню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04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2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1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24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37EC-DE3C-9992-E579-13E2C76E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Функції</a:t>
            </a:r>
            <a:r>
              <a:rPr lang="en-US" b="1" dirty="0"/>
              <a:t> </a:t>
            </a:r>
            <a:r>
              <a:rPr lang="uk-UA" b="1" dirty="0"/>
              <a:t>власної розробки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9BCB-BE87-0AFD-AE76-EF2FC57F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b="1" dirty="0"/>
              <a:t>Функція</a:t>
            </a:r>
            <a:r>
              <a:rPr lang="uk-UA" sz="2800" dirty="0"/>
              <a:t> – спосіб організувати частину коду в більш зручний фрагмент.</a:t>
            </a:r>
          </a:p>
          <a:p>
            <a:r>
              <a:rPr lang="uk-UA" sz="2800" b="1" dirty="0"/>
              <a:t>Функція -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іменований</a:t>
            </a:r>
            <a:r>
              <a:rPr lang="ru-RU" sz="2800" dirty="0"/>
              <a:t> фрагмент коду,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може</a:t>
            </a:r>
            <a:r>
              <a:rPr lang="ru-RU" sz="2800" dirty="0"/>
              <a:t> </a:t>
            </a:r>
            <a:r>
              <a:rPr lang="ru-RU" sz="2800" dirty="0" err="1"/>
              <a:t>приймати</a:t>
            </a:r>
            <a:r>
              <a:rPr lang="ru-RU" sz="2800" dirty="0"/>
              <a:t> будь-яку </a:t>
            </a:r>
            <a:r>
              <a:rPr lang="ru-RU" sz="2800" dirty="0" err="1"/>
              <a:t>кількість</a:t>
            </a:r>
            <a:r>
              <a:rPr lang="ru-RU" sz="2800" dirty="0"/>
              <a:t> будь-</a:t>
            </a:r>
            <a:r>
              <a:rPr lang="ru-RU" sz="2800" dirty="0" err="1"/>
              <a:t>яких</a:t>
            </a:r>
            <a:r>
              <a:rPr lang="ru-RU" sz="2800" dirty="0"/>
              <a:t> </a:t>
            </a:r>
            <a:r>
              <a:rPr lang="ru-RU" sz="2800" dirty="0" err="1"/>
              <a:t>вхідних</a:t>
            </a:r>
            <a:r>
              <a:rPr lang="ru-RU" sz="2800" dirty="0"/>
              <a:t> </a:t>
            </a:r>
            <a:r>
              <a:rPr lang="ru-RU" sz="2800" dirty="0" err="1"/>
              <a:t>параметрів</a:t>
            </a:r>
            <a:r>
              <a:rPr lang="ru-RU" sz="2800" dirty="0"/>
              <a:t> і </a:t>
            </a:r>
            <a:r>
              <a:rPr lang="ru-RU" sz="2800" dirty="0" err="1"/>
              <a:t>повертати</a:t>
            </a:r>
            <a:r>
              <a:rPr lang="ru-RU" sz="2800" dirty="0"/>
              <a:t> будь-яку </a:t>
            </a:r>
            <a:r>
              <a:rPr lang="ru-RU" sz="2800" dirty="0" err="1"/>
              <a:t>кількість</a:t>
            </a:r>
            <a:r>
              <a:rPr lang="ru-RU" sz="2800" dirty="0"/>
              <a:t> будь-</a:t>
            </a:r>
            <a:r>
              <a:rPr lang="ru-RU" sz="2800" dirty="0" err="1"/>
              <a:t>яких</a:t>
            </a:r>
            <a:r>
              <a:rPr lang="ru-RU" sz="2800" dirty="0"/>
              <a:t> </a:t>
            </a:r>
            <a:r>
              <a:rPr lang="ru-RU" sz="2800" dirty="0" err="1"/>
              <a:t>результатів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uk-UA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368CE-758C-9816-203A-53AFA1617449}"/>
              </a:ext>
            </a:extLst>
          </p:cNvPr>
          <p:cNvSpPr/>
          <p:nvPr/>
        </p:nvSpPr>
        <p:spPr>
          <a:xfrm>
            <a:off x="2308192" y="4447872"/>
            <a:ext cx="88985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functionName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(parameters):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Instructions…</a:t>
            </a:r>
          </a:p>
        </p:txBody>
      </p:sp>
    </p:spTree>
    <p:extLst>
      <p:ext uri="{BB962C8B-B14F-4D97-AF65-F5344CB8AC3E}">
        <p14:creationId xmlns:p14="http://schemas.microsoft.com/office/powerpoint/2010/main" val="38988347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2484</TotalTime>
  <Words>255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 3</vt:lpstr>
      <vt:lpstr>Wisp</vt:lpstr>
      <vt:lpstr>Тема 1 Функції та змінні</vt:lpstr>
      <vt:lpstr>Функції</vt:lpstr>
      <vt:lpstr>Функції</vt:lpstr>
      <vt:lpstr>Змінні</vt:lpstr>
      <vt:lpstr>Типи даних</vt:lpstr>
      <vt:lpstr>Типи даних Python</vt:lpstr>
      <vt:lpstr>Рядки</vt:lpstr>
      <vt:lpstr>Числа</vt:lpstr>
      <vt:lpstr>Функції власної розробки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0 Від ідеї до імплементації</dc:title>
  <dc:creator>Ihor Diuba</dc:creator>
  <cp:lastModifiedBy>Ihor Diuba</cp:lastModifiedBy>
  <cp:revision>17</cp:revision>
  <dcterms:created xsi:type="dcterms:W3CDTF">2023-09-03T10:29:33Z</dcterms:created>
  <dcterms:modified xsi:type="dcterms:W3CDTF">2023-09-06T13:57:04Z</dcterms:modified>
</cp:coreProperties>
</file>