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1"/>
  </p:sldMasterIdLst>
  <p:notesMasterIdLst>
    <p:notesMasterId r:id="rId13"/>
  </p:notesMasterIdLst>
  <p:sldIdLst>
    <p:sldId id="301" r:id="rId2"/>
    <p:sldId id="420" r:id="rId3"/>
    <p:sldId id="270" r:id="rId4"/>
    <p:sldId id="307" r:id="rId5"/>
    <p:sldId id="308" r:id="rId6"/>
    <p:sldId id="309" r:id="rId7"/>
    <p:sldId id="310" r:id="rId8"/>
    <p:sldId id="311" r:id="rId9"/>
    <p:sldId id="382" r:id="rId10"/>
    <p:sldId id="313" r:id="rId11"/>
    <p:sldId id="31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Гульнара Абайдулина" initials="ГА" lastIdx="26" clrIdx="0">
    <p:extLst>
      <p:ext uri="{19B8F6BF-5375-455C-9EA6-DF929625EA0E}">
        <p15:presenceInfo xmlns:p15="http://schemas.microsoft.com/office/powerpoint/2012/main" userId="S-1-5-21-3483842375-556013588-3686953024-58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C3B3"/>
    <a:srgbClr val="AE9578"/>
    <a:srgbClr val="002060"/>
    <a:srgbClr val="848799"/>
    <a:srgbClr val="404040"/>
    <a:srgbClr val="F5CC56"/>
    <a:srgbClr val="F4FCFD"/>
    <a:srgbClr val="D3DFEB"/>
    <a:srgbClr val="213B55"/>
    <a:srgbClr val="003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60503" autoAdjust="0"/>
  </p:normalViewPr>
  <p:slideViewPr>
    <p:cSldViewPr snapToGrid="0" snapToObjects="1">
      <p:cViewPr>
        <p:scale>
          <a:sx n="50" d="100"/>
          <a:sy n="50" d="100"/>
        </p:scale>
        <p:origin x="133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757516697440107E-2"/>
          <c:y val="7.7769934599771537E-2"/>
          <c:w val="0.90048496660511979"/>
          <c:h val="0.502249037478762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rgbClr val="244B94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от 25 лет 34 лет</c:v>
                </c:pt>
                <c:pt idx="1">
                  <c:v>от 35 до 44 лет</c:v>
                </c:pt>
                <c:pt idx="2">
                  <c:v>до 25 лет</c:v>
                </c:pt>
                <c:pt idx="3">
                  <c:v>старше 55 лет</c:v>
                </c:pt>
                <c:pt idx="4">
                  <c:v>от 45 до 54 лет</c:v>
                </c:pt>
              </c:strCache>
            </c:strRef>
          </c:cat>
          <c:val>
            <c:numRef>
              <c:f>Sheet1!$B$2:$B$6</c:f>
              <c:numCache>
                <c:formatCode>0"%"</c:formatCode>
                <c:ptCount val="5"/>
                <c:pt idx="0">
                  <c:v>43.75</c:v>
                </c:pt>
                <c:pt idx="1">
                  <c:v>39.583333333333329</c:v>
                </c:pt>
                <c:pt idx="2">
                  <c:v>8.3333333333333321</c:v>
                </c:pt>
                <c:pt idx="3">
                  <c:v>6.25</c:v>
                </c:pt>
                <c:pt idx="4">
                  <c:v>2.083333333333333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3A1-452B-A329-BF4C3EBB56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-211192000"/>
        <c:axId val="-211193632"/>
      </c:barChart>
      <c:catAx>
        <c:axId val="-211192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211193632"/>
        <c:crosses val="autoZero"/>
        <c:auto val="1"/>
        <c:lblAlgn val="ctr"/>
        <c:lblOffset val="100"/>
        <c:noMultiLvlLbl val="0"/>
      </c:catAx>
      <c:valAx>
        <c:axId val="-211193632"/>
        <c:scaling>
          <c:orientation val="minMax"/>
        </c:scaling>
        <c:delete val="1"/>
        <c:axPos val="l"/>
        <c:numFmt formatCode="0&quot;%&quot;" sourceLinked="1"/>
        <c:majorTickMark val="none"/>
        <c:minorTickMark val="none"/>
        <c:tickLblPos val="nextTo"/>
        <c:crossAx val="-211192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884029811723254E-2"/>
          <c:y val="3.8821299749342786E-2"/>
          <c:w val="0.95628348268245422"/>
          <c:h val="0.686254297148715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Я удовлетворен тем, как складывается моя карьера в компании</c:v>
                </c:pt>
                <c:pt idx="1">
                  <c:v>За последний год у меня были возможности для приобретения новых знаний и профессионального развития</c:v>
                </c:pt>
                <c:pt idx="2">
                  <c:v>Мое мнение учитывается при принятии решений</c:v>
                </c:pt>
                <c:pt idx="3">
                  <c:v>На работе у меня есть возможность проявлять инициативу</c:v>
                </c:pt>
              </c:strCache>
            </c:strRef>
          </c:cat>
          <c:val>
            <c:numRef>
              <c:f>Sheet1!$B$2:$B$5</c:f>
              <c:numCache>
                <c:formatCode>0"%"</c:formatCode>
                <c:ptCount val="4"/>
                <c:pt idx="0">
                  <c:v>67</c:v>
                </c:pt>
                <c:pt idx="1">
                  <c:v>74</c:v>
                </c:pt>
                <c:pt idx="2">
                  <c:v>83</c:v>
                </c:pt>
                <c:pt idx="3">
                  <c:v>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5C7-4011-AEA8-46BED3C4D7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Я удовлетворен тем, как складывается моя карьера в компании</c:v>
                </c:pt>
                <c:pt idx="1">
                  <c:v>За последний год у меня были возможности для приобретения новых знаний и профессионального развития</c:v>
                </c:pt>
                <c:pt idx="2">
                  <c:v>Мое мнение учитывается при принятии решений</c:v>
                </c:pt>
                <c:pt idx="3">
                  <c:v>На работе у меня есть возможность проявлять инициативу</c:v>
                </c:pt>
              </c:strCache>
            </c:strRef>
          </c:cat>
          <c:val>
            <c:numRef>
              <c:f>Sheet1!$C$2:$C$5</c:f>
              <c:numCache>
                <c:formatCode>0"%"</c:formatCode>
                <c:ptCount val="4"/>
                <c:pt idx="0">
                  <c:v>75.925925925925924</c:v>
                </c:pt>
                <c:pt idx="1">
                  <c:v>81.481481481481495</c:v>
                </c:pt>
                <c:pt idx="2">
                  <c:v>81.481481481481481</c:v>
                </c:pt>
                <c:pt idx="3">
                  <c:v>92.592592592592595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5C7-4011-AEA8-46BED3C4D7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AE957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Я удовлетворен тем, как складывается моя карьера в компании</c:v>
                </c:pt>
                <c:pt idx="1">
                  <c:v>За последний год у меня были возможности для приобретения новых знаний и профессионального развития</c:v>
                </c:pt>
                <c:pt idx="2">
                  <c:v>Мое мнение учитывается при принятии решений</c:v>
                </c:pt>
                <c:pt idx="3">
                  <c:v>На работе у меня есть возможность проявлять инициативу</c:v>
                </c:pt>
              </c:strCache>
            </c:strRef>
          </c:cat>
          <c:val>
            <c:numRef>
              <c:f>Sheet1!$D$2:$D$5</c:f>
              <c:numCache>
                <c:formatCode>0"%"</c:formatCode>
                <c:ptCount val="4"/>
                <c:pt idx="0">
                  <c:v>70.833333333333329</c:v>
                </c:pt>
                <c:pt idx="1">
                  <c:v>54.166666666666671</c:v>
                </c:pt>
                <c:pt idx="2">
                  <c:v>81.25</c:v>
                </c:pt>
                <c:pt idx="3">
                  <c:v>83.333333333333343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5C7-4011-AEA8-46BED3C4D7B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1184384"/>
        <c:axId val="-211181664"/>
      </c:barChart>
      <c:catAx>
        <c:axId val="-21118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211181664"/>
        <c:crosses val="autoZero"/>
        <c:auto val="1"/>
        <c:lblAlgn val="ctr"/>
        <c:lblOffset val="100"/>
        <c:noMultiLvlLbl val="0"/>
      </c:catAx>
      <c:valAx>
        <c:axId val="-211181664"/>
        <c:scaling>
          <c:orientation val="minMax"/>
        </c:scaling>
        <c:delete val="1"/>
        <c:axPos val="l"/>
        <c:numFmt formatCode="0&quot;%&quot;" sourceLinked="1"/>
        <c:majorTickMark val="none"/>
        <c:minorTickMark val="none"/>
        <c:tickLblPos val="nextTo"/>
        <c:crossAx val="-211184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020044413007069E-2"/>
          <c:y val="3.5595453945195143E-2"/>
          <c:w val="0.89166585761639927"/>
          <c:h val="0.752532693921103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Я доверяю решениям, принимаемым руководством компании</c:v>
                </c:pt>
                <c:pt idx="1">
                  <c:v>Мои коллеги - настоящие профессионалы</c:v>
                </c:pt>
                <c:pt idx="2">
                  <c:v>Я рекомендую компанию как хорошего работодателя</c:v>
                </c:pt>
                <c:pt idx="3">
                  <c:v>Я понимаю важность моего вклада в достижении общих целей компании</c:v>
                </c:pt>
              </c:strCache>
            </c:strRef>
          </c:cat>
          <c:val>
            <c:numRef>
              <c:f>Sheet1!$B$2:$B$5</c:f>
              <c:numCache>
                <c:formatCode>0"%"</c:formatCode>
                <c:ptCount val="4"/>
                <c:pt idx="0">
                  <c:v>66</c:v>
                </c:pt>
                <c:pt idx="1">
                  <c:v>54</c:v>
                </c:pt>
                <c:pt idx="2">
                  <c:v>32</c:v>
                </c:pt>
                <c:pt idx="3">
                  <c:v>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0A7-415F-9155-116DAC6D0A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Я доверяю решениям, принимаемым руководством компании</c:v>
                </c:pt>
                <c:pt idx="1">
                  <c:v>Мои коллеги - настоящие профессионалы</c:v>
                </c:pt>
                <c:pt idx="2">
                  <c:v>Я рекомендую компанию как хорошего работодателя</c:v>
                </c:pt>
                <c:pt idx="3">
                  <c:v>Я понимаю важность моего вклада в достижении общих целей компании</c:v>
                </c:pt>
              </c:strCache>
            </c:strRef>
          </c:cat>
          <c:val>
            <c:numRef>
              <c:f>Sheet1!$C$2:$C$5</c:f>
              <c:numCache>
                <c:formatCode>0"%"</c:formatCode>
                <c:ptCount val="4"/>
                <c:pt idx="0">
                  <c:v>75.925925925925924</c:v>
                </c:pt>
                <c:pt idx="1">
                  <c:v>98</c:v>
                </c:pt>
                <c:pt idx="2">
                  <c:v>54</c:v>
                </c:pt>
                <c:pt idx="3">
                  <c:v>46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0A7-415F-9155-116DAC6D0A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AE9578"/>
            </a:solidFill>
            <a:ln>
              <a:noFill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Я доверяю решениям, принимаемым руководством компании</c:v>
                </c:pt>
                <c:pt idx="1">
                  <c:v>Мои коллеги - настоящие профессионалы</c:v>
                </c:pt>
                <c:pt idx="2">
                  <c:v>Я рекомендую компанию как хорошего работодателя</c:v>
                </c:pt>
                <c:pt idx="3">
                  <c:v>Я понимаю важность моего вклада в достижении общих целей компании</c:v>
                </c:pt>
              </c:strCache>
            </c:strRef>
          </c:cat>
          <c:val>
            <c:numRef>
              <c:f>Sheet1!$D$2:$D$5</c:f>
              <c:numCache>
                <c:formatCode>0"%"</c:formatCode>
                <c:ptCount val="4"/>
                <c:pt idx="0">
                  <c:v>81.25</c:v>
                </c:pt>
                <c:pt idx="1">
                  <c:v>79.166666666666671</c:v>
                </c:pt>
                <c:pt idx="2">
                  <c:v>75</c:v>
                </c:pt>
                <c:pt idx="3">
                  <c:v>85.416666666666671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0A7-415F-9155-116DAC6D0AC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211194720"/>
        <c:axId val="-211180576"/>
      </c:barChart>
      <c:catAx>
        <c:axId val="-21119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211180576"/>
        <c:crosses val="autoZero"/>
        <c:auto val="1"/>
        <c:lblAlgn val="ctr"/>
        <c:lblOffset val="100"/>
        <c:noMultiLvlLbl val="0"/>
      </c:catAx>
      <c:valAx>
        <c:axId val="-211180576"/>
        <c:scaling>
          <c:orientation val="minMax"/>
          <c:min val="0"/>
        </c:scaling>
        <c:delete val="1"/>
        <c:axPos val="l"/>
        <c:numFmt formatCode="0&quot;%&quot;" sourceLinked="1"/>
        <c:majorTickMark val="none"/>
        <c:minorTickMark val="none"/>
        <c:tickLblPos val="nextTo"/>
        <c:crossAx val="-211194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213688066951637E-2"/>
          <c:y val="0"/>
          <c:w val="0.96162869042318588"/>
          <c:h val="0.722114511212110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84879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Я удовлетворен уровнем материального вознаграждения за свою работу</c:v>
                </c:pt>
                <c:pt idx="1">
                  <c:v>Я удовлетворен рабочей нагрузкой</c:v>
                </c:pt>
                <c:pt idx="2">
                  <c:v>Рабочие процессы, с которыми я сталкиваюсь в повседневной работе, помогают мне работать максимально эффективно</c:v>
                </c:pt>
                <c:pt idx="3">
                  <c:v>Оснащение моего рабочего места позволяет мне эффективно работать (из офиса)</c:v>
                </c:pt>
              </c:strCache>
            </c:strRef>
          </c:cat>
          <c:val>
            <c:numRef>
              <c:f>Sheet1!$B$2:$B$5</c:f>
              <c:numCache>
                <c:formatCode>0"%"</c:formatCode>
                <c:ptCount val="4"/>
                <c:pt idx="0">
                  <c:v>65</c:v>
                </c:pt>
                <c:pt idx="1">
                  <c:v>76</c:v>
                </c:pt>
                <c:pt idx="2">
                  <c:v>66</c:v>
                </c:pt>
                <c:pt idx="3">
                  <c:v>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7C9-43B7-96E6-3BF34A73C2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Я удовлетворен уровнем материального вознаграждения за свою работу</c:v>
                </c:pt>
                <c:pt idx="1">
                  <c:v>Я удовлетворен рабочей нагрузкой</c:v>
                </c:pt>
                <c:pt idx="2">
                  <c:v>Рабочие процессы, с которыми я сталкиваюсь в повседневной работе, помогают мне работать максимально эффективно</c:v>
                </c:pt>
                <c:pt idx="3">
                  <c:v>Оснащение моего рабочего места позволяет мне эффективно работать (из офиса)</c:v>
                </c:pt>
              </c:strCache>
            </c:strRef>
          </c:cat>
          <c:val>
            <c:numRef>
              <c:f>Sheet1!$C$2:$C$5</c:f>
              <c:numCache>
                <c:formatCode>0"%"</c:formatCode>
                <c:ptCount val="4"/>
                <c:pt idx="0">
                  <c:v>52.830188679245282</c:v>
                </c:pt>
                <c:pt idx="1">
                  <c:v>24</c:v>
                </c:pt>
                <c:pt idx="2">
                  <c:v>83.018867924528308</c:v>
                </c:pt>
                <c:pt idx="3">
                  <c:v>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7C9-43B7-96E6-3BF34A73C2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AE957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Я удовлетворен уровнем материального вознаграждения за свою работу</c:v>
                </c:pt>
                <c:pt idx="1">
                  <c:v>Я удовлетворен рабочей нагрузкой</c:v>
                </c:pt>
                <c:pt idx="2">
                  <c:v>Рабочие процессы, с которыми я сталкиваюсь в повседневной работе, помогают мне работать максимально эффективно</c:v>
                </c:pt>
                <c:pt idx="3">
                  <c:v>Оснащение моего рабочего места позволяет мне эффективно работать (из офиса)</c:v>
                </c:pt>
              </c:strCache>
            </c:strRef>
          </c:cat>
          <c:val>
            <c:numRef>
              <c:f>Sheet1!$D$2:$D$5</c:f>
              <c:numCache>
                <c:formatCode>0"%"</c:formatCode>
                <c:ptCount val="4"/>
                <c:pt idx="0">
                  <c:v>41.666666666666657</c:v>
                </c:pt>
                <c:pt idx="1">
                  <c:v>63.829787234042563</c:v>
                </c:pt>
                <c:pt idx="2">
                  <c:v>74.468085106382972</c:v>
                </c:pt>
                <c:pt idx="3">
                  <c:v>75.555555555555557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7C9-43B7-96E6-3BF34A73C20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1180032"/>
        <c:axId val="-211186560"/>
      </c:barChart>
      <c:catAx>
        <c:axId val="-211180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211186560"/>
        <c:crosses val="autoZero"/>
        <c:auto val="1"/>
        <c:lblAlgn val="ctr"/>
        <c:lblOffset val="100"/>
        <c:noMultiLvlLbl val="0"/>
      </c:catAx>
      <c:valAx>
        <c:axId val="-211186560"/>
        <c:scaling>
          <c:orientation val="minMax"/>
        </c:scaling>
        <c:delete val="1"/>
        <c:axPos val="l"/>
        <c:numFmt formatCode="0&quot;%&quot;" sourceLinked="1"/>
        <c:majorTickMark val="none"/>
        <c:minorTickMark val="none"/>
        <c:tickLblPos val="nextTo"/>
        <c:crossAx val="-211180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930180078530486E-2"/>
          <c:y val="0.14974961647643964"/>
          <c:w val="0.85729844109223663"/>
          <c:h val="0.646392219798438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848799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B92-F949-A625-5910D83AAAD5}"/>
              </c:ext>
            </c:extLst>
          </c:dPt>
          <c:dPt>
            <c:idx val="1"/>
            <c:invertIfNegative val="0"/>
            <c:bubble3D val="0"/>
            <c:spPr>
              <a:solidFill>
                <a:srgbClr val="848799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B92-F949-A625-5910D83AAAD5}"/>
              </c:ext>
            </c:extLst>
          </c:dPt>
          <c:dPt>
            <c:idx val="2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5B92-F949-A625-5910D83AAAD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Работа в офисе</c:v>
                </c:pt>
                <c:pt idx="1">
                  <c:v>И то, и другое</c:v>
                </c:pt>
                <c:pt idx="2">
                  <c:v>Удаленная работа</c:v>
                </c:pt>
              </c:strCache>
            </c:strRef>
          </c:cat>
          <c:val>
            <c:numRef>
              <c:f>Sheet1!$B$2:$B$4</c:f>
              <c:numCache>
                <c:formatCode>0"%"</c:formatCode>
                <c:ptCount val="3"/>
                <c:pt idx="0">
                  <c:v>85</c:v>
                </c:pt>
                <c:pt idx="1">
                  <c:v>11</c:v>
                </c:pt>
                <c:pt idx="2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B92-F949-A625-5910D83AAA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11193088"/>
        <c:axId val="-211191456"/>
      </c:barChart>
      <c:catAx>
        <c:axId val="-211193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211191456"/>
        <c:crosses val="autoZero"/>
        <c:auto val="1"/>
        <c:lblAlgn val="ctr"/>
        <c:lblOffset val="100"/>
        <c:noMultiLvlLbl val="0"/>
      </c:catAx>
      <c:valAx>
        <c:axId val="-211191456"/>
        <c:scaling>
          <c:orientation val="minMax"/>
        </c:scaling>
        <c:delete val="1"/>
        <c:axPos val="l"/>
        <c:numFmt formatCode="0&quot;%&quot;" sourceLinked="1"/>
        <c:majorTickMark val="out"/>
        <c:minorTickMark val="none"/>
        <c:tickLblPos val="nextTo"/>
        <c:crossAx val="-211193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568345782970484"/>
          <c:y val="0.28454123394732872"/>
          <c:w val="0.63350533771352557"/>
          <c:h val="0.5452799644293130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explosion val="43"/>
            <c:spPr>
              <a:solidFill>
                <a:srgbClr val="00206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419-4FE1-A30A-C90A704949F1}"/>
              </c:ext>
            </c:extLst>
          </c:dPt>
          <c:dPt>
            <c:idx val="1"/>
            <c:bubble3D val="0"/>
            <c:spPr>
              <a:solidFill>
                <a:srgbClr val="848799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419-4FE1-A30A-C90A704949F1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Sheet1!$B$2:$B$3</c:f>
              <c:numCache>
                <c:formatCode>0"%"</c:formatCode>
                <c:ptCount val="2"/>
                <c:pt idx="0">
                  <c:v>86</c:v>
                </c:pt>
                <c:pt idx="1">
                  <c:v>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C419-4FE1-A30A-C90A70494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4934753230529588"/>
          <c:y val="0.29622778113800297"/>
          <c:w val="0.17417118577738022"/>
          <c:h val="0.1876933909887788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96604097473598"/>
          <c:y val="0.18811457277826144"/>
          <c:w val="0.73012311455585999"/>
          <c:h val="0.505085534049015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6F5-407F-974C-B8B7B9F6277B}"/>
              </c:ext>
            </c:extLst>
          </c:dPt>
          <c:dPt>
            <c:idx val="1"/>
            <c:invertIfNegative val="0"/>
            <c:bubble3D val="0"/>
            <c:spPr>
              <a:solidFill>
                <a:srgbClr val="848799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6F5-407F-974C-B8B7B9F6277B}"/>
              </c:ext>
            </c:extLst>
          </c:dPt>
          <c:dPt>
            <c:idx val="2"/>
            <c:invertIfNegative val="0"/>
            <c:bubble3D val="0"/>
            <c:spPr>
              <a:solidFill>
                <a:srgbClr val="848799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6F5-407F-974C-B8B7B9F6277B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Работа в офисе</c:v>
                </c:pt>
                <c:pt idx="1">
                  <c:v>Удаленная работа</c:v>
                </c:pt>
                <c:pt idx="2">
                  <c:v>Затрудняюсь ответить</c:v>
                </c:pt>
              </c:strCache>
            </c:strRef>
          </c:cat>
          <c:val>
            <c:numRef>
              <c:f>Sheet1!$B$2:$B$4</c:f>
              <c:numCache>
                <c:formatCode>0"%"</c:formatCode>
                <c:ptCount val="3"/>
                <c:pt idx="0">
                  <c:v>57</c:v>
                </c:pt>
                <c:pt idx="1">
                  <c:v>29</c:v>
                </c:pt>
                <c:pt idx="2">
                  <c:v>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E6F5-407F-974C-B8B7B9F627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11189824"/>
        <c:axId val="-211188192"/>
      </c:barChart>
      <c:catAx>
        <c:axId val="-211189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211188192"/>
        <c:crosses val="autoZero"/>
        <c:auto val="1"/>
        <c:lblAlgn val="ctr"/>
        <c:lblOffset val="100"/>
        <c:noMultiLvlLbl val="0"/>
      </c:catAx>
      <c:valAx>
        <c:axId val="-211188192"/>
        <c:scaling>
          <c:orientation val="minMax"/>
        </c:scaling>
        <c:delete val="1"/>
        <c:axPos val="l"/>
        <c:numFmt formatCode="0&quot;%&quot;" sourceLinked="1"/>
        <c:majorTickMark val="out"/>
        <c:minorTickMark val="none"/>
        <c:tickLblPos val="nextTo"/>
        <c:crossAx val="-211189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6004995545220972"/>
          <c:y val="2.7765990537302724E-2"/>
          <c:w val="0.53995004454779028"/>
          <c:h val="0.9444680189253945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D1C3B3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Сложности с трудоустройством в другом месте</c:v>
                </c:pt>
                <c:pt idx="1">
                  <c:v>Возможности профессионального обучения</c:v>
                </c:pt>
                <c:pt idx="2">
                  <c:v>Бренд работодателя</c:v>
                </c:pt>
                <c:pt idx="3">
                  <c:v>Хороший уровень заработной платы</c:v>
                </c:pt>
                <c:pt idx="4">
                  <c:v>Соблюдение баланса работы и личной жизни</c:v>
                </c:pt>
                <c:pt idx="5">
                  <c:v>Возможность участия в интересных проектах</c:v>
                </c:pt>
                <c:pt idx="6">
                  <c:v>Возможность реализации собственных планов</c:v>
                </c:pt>
                <c:pt idx="7">
                  <c:v>Хорошая корпоративная культура компании</c:v>
                </c:pt>
                <c:pt idx="8">
                  <c:v>Хорошие условия труда (режим работы, гибкий график, социальный пакет и т.д.)</c:v>
                </c:pt>
                <c:pt idx="9">
                  <c:v>Хороший коллектив</c:v>
                </c:pt>
                <c:pt idx="10">
                  <c:v>Хорошие перспективы профессионального и карьерного роста</c:v>
                </c:pt>
              </c:strCache>
            </c:strRef>
          </c:cat>
          <c:val>
            <c:numRef>
              <c:f>Sheet1!$B$2:$B$12</c:f>
              <c:numCache>
                <c:formatCode>0"%"</c:formatCode>
                <c:ptCount val="11"/>
                <c:pt idx="0">
                  <c:v>4.2553191489361701</c:v>
                </c:pt>
                <c:pt idx="1">
                  <c:v>19.148936170212771</c:v>
                </c:pt>
                <c:pt idx="2">
                  <c:v>21.276595744680851</c:v>
                </c:pt>
                <c:pt idx="3">
                  <c:v>25.531914893617021</c:v>
                </c:pt>
                <c:pt idx="4">
                  <c:v>27.659574468085111</c:v>
                </c:pt>
                <c:pt idx="5">
                  <c:v>27.659574468085111</c:v>
                </c:pt>
                <c:pt idx="6">
                  <c:v>29.787234042553191</c:v>
                </c:pt>
                <c:pt idx="7">
                  <c:v>29.787234042553191</c:v>
                </c:pt>
                <c:pt idx="8">
                  <c:v>34.042553191489361</c:v>
                </c:pt>
                <c:pt idx="9">
                  <c:v>51.063829787234042</c:v>
                </c:pt>
                <c:pt idx="10">
                  <c:v>55.319148936170222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353-43D4-BEC3-164B26B6396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-211187104"/>
        <c:axId val="-211186016"/>
      </c:barChart>
      <c:catAx>
        <c:axId val="-211187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211186016"/>
        <c:crosses val="autoZero"/>
        <c:auto val="1"/>
        <c:lblAlgn val="ctr"/>
        <c:lblOffset val="100"/>
        <c:noMultiLvlLbl val="0"/>
      </c:catAx>
      <c:valAx>
        <c:axId val="-211186016"/>
        <c:scaling>
          <c:orientation val="minMax"/>
        </c:scaling>
        <c:delete val="1"/>
        <c:axPos val="b"/>
        <c:numFmt formatCode="0&quot;%&quot;" sourceLinked="1"/>
        <c:majorTickMark val="none"/>
        <c:minorTickMark val="none"/>
        <c:tickLblPos val="nextTo"/>
        <c:crossAx val="-211187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757516697440107E-2"/>
          <c:y val="0.12212966081608723"/>
          <c:w val="0.90048496660511979"/>
          <c:h val="0.457889550041789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rgbClr val="244B94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До 1 года</c:v>
                </c:pt>
                <c:pt idx="1">
                  <c:v>От 1 года до 3 лет</c:v>
                </c:pt>
                <c:pt idx="2">
                  <c:v>От 3 лет до 5 лет</c:v>
                </c:pt>
                <c:pt idx="3">
                  <c:v>От 5 лет до 10 лет</c:v>
                </c:pt>
              </c:strCache>
            </c:strRef>
          </c:cat>
          <c:val>
            <c:numRef>
              <c:f>Sheet1!$B$2:$B$5</c:f>
              <c:numCache>
                <c:formatCode>0"%"</c:formatCode>
                <c:ptCount val="4"/>
                <c:pt idx="0">
                  <c:v>41.666666666666671</c:v>
                </c:pt>
                <c:pt idx="1">
                  <c:v>41.666666666666671</c:v>
                </c:pt>
                <c:pt idx="2">
                  <c:v>10.41666666666667</c:v>
                </c:pt>
                <c:pt idx="3">
                  <c:v>6.25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051-F245-ADD5-E90FED21E1C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-211185472"/>
        <c:axId val="-211184928"/>
      </c:barChart>
      <c:catAx>
        <c:axId val="-21118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211184928"/>
        <c:crosses val="autoZero"/>
        <c:auto val="1"/>
        <c:lblAlgn val="ctr"/>
        <c:lblOffset val="100"/>
        <c:noMultiLvlLbl val="0"/>
      </c:catAx>
      <c:valAx>
        <c:axId val="-211184928"/>
        <c:scaling>
          <c:orientation val="minMax"/>
        </c:scaling>
        <c:delete val="1"/>
        <c:axPos val="l"/>
        <c:numFmt formatCode="0&quot;%&quot;" sourceLinked="1"/>
        <c:majorTickMark val="none"/>
        <c:minorTickMark val="none"/>
        <c:tickLblPos val="nextTo"/>
        <c:crossAx val="-211185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000" scaled="1"/>
            </a:gradFill>
          </c:spPr>
          <c:dPt>
            <c:idx val="0"/>
            <c:bubble3D val="0"/>
            <c:spPr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lin ang="5400000" scaled="1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15B-473F-88DB-64937984BDE4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15B-473F-88DB-64937984BDE4}"/>
              </c:ext>
            </c:extLst>
          </c:dPt>
          <c:cat>
            <c:strRef>
              <c:f>Sheet1!$A$2:$A$3</c:f>
              <c:strCache>
                <c:ptCount val="2"/>
                <c:pt idx="0">
                  <c:v>Most</c:v>
                </c:pt>
                <c:pt idx="1">
                  <c:v>Least</c:v>
                </c:pt>
              </c:strCache>
            </c:strRef>
          </c:cat>
          <c:val>
            <c:numRef>
              <c:f>Sheet1!$B$2:$B$3</c:f>
              <c:numCache>
                <c:formatCode>0"%"</c:formatCode>
                <c:ptCount val="2"/>
                <c:pt idx="0">
                  <c:v>85</c:v>
                </c:pt>
                <c:pt idx="1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15B-473F-88DB-64937984BD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000" scaled="1"/>
            </a:gradFill>
          </c:spPr>
          <c:dPt>
            <c:idx val="0"/>
            <c:bubble3D val="0"/>
            <c:spPr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lin ang="5400000" scaled="1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15B-473F-88DB-64937984BDE4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15B-473F-88DB-64937984BDE4}"/>
              </c:ext>
            </c:extLst>
          </c:dPt>
          <c:cat>
            <c:strRef>
              <c:f>Sheet1!$A$2:$A$3</c:f>
              <c:strCache>
                <c:ptCount val="2"/>
                <c:pt idx="0">
                  <c:v>Most</c:v>
                </c:pt>
                <c:pt idx="1">
                  <c:v>Least</c:v>
                </c:pt>
              </c:strCache>
            </c:strRef>
          </c:cat>
          <c:val>
            <c:numRef>
              <c:f>Sheet1!$B$2:$B$3</c:f>
              <c:numCache>
                <c:formatCode>0"%"</c:formatCode>
                <c:ptCount val="2"/>
                <c:pt idx="0">
                  <c:v>85</c:v>
                </c:pt>
                <c:pt idx="1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15B-473F-88DB-64937984BD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000" scaled="1"/>
            </a:gradFill>
          </c:spPr>
          <c:dPt>
            <c:idx val="0"/>
            <c:bubble3D val="0"/>
            <c:spPr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lin ang="5400000" scaled="1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15B-473F-88DB-64937984BDE4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15B-473F-88DB-64937984BDE4}"/>
              </c:ext>
            </c:extLst>
          </c:dPt>
          <c:cat>
            <c:strRef>
              <c:f>Sheet1!$A$2:$A$3</c:f>
              <c:strCache>
                <c:ptCount val="2"/>
                <c:pt idx="0">
                  <c:v>Most</c:v>
                </c:pt>
                <c:pt idx="1">
                  <c:v>Least</c:v>
                </c:pt>
              </c:strCache>
            </c:strRef>
          </c:cat>
          <c:val>
            <c:numRef>
              <c:f>Sheet1!$B$2:$B$3</c:f>
              <c:numCache>
                <c:formatCode>0"%"</c:formatCode>
                <c:ptCount val="2"/>
                <c:pt idx="0">
                  <c:v>76.041666666666671</c:v>
                </c:pt>
                <c:pt idx="1">
                  <c:v>23.958333333333329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15B-473F-88DB-64937984BD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234610735792449E-2"/>
          <c:y val="0.12339052215051026"/>
          <c:w val="0.91955607928663152"/>
          <c:h val="0.570434453895512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от 25 лет 34 лет</c:v>
                </c:pt>
                <c:pt idx="1">
                  <c:v>от 35 до 44 лет</c:v>
                </c:pt>
              </c:strCache>
            </c:strRef>
          </c:cat>
          <c:val>
            <c:numRef>
              <c:f>Sheet1!$B$2:$B$3</c:f>
              <c:numCache>
                <c:formatCode>0"%"</c:formatCode>
                <c:ptCount val="2"/>
                <c:pt idx="0">
                  <c:v>73.809523809523796</c:v>
                </c:pt>
                <c:pt idx="1">
                  <c:v>78.94736842105263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F59-1747-959F-0A412738715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-211190368"/>
        <c:axId val="-211188736"/>
      </c:barChart>
      <c:catAx>
        <c:axId val="-211190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211188736"/>
        <c:crosses val="autoZero"/>
        <c:auto val="1"/>
        <c:lblAlgn val="ctr"/>
        <c:lblOffset val="100"/>
        <c:noMultiLvlLbl val="0"/>
      </c:catAx>
      <c:valAx>
        <c:axId val="-211188736"/>
        <c:scaling>
          <c:orientation val="minMax"/>
          <c:min val="0"/>
        </c:scaling>
        <c:delete val="1"/>
        <c:axPos val="l"/>
        <c:numFmt formatCode="0&quot;%&quot;" sourceLinked="1"/>
        <c:majorTickMark val="out"/>
        <c:minorTickMark val="none"/>
        <c:tickLblPos val="nextTo"/>
        <c:crossAx val="-211190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700"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757516697440107E-2"/>
          <c:y val="0.11819543370436587"/>
          <c:w val="0.90048496660511979"/>
          <c:h val="0.467915086654362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dLbl>
              <c:idx val="1"/>
              <c:layout>
                <c:manualLayout>
                  <c:x val="2.6283928515992778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6A22-4A6D-B508-DC8BD6FECE1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До 1 года</c:v>
                </c:pt>
                <c:pt idx="1">
                  <c:v>От 1 года до 3 лет</c:v>
                </c:pt>
                <c:pt idx="2">
                  <c:v>От 3 лет до 5 лет</c:v>
                </c:pt>
              </c:strCache>
            </c:strRef>
          </c:cat>
          <c:val>
            <c:numRef>
              <c:f>Sheet1!$B$2:$B$4</c:f>
              <c:numCache>
                <c:formatCode>0"%"</c:formatCode>
                <c:ptCount val="3"/>
                <c:pt idx="0">
                  <c:v>75.833333333333329</c:v>
                </c:pt>
                <c:pt idx="1">
                  <c:v>70</c:v>
                </c:pt>
                <c:pt idx="2">
                  <c:v>91.666666666666671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051-F245-ADD5-E90FED21E1C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-211183296"/>
        <c:axId val="-211181120"/>
      </c:barChart>
      <c:catAx>
        <c:axId val="-211183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211181120"/>
        <c:crosses val="autoZero"/>
        <c:auto val="1"/>
        <c:lblAlgn val="ctr"/>
        <c:lblOffset val="100"/>
        <c:noMultiLvlLbl val="0"/>
      </c:catAx>
      <c:valAx>
        <c:axId val="-211181120"/>
        <c:scaling>
          <c:orientation val="minMax"/>
          <c:min val="0"/>
        </c:scaling>
        <c:delete val="1"/>
        <c:axPos val="l"/>
        <c:numFmt formatCode="0&quot;%&quot;" sourceLinked="1"/>
        <c:majorTickMark val="out"/>
        <c:minorTickMark val="none"/>
        <c:tickLblPos val="nextTo"/>
        <c:crossAx val="-211183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800"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696920469035058E-2"/>
          <c:y val="0.10813757852103226"/>
          <c:w val="0.95820521151394067"/>
          <c:h val="0.711545571829289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84879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Взаимоотношения</c:v>
                </c:pt>
                <c:pt idx="1">
                  <c:v>Развитие</c:v>
                </c:pt>
                <c:pt idx="2">
                  <c:v>Приверженность</c:v>
                </c:pt>
              </c:strCache>
            </c:strRef>
          </c:cat>
          <c:val>
            <c:numRef>
              <c:f>Sheet1!$B$2:$B$4</c:f>
              <c:numCache>
                <c:formatCode>0"%"</c:formatCode>
                <c:ptCount val="3"/>
                <c:pt idx="0">
                  <c:v>56</c:v>
                </c:pt>
                <c:pt idx="1">
                  <c:v>77.5</c:v>
                </c:pt>
                <c:pt idx="2">
                  <c:v>82.5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315-4054-8AC2-DD0A35F1AF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Взаимоотношения</c:v>
                </c:pt>
                <c:pt idx="1">
                  <c:v>Развитие</c:v>
                </c:pt>
                <c:pt idx="2">
                  <c:v>Приверженность</c:v>
                </c:pt>
              </c:strCache>
            </c:strRef>
          </c:cat>
          <c:val>
            <c:numRef>
              <c:f>Sheet1!$C$2:$C$4</c:f>
              <c:numCache>
                <c:formatCode>0"%"</c:formatCode>
                <c:ptCount val="3"/>
                <c:pt idx="0">
                  <c:v>30</c:v>
                </c:pt>
                <c:pt idx="1">
                  <c:v>46</c:v>
                </c:pt>
                <c:pt idx="2">
                  <c:v>78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315-4054-8AC2-DD0A35F1AF2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AE957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Взаимоотношения</c:v>
                </c:pt>
                <c:pt idx="1">
                  <c:v>Развитие</c:v>
                </c:pt>
                <c:pt idx="2">
                  <c:v>Приверженность</c:v>
                </c:pt>
              </c:strCache>
            </c:strRef>
          </c:cat>
          <c:val>
            <c:numRef>
              <c:f>Sheet1!$D$2:$D$4</c:f>
              <c:numCache>
                <c:formatCode>0"%"</c:formatCode>
                <c:ptCount val="3"/>
                <c:pt idx="0">
                  <c:v>76</c:v>
                </c:pt>
                <c:pt idx="1">
                  <c:v>72</c:v>
                </c:pt>
                <c:pt idx="2">
                  <c:v>80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315-4054-8AC2-DD0A35F1AF2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-211195264"/>
        <c:axId val="-211182752"/>
      </c:barChart>
      <c:catAx>
        <c:axId val="-21119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211182752"/>
        <c:crosses val="autoZero"/>
        <c:auto val="1"/>
        <c:lblAlgn val="ctr"/>
        <c:lblOffset val="100"/>
        <c:noMultiLvlLbl val="0"/>
      </c:catAx>
      <c:valAx>
        <c:axId val="-211182752"/>
        <c:scaling>
          <c:orientation val="minMax"/>
          <c:min val="0"/>
        </c:scaling>
        <c:delete val="1"/>
        <c:axPos val="l"/>
        <c:numFmt formatCode="0&quot;%&quot;" sourceLinked="1"/>
        <c:majorTickMark val="out"/>
        <c:minorTickMark val="none"/>
        <c:tickLblPos val="nextTo"/>
        <c:crossAx val="-21119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484833076504031E-2"/>
          <c:y val="2.5167677172025036E-2"/>
          <c:w val="0.96379510256844847"/>
          <c:h val="0.78315940552757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84879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Я регулярно получаю благодарность за проделанную работу</c:v>
                </c:pt>
                <c:pt idx="1">
                  <c:v>Мой непосредственный руководитель проявляет заботу обо мне</c:v>
                </c:pt>
                <c:pt idx="2">
                  <c:v>Я имею четкое представление о том, что ожидают от меня на работе</c:v>
                </c:pt>
                <c:pt idx="3">
                  <c:v>В моем коллективе доброжелательная рабочая атмосфера</c:v>
                </c:pt>
              </c:strCache>
            </c:strRef>
          </c:cat>
          <c:val>
            <c:numRef>
              <c:f>Sheet1!$B$2:$B$5</c:f>
              <c:numCache>
                <c:formatCode>0"%"</c:formatCode>
                <c:ptCount val="4"/>
                <c:pt idx="0">
                  <c:v>76</c:v>
                </c:pt>
                <c:pt idx="1">
                  <c:v>46</c:v>
                </c:pt>
                <c:pt idx="2">
                  <c:v>100</c:v>
                </c:pt>
                <c:pt idx="3">
                  <c:v>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CF9-4376-8557-D7FB3487A7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Я регулярно получаю благодарность за проделанную работу</c:v>
                </c:pt>
                <c:pt idx="1">
                  <c:v>Мой непосредственный руководитель проявляет заботу обо мне</c:v>
                </c:pt>
                <c:pt idx="2">
                  <c:v>Я имею четкое представление о том, что ожидают от меня на работе</c:v>
                </c:pt>
                <c:pt idx="3">
                  <c:v>В моем коллективе доброжелательная рабочая атмосфера</c:v>
                </c:pt>
              </c:strCache>
            </c:strRef>
          </c:cat>
          <c:val>
            <c:numRef>
              <c:f>Sheet1!$C$2:$C$5</c:f>
              <c:numCache>
                <c:formatCode>0"%"</c:formatCode>
                <c:ptCount val="4"/>
                <c:pt idx="0">
                  <c:v>65</c:v>
                </c:pt>
                <c:pt idx="1">
                  <c:v>85.18518518518519</c:v>
                </c:pt>
                <c:pt idx="2">
                  <c:v>48</c:v>
                </c:pt>
                <c:pt idx="3">
                  <c:v>83.333333333333343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CF9-4376-8557-D7FB3487A7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AE957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Я регулярно получаю благодарность за проделанную работу</c:v>
                </c:pt>
                <c:pt idx="1">
                  <c:v>Мой непосредственный руководитель проявляет заботу обо мне</c:v>
                </c:pt>
                <c:pt idx="2">
                  <c:v>Я имею четкое представление о том, что ожидают от меня на работе</c:v>
                </c:pt>
                <c:pt idx="3">
                  <c:v>В моем коллективе доброжелательная рабочая атмосфера</c:v>
                </c:pt>
              </c:strCache>
            </c:strRef>
          </c:cat>
          <c:val>
            <c:numRef>
              <c:f>Sheet1!$D$2:$D$5</c:f>
              <c:numCache>
                <c:formatCode>0"%"</c:formatCode>
                <c:ptCount val="4"/>
                <c:pt idx="0">
                  <c:v>58.333333333333343</c:v>
                </c:pt>
                <c:pt idx="1">
                  <c:v>70.833333333333329</c:v>
                </c:pt>
                <c:pt idx="2">
                  <c:v>87.499999999999986</c:v>
                </c:pt>
                <c:pt idx="3">
                  <c:v>85.416666666666671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CF9-4376-8557-D7FB3487A7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1182208"/>
        <c:axId val="-211194176"/>
      </c:barChart>
      <c:catAx>
        <c:axId val="-21118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211194176"/>
        <c:crosses val="autoZero"/>
        <c:auto val="1"/>
        <c:lblAlgn val="ctr"/>
        <c:lblOffset val="100"/>
        <c:noMultiLvlLbl val="0"/>
      </c:catAx>
      <c:valAx>
        <c:axId val="-211194176"/>
        <c:scaling>
          <c:orientation val="minMax"/>
        </c:scaling>
        <c:delete val="1"/>
        <c:axPos val="l"/>
        <c:numFmt formatCode="0&quot;%&quot;" sourceLinked="1"/>
        <c:majorTickMark val="out"/>
        <c:minorTickMark val="none"/>
        <c:tickLblPos val="nextTo"/>
        <c:crossAx val="-21118220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FF6D2-49BE-5C46-8D2A-73FC48C19982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AB6EB-010D-CB47-B638-ADF709D16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4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AB6EB-010D-CB47-B638-ADF709D1622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89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513687F-466B-41EC-B2BA-B4F83521EF09}" type="datetime1">
              <a:rPr lang="ru-RU" smtClean="0"/>
              <a:t>20.06.2023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3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13D3-2337-4B31-9F8B-C048A0BEFD85}" type="datetime1">
              <a:rPr lang="ru-RU" smtClean="0"/>
              <a:t>20.06.2023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87583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13D3-2337-4B31-9F8B-C048A0BEFD85}" type="datetime1">
              <a:rPr lang="ru-RU" smtClean="0"/>
              <a:t>20.06.2023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73534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13D3-2337-4B31-9F8B-C048A0BEFD85}" type="datetime1">
              <a:rPr lang="ru-RU" smtClean="0"/>
              <a:t>20.06.2023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30337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13D3-2337-4B31-9F8B-C048A0BEFD85}" type="datetime1">
              <a:rPr lang="ru-RU" smtClean="0"/>
              <a:t>20.06.2023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39916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13D3-2337-4B31-9F8B-C048A0BEFD85}" type="datetime1">
              <a:rPr lang="ru-RU" smtClean="0"/>
              <a:t>20.06.2023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45834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13D3-2337-4B31-9F8B-C048A0BEFD85}" type="datetime1">
              <a:rPr lang="ru-RU" smtClean="0"/>
              <a:t>20.06.2023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52296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235B-5F8F-4C9C-A4EA-237A28756F90}" type="datetime1">
              <a:rPr lang="ru-RU" smtClean="0"/>
              <a:t>20.06.2023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754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BADC-D9C0-460D-967F-254328C944E1}" type="datetime1">
              <a:rPr lang="ru-RU" smtClean="0"/>
              <a:t>20.06.2023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5409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46710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293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/>
          <p:nvPr userDrawn="1"/>
        </p:nvSpPr>
        <p:spPr>
          <a:xfrm>
            <a:off x="-3572" y="6223000"/>
            <a:ext cx="12199144" cy="635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miter lim="400000"/>
          </a:ln>
        </p:spPr>
        <p:txBody>
          <a:bodyPr tIns="45720" bIns="45720" anchor="ctr"/>
          <a:lstStyle/>
          <a:p>
            <a:endParaRPr sz="900"/>
          </a:p>
        </p:txBody>
      </p:sp>
      <p:sp>
        <p:nvSpPr>
          <p:cNvPr id="13" name="Рисунок 2">
            <a:extLst>
              <a:ext uri="{FF2B5EF4-FFF2-40B4-BE49-F238E27FC236}">
                <a16:creationId xmlns:a16="http://schemas.microsoft.com/office/drawing/2014/main" xmlns="" id="{67F6B5E8-A432-4E1A-ACF2-245F052F984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51707" y="1235869"/>
            <a:ext cx="2187575" cy="202168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4" name="Рисунок 2">
            <a:extLst>
              <a:ext uri="{FF2B5EF4-FFF2-40B4-BE49-F238E27FC236}">
                <a16:creationId xmlns:a16="http://schemas.microsoft.com/office/drawing/2014/main" xmlns="" id="{588603D9-9B1E-4C80-B3C6-40ED07393AF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35827" y="1235869"/>
            <a:ext cx="2187575" cy="202168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5" name="Рисунок 2">
            <a:extLst>
              <a:ext uri="{FF2B5EF4-FFF2-40B4-BE49-F238E27FC236}">
                <a16:creationId xmlns:a16="http://schemas.microsoft.com/office/drawing/2014/main" xmlns="" id="{DD810292-7BC5-4078-89E5-E357CCAE5DA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51833" y="3460505"/>
            <a:ext cx="2187575" cy="202168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6" name="Рисунок 2">
            <a:extLst>
              <a:ext uri="{FF2B5EF4-FFF2-40B4-BE49-F238E27FC236}">
                <a16:creationId xmlns:a16="http://schemas.microsoft.com/office/drawing/2014/main" xmlns="" id="{C02A94AE-714C-44D4-BF15-23AC154AA0C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35827" y="3469085"/>
            <a:ext cx="2187575" cy="202168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30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2873-1345-4920-897A-4BE33DAAC958}" type="datetime1">
              <a:rPr lang="ru-RU" smtClean="0"/>
              <a:t>20.06.2023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1018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3" name="Group 5"/>
          <p:cNvGrpSpPr/>
          <p:nvPr userDrawn="1"/>
        </p:nvGrpSpPr>
        <p:grpSpPr>
          <a:xfrm>
            <a:off x="821114" y="927216"/>
            <a:ext cx="502914" cy="9144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52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84E6-E89A-4259-A476-CE03D4747378}" type="datetime1">
              <a:rPr lang="ru-RU" smtClean="0"/>
              <a:t>20.06.2023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6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C9E0-9B00-419C-94EE-C7DD233B2F19}" type="datetime1">
              <a:rPr lang="ru-RU" smtClean="0"/>
              <a:t>20.06.2023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7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C398-D4E9-46FA-AD42-8E5CD518805E}" type="datetime1">
              <a:rPr lang="ru-RU" smtClean="0"/>
              <a:t>20.06.2023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29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1F7C-7C5D-4E9D-9B82-D478AC5606D9}" type="datetime1">
              <a:rPr lang="ru-RU" smtClean="0"/>
              <a:t>20.06.2023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04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594D-DFD5-4FF3-A7B0-91E5CDC36A7A}" type="datetime1">
              <a:rPr lang="ru-RU" smtClean="0"/>
              <a:t>20.06.2023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31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FA69-B698-4892-BE17-9FDE6B979D7D}" type="datetime1">
              <a:rPr lang="ru-RU" smtClean="0"/>
              <a:t>20.06.2023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01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A0079-C706-4BB4-A561-72D22231E369}" type="datetime1">
              <a:rPr lang="ru-RU" smtClean="0"/>
              <a:t>20.06.2023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19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D613D3-2337-4B31-9F8B-C048A0BEFD85}" type="datetime1">
              <a:rPr lang="ru-RU" smtClean="0"/>
              <a:t>20.06.2023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19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62" r:id="rId19"/>
    <p:sldLayoutId id="2147483661" r:id="rId20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chart" Target="../charts/char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chart" Target="../charts/char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Прямоугольник 47"/>
          <p:cNvSpPr/>
          <p:nvPr/>
        </p:nvSpPr>
        <p:spPr>
          <a:xfrm>
            <a:off x="-1" y="-11412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dirty="0">
              <a:solidFill>
                <a:schemeClr val="bg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xmlns="" id="{7F322337-A54B-7A4C-97C2-A50A6A5DF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70"/>
            <a:ext cx="12191999" cy="565398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ru-RU" sz="2400" b="1" dirty="0">
                <a:solidFill>
                  <a:srgbClr val="A89277"/>
                </a:solidFill>
              </a:rPr>
              <a:t>ПОРТРЕТ </a:t>
            </a:r>
            <a:r>
              <a:rPr lang="ru-RU" sz="2400" b="1" dirty="0">
                <a:solidFill>
                  <a:srgbClr val="0D305B"/>
                </a:solidFill>
              </a:rPr>
              <a:t> РЕСПОНДЕНТА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9137898" y="6419052"/>
            <a:ext cx="2743200" cy="365125"/>
          </a:xfrm>
        </p:spPr>
        <p:txBody>
          <a:bodyPr/>
          <a:lstStyle/>
          <a:p>
            <a:fld id="{D6841450-5D3C-8E48-937D-9E8294F305E0}" type="slidenum">
              <a:rPr lang="ru-RU" smtClean="0"/>
              <a:t>1</a:t>
            </a:fld>
            <a:endParaRPr lang="ru-RU" dirty="0"/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xmlns="" id="{6FCB5FE1-5A53-4DA1-877C-2067B9CF6A23}"/>
              </a:ext>
            </a:extLst>
          </p:cNvPr>
          <p:cNvSpPr/>
          <p:nvPr/>
        </p:nvSpPr>
        <p:spPr>
          <a:xfrm>
            <a:off x="2330539" y="1268299"/>
            <a:ext cx="3159546" cy="24241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38100" dir="78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737360" rIns="182880" bIns="0" rtlCol="0" anchor="t">
            <a:no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endParaRPr lang="en-US" sz="1000" dirty="0">
              <a:solidFill>
                <a:schemeClr val="tx1">
                  <a:alpha val="70000"/>
                </a:schemeClr>
              </a:solidFill>
              <a:latin typeface="+mj-lt"/>
            </a:endParaRPr>
          </a:p>
        </p:txBody>
      </p:sp>
      <p:sp>
        <p:nvSpPr>
          <p:cNvPr id="47" name="Rectangle 10">
            <a:extLst>
              <a:ext uri="{FF2B5EF4-FFF2-40B4-BE49-F238E27FC236}">
                <a16:creationId xmlns:a16="http://schemas.microsoft.com/office/drawing/2014/main" xmlns="" id="{3D9DB2A6-3B26-462E-9109-54251B5878A1}"/>
              </a:ext>
            </a:extLst>
          </p:cNvPr>
          <p:cNvSpPr/>
          <p:nvPr/>
        </p:nvSpPr>
        <p:spPr>
          <a:xfrm>
            <a:off x="2330539" y="3603286"/>
            <a:ext cx="3159547" cy="89186"/>
          </a:xfrm>
          <a:prstGeom prst="rect">
            <a:avLst/>
          </a:prstGeom>
          <a:solidFill>
            <a:srgbClr val="AE95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0" name="Rectangle 10">
            <a:extLst>
              <a:ext uri="{FF2B5EF4-FFF2-40B4-BE49-F238E27FC236}">
                <a16:creationId xmlns:a16="http://schemas.microsoft.com/office/drawing/2014/main" xmlns="" id="{3D9DB2A6-3B26-462E-9109-54251B5878A1}"/>
              </a:ext>
            </a:extLst>
          </p:cNvPr>
          <p:cNvSpPr/>
          <p:nvPr/>
        </p:nvSpPr>
        <p:spPr>
          <a:xfrm>
            <a:off x="2097987" y="1389534"/>
            <a:ext cx="2238459" cy="35561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+mj-lt"/>
              </a:rPr>
              <a:t>ВОЗРАСТ</a:t>
            </a:r>
          </a:p>
        </p:txBody>
      </p:sp>
      <p:graphicFrame>
        <p:nvGraphicFramePr>
          <p:cNvPr id="46" name="age_frequency">
            <a:extLst>
              <a:ext uri="{FF2B5EF4-FFF2-40B4-BE49-F238E27FC236}">
                <a16:creationId xmlns:a16="http://schemas.microsoft.com/office/drawing/2014/main" xmlns="" id="{9E983813-57F3-D540-B35E-ABBD41B3DA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5362615"/>
              </p:ext>
            </p:extLst>
          </p:nvPr>
        </p:nvGraphicFramePr>
        <p:xfrm>
          <a:off x="2601985" y="1929947"/>
          <a:ext cx="2775482" cy="2013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2" name="Rectangle 9">
            <a:extLst>
              <a:ext uri="{FF2B5EF4-FFF2-40B4-BE49-F238E27FC236}">
                <a16:creationId xmlns:a16="http://schemas.microsoft.com/office/drawing/2014/main" xmlns="" id="{6FCB5FE1-5A53-4DA1-877C-2067B9CF6A23}"/>
              </a:ext>
            </a:extLst>
          </p:cNvPr>
          <p:cNvSpPr/>
          <p:nvPr/>
        </p:nvSpPr>
        <p:spPr>
          <a:xfrm>
            <a:off x="6062501" y="1235834"/>
            <a:ext cx="3159546" cy="24241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38100" dir="78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737360" rIns="182880" bIns="0" rtlCol="0" anchor="t">
            <a:no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endParaRPr lang="en-US" sz="1000" dirty="0">
              <a:solidFill>
                <a:schemeClr val="tx1">
                  <a:alpha val="70000"/>
                </a:schemeClr>
              </a:solidFill>
              <a:latin typeface="+mj-lt"/>
            </a:endParaRPr>
          </a:p>
        </p:txBody>
      </p:sp>
      <p:sp>
        <p:nvSpPr>
          <p:cNvPr id="53" name="Rectangle 10">
            <a:extLst>
              <a:ext uri="{FF2B5EF4-FFF2-40B4-BE49-F238E27FC236}">
                <a16:creationId xmlns:a16="http://schemas.microsoft.com/office/drawing/2014/main" xmlns="" id="{3D9DB2A6-3B26-462E-9109-54251B5878A1}"/>
              </a:ext>
            </a:extLst>
          </p:cNvPr>
          <p:cNvSpPr/>
          <p:nvPr/>
        </p:nvSpPr>
        <p:spPr>
          <a:xfrm>
            <a:off x="6062501" y="3570821"/>
            <a:ext cx="3159547" cy="89186"/>
          </a:xfrm>
          <a:prstGeom prst="rect">
            <a:avLst/>
          </a:prstGeom>
          <a:solidFill>
            <a:srgbClr val="AE95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4" name="Rectangle 10">
            <a:extLst>
              <a:ext uri="{FF2B5EF4-FFF2-40B4-BE49-F238E27FC236}">
                <a16:creationId xmlns:a16="http://schemas.microsoft.com/office/drawing/2014/main" xmlns="" id="{3D9DB2A6-3B26-462E-9109-54251B5878A1}"/>
              </a:ext>
            </a:extLst>
          </p:cNvPr>
          <p:cNvSpPr/>
          <p:nvPr/>
        </p:nvSpPr>
        <p:spPr>
          <a:xfrm>
            <a:off x="5829949" y="1357069"/>
            <a:ext cx="2238459" cy="35561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+mj-lt"/>
              </a:rPr>
              <a:t>СТАЖ</a:t>
            </a:r>
          </a:p>
        </p:txBody>
      </p:sp>
      <p:sp>
        <p:nvSpPr>
          <p:cNvPr id="57" name="Rectangle 9">
            <a:extLst>
              <a:ext uri="{FF2B5EF4-FFF2-40B4-BE49-F238E27FC236}">
                <a16:creationId xmlns:a16="http://schemas.microsoft.com/office/drawing/2014/main" xmlns="" id="{6FCB5FE1-5A53-4DA1-877C-2067B9CF6A23}"/>
              </a:ext>
            </a:extLst>
          </p:cNvPr>
          <p:cNvSpPr/>
          <p:nvPr/>
        </p:nvSpPr>
        <p:spPr>
          <a:xfrm>
            <a:off x="2330539" y="3883005"/>
            <a:ext cx="3159546" cy="24241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38100" dir="78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737360" rIns="182880" bIns="0" rtlCol="0" anchor="t">
            <a:no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endParaRPr lang="en-US" sz="1000" dirty="0">
              <a:solidFill>
                <a:schemeClr val="tx1">
                  <a:alpha val="70000"/>
                </a:schemeClr>
              </a:solidFill>
              <a:latin typeface="+mj-lt"/>
            </a:endParaRPr>
          </a:p>
        </p:txBody>
      </p:sp>
      <p:sp>
        <p:nvSpPr>
          <p:cNvPr id="58" name="Rectangle 10">
            <a:extLst>
              <a:ext uri="{FF2B5EF4-FFF2-40B4-BE49-F238E27FC236}">
                <a16:creationId xmlns:a16="http://schemas.microsoft.com/office/drawing/2014/main" xmlns="" id="{3D9DB2A6-3B26-462E-9109-54251B5878A1}"/>
              </a:ext>
            </a:extLst>
          </p:cNvPr>
          <p:cNvSpPr/>
          <p:nvPr/>
        </p:nvSpPr>
        <p:spPr>
          <a:xfrm>
            <a:off x="2330539" y="6217992"/>
            <a:ext cx="3159547" cy="89186"/>
          </a:xfrm>
          <a:prstGeom prst="rect">
            <a:avLst/>
          </a:prstGeom>
          <a:solidFill>
            <a:srgbClr val="AE95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9" name="Rectangle 10">
            <a:extLst>
              <a:ext uri="{FF2B5EF4-FFF2-40B4-BE49-F238E27FC236}">
                <a16:creationId xmlns:a16="http://schemas.microsoft.com/office/drawing/2014/main" xmlns="" id="{3D9DB2A6-3B26-462E-9109-54251B5878A1}"/>
              </a:ext>
            </a:extLst>
          </p:cNvPr>
          <p:cNvSpPr/>
          <p:nvPr/>
        </p:nvSpPr>
        <p:spPr>
          <a:xfrm>
            <a:off x="2097987" y="4004240"/>
            <a:ext cx="2238459" cy="35561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+mj-lt"/>
              </a:rPr>
              <a:t>ПОЛ</a:t>
            </a:r>
          </a:p>
        </p:txBody>
      </p:sp>
      <p:sp>
        <p:nvSpPr>
          <p:cNvPr id="62" name="Rectangle 9">
            <a:extLst>
              <a:ext uri="{FF2B5EF4-FFF2-40B4-BE49-F238E27FC236}">
                <a16:creationId xmlns:a16="http://schemas.microsoft.com/office/drawing/2014/main" xmlns="" id="{6FCB5FE1-5A53-4DA1-877C-2067B9CF6A23}"/>
              </a:ext>
            </a:extLst>
          </p:cNvPr>
          <p:cNvSpPr/>
          <p:nvPr/>
        </p:nvSpPr>
        <p:spPr>
          <a:xfrm>
            <a:off x="6062501" y="3850541"/>
            <a:ext cx="3159546" cy="24241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38100" dir="78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737360" rIns="182880" bIns="0" rtlCol="0" anchor="t">
            <a:no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endParaRPr lang="en-US" sz="1000" dirty="0">
              <a:solidFill>
                <a:schemeClr val="tx1">
                  <a:alpha val="70000"/>
                </a:schemeClr>
              </a:solidFill>
              <a:latin typeface="+mj-lt"/>
            </a:endParaRPr>
          </a:p>
        </p:txBody>
      </p:sp>
      <p:sp>
        <p:nvSpPr>
          <p:cNvPr id="63" name="Rectangle 10">
            <a:extLst>
              <a:ext uri="{FF2B5EF4-FFF2-40B4-BE49-F238E27FC236}">
                <a16:creationId xmlns:a16="http://schemas.microsoft.com/office/drawing/2014/main" xmlns="" id="{3D9DB2A6-3B26-462E-9109-54251B5878A1}"/>
              </a:ext>
            </a:extLst>
          </p:cNvPr>
          <p:cNvSpPr/>
          <p:nvPr/>
        </p:nvSpPr>
        <p:spPr>
          <a:xfrm>
            <a:off x="6062501" y="6185528"/>
            <a:ext cx="3159547" cy="89186"/>
          </a:xfrm>
          <a:prstGeom prst="rect">
            <a:avLst/>
          </a:prstGeom>
          <a:solidFill>
            <a:srgbClr val="AE95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4" name="Rectangle 10">
            <a:extLst>
              <a:ext uri="{FF2B5EF4-FFF2-40B4-BE49-F238E27FC236}">
                <a16:creationId xmlns:a16="http://schemas.microsoft.com/office/drawing/2014/main" xmlns="" id="{3D9DB2A6-3B26-462E-9109-54251B5878A1}"/>
              </a:ext>
            </a:extLst>
          </p:cNvPr>
          <p:cNvSpPr/>
          <p:nvPr/>
        </p:nvSpPr>
        <p:spPr>
          <a:xfrm>
            <a:off x="5829949" y="3971776"/>
            <a:ext cx="2238459" cy="35561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+mj-lt"/>
              </a:rPr>
              <a:t>СТАТУС</a:t>
            </a:r>
          </a:p>
        </p:txBody>
      </p:sp>
      <p:graphicFrame>
        <p:nvGraphicFramePr>
          <p:cNvPr id="43" name="xp_frequency">
            <a:extLst>
              <a:ext uri="{FF2B5EF4-FFF2-40B4-BE49-F238E27FC236}">
                <a16:creationId xmlns:a16="http://schemas.microsoft.com/office/drawing/2014/main" xmlns="" id="{9E983813-57F3-D540-B35E-ABBD41B3DA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2666048"/>
              </p:ext>
            </p:extLst>
          </p:nvPr>
        </p:nvGraphicFramePr>
        <p:xfrm>
          <a:off x="6223762" y="1903220"/>
          <a:ext cx="2807616" cy="200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female_frequency">
            <a:extLst>
              <a:ext uri="{FF2B5EF4-FFF2-40B4-BE49-F238E27FC236}">
                <a16:creationId xmlns:a16="http://schemas.microsoft.com/office/drawing/2014/main" xmlns="" id="{6E00CF2C-31D0-A643-9F9C-154EC28F28D7}"/>
              </a:ext>
            </a:extLst>
          </p:cNvPr>
          <p:cNvSpPr txBox="1">
            <a:spLocks/>
          </p:cNvSpPr>
          <p:nvPr/>
        </p:nvSpPr>
        <p:spPr>
          <a:xfrm>
            <a:off x="3989726" y="5540804"/>
            <a:ext cx="1135744" cy="4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rgbClr val="244B94"/>
                </a:solidFill>
              </a:rPr>
              <a:t>77%</a:t>
            </a:r>
            <a:endParaRPr lang="ru-RU" sz="2000" b="1" dirty="0">
              <a:solidFill>
                <a:srgbClr val="244B94"/>
              </a:solidFill>
            </a:endParaRPr>
          </a:p>
        </p:txBody>
      </p:sp>
      <p:sp>
        <p:nvSpPr>
          <p:cNvPr id="20" name="male_frequency">
            <a:extLst>
              <a:ext uri="{FF2B5EF4-FFF2-40B4-BE49-F238E27FC236}">
                <a16:creationId xmlns:a16="http://schemas.microsoft.com/office/drawing/2014/main" xmlns="" id="{9AC41F04-5CA9-ED40-BE5A-860642B233EA}"/>
              </a:ext>
            </a:extLst>
          </p:cNvPr>
          <p:cNvSpPr txBox="1">
            <a:spLocks/>
          </p:cNvSpPr>
          <p:nvPr/>
        </p:nvSpPr>
        <p:spPr>
          <a:xfrm>
            <a:off x="2662489" y="5540804"/>
            <a:ext cx="1135744" cy="4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rgbClr val="244B94"/>
                </a:solidFill>
              </a:rPr>
              <a:t>23%</a:t>
            </a:r>
            <a:endParaRPr lang="ru-RU" sz="2000" b="1" dirty="0">
              <a:solidFill>
                <a:srgbClr val="244B94"/>
              </a:solidFill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DCD7906-183A-B643-8F1D-073BABE34B1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74429" y="4713348"/>
            <a:ext cx="511864" cy="75963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38DFB164-3E54-2D4A-8C76-9206A824533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22440" y="4738077"/>
            <a:ext cx="648837" cy="734907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AF36B526-606F-1640-86B9-AA0B37DE290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20970" y="4521317"/>
            <a:ext cx="744787" cy="744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3DA00CAB-E1F5-9D45-88AC-052AEFAC020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45438" y="4564578"/>
            <a:ext cx="636137" cy="636137"/>
          </a:xfrm>
          <a:prstGeom prst="rect">
            <a:avLst/>
          </a:prstGeom>
        </p:spPr>
      </p:pic>
      <p:sp>
        <p:nvSpPr>
          <p:cNvPr id="36" name="managers_frequency">
            <a:extLst>
              <a:ext uri="{FF2B5EF4-FFF2-40B4-BE49-F238E27FC236}">
                <a16:creationId xmlns:a16="http://schemas.microsoft.com/office/drawing/2014/main" xmlns="" id="{6EF34B51-0069-EC49-93A6-72D54A22DFF1}"/>
              </a:ext>
            </a:extLst>
          </p:cNvPr>
          <p:cNvSpPr txBox="1">
            <a:spLocks/>
          </p:cNvSpPr>
          <p:nvPr/>
        </p:nvSpPr>
        <p:spPr>
          <a:xfrm>
            <a:off x="6425491" y="5298093"/>
            <a:ext cx="1135744" cy="4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rgbClr val="244B94"/>
                </a:solidFill>
              </a:rPr>
              <a:t>42%</a:t>
            </a:r>
            <a:endParaRPr lang="ru-RU" sz="2000" b="1" dirty="0">
              <a:solidFill>
                <a:srgbClr val="244B94"/>
              </a:solidFill>
            </a:endParaRPr>
          </a:p>
        </p:txBody>
      </p:sp>
      <p:sp>
        <p:nvSpPr>
          <p:cNvPr id="37" name="employees_frequency">
            <a:extLst>
              <a:ext uri="{FF2B5EF4-FFF2-40B4-BE49-F238E27FC236}">
                <a16:creationId xmlns:a16="http://schemas.microsoft.com/office/drawing/2014/main" xmlns="" id="{194D3308-E0F7-8943-8934-E82824293255}"/>
              </a:ext>
            </a:extLst>
          </p:cNvPr>
          <p:cNvSpPr txBox="1">
            <a:spLocks/>
          </p:cNvSpPr>
          <p:nvPr/>
        </p:nvSpPr>
        <p:spPr>
          <a:xfrm>
            <a:off x="7895634" y="5298093"/>
            <a:ext cx="1135744" cy="4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rgbClr val="244B94"/>
                </a:solidFill>
              </a:rPr>
              <a:t>58%</a:t>
            </a:r>
            <a:endParaRPr lang="ru-RU" sz="2000" b="1" dirty="0">
              <a:solidFill>
                <a:srgbClr val="244B9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8D5E046-2E7C-6C48-B481-F712997198E0}"/>
              </a:ext>
            </a:extLst>
          </p:cNvPr>
          <p:cNvSpPr txBox="1"/>
          <p:nvPr/>
        </p:nvSpPr>
        <p:spPr>
          <a:xfrm>
            <a:off x="6474235" y="5648645"/>
            <a:ext cx="1038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+mj-lt"/>
              </a:rPr>
              <a:t>Руководители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7127BB3-826F-CE41-9755-E6D368065D33}"/>
              </a:ext>
            </a:extLst>
          </p:cNvPr>
          <p:cNvSpPr txBox="1"/>
          <p:nvPr/>
        </p:nvSpPr>
        <p:spPr>
          <a:xfrm>
            <a:off x="7958831" y="5611905"/>
            <a:ext cx="1009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+mj-lt"/>
              </a:rPr>
              <a:t>Рядовые сотрудники</a:t>
            </a:r>
          </a:p>
        </p:txBody>
      </p:sp>
    </p:spTree>
    <p:extLst>
      <p:ext uri="{BB962C8B-B14F-4D97-AF65-F5344CB8AC3E}">
        <p14:creationId xmlns:p14="http://schemas.microsoft.com/office/powerpoint/2010/main" val="1751590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1">
            <a:extLst>
              <a:ext uri="{FF2B5EF4-FFF2-40B4-BE49-F238E27FC236}">
                <a16:creationId xmlns:a16="http://schemas.microsoft.com/office/drawing/2014/main" xmlns="" id="{7F322337-A54B-7A4C-97C2-A50A6A5DF09E}"/>
              </a:ext>
            </a:extLst>
          </p:cNvPr>
          <p:cNvSpPr txBox="1">
            <a:spLocks/>
          </p:cNvSpPr>
          <p:nvPr/>
        </p:nvSpPr>
        <p:spPr>
          <a:xfrm>
            <a:off x="0" y="254070"/>
            <a:ext cx="12191999" cy="63155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rgbClr val="A89277"/>
                </a:solidFill>
              </a:rPr>
              <a:t>РЕЖИМ </a:t>
            </a:r>
            <a:r>
              <a:rPr lang="ru-RU" sz="2800" b="1" dirty="0" smtClean="0">
                <a:solidFill>
                  <a:srgbClr val="A89277"/>
                </a:solidFill>
              </a:rPr>
              <a:t>РАБОТЫ</a:t>
            </a:r>
            <a:endParaRPr lang="ru-RU" sz="2800" b="1" dirty="0">
              <a:solidFill>
                <a:srgbClr val="002060"/>
              </a:solidFill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xmlns="" id="{6FCB5FE1-5A53-4DA1-877C-2067B9CF6A23}"/>
              </a:ext>
            </a:extLst>
          </p:cNvPr>
          <p:cNvSpPr/>
          <p:nvPr/>
        </p:nvSpPr>
        <p:spPr>
          <a:xfrm>
            <a:off x="990600" y="1352900"/>
            <a:ext cx="4934645" cy="24241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38100" dir="78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737360" rIns="182880" bIns="0" rtlCol="0" anchor="t">
            <a:no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xmlns="" id="{3D9DB2A6-3B26-462E-9109-54251B5878A1}"/>
              </a:ext>
            </a:extLst>
          </p:cNvPr>
          <p:cNvSpPr/>
          <p:nvPr/>
        </p:nvSpPr>
        <p:spPr>
          <a:xfrm>
            <a:off x="990600" y="3795907"/>
            <a:ext cx="4934646" cy="89186"/>
          </a:xfrm>
          <a:prstGeom prst="rect">
            <a:avLst/>
          </a:prstGeom>
          <a:solidFill>
            <a:srgbClr val="AE95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xmlns="" id="{6FCB5FE1-5A53-4DA1-877C-2067B9CF6A23}"/>
              </a:ext>
            </a:extLst>
          </p:cNvPr>
          <p:cNvSpPr/>
          <p:nvPr/>
        </p:nvSpPr>
        <p:spPr>
          <a:xfrm>
            <a:off x="6490714" y="3938959"/>
            <a:ext cx="4934645" cy="24241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38100" dir="78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737360" rIns="182880" bIns="0" rtlCol="0" anchor="t">
            <a:no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xmlns="" id="{3D9DB2A6-3B26-462E-9109-54251B5878A1}"/>
              </a:ext>
            </a:extLst>
          </p:cNvPr>
          <p:cNvSpPr/>
          <p:nvPr/>
        </p:nvSpPr>
        <p:spPr>
          <a:xfrm>
            <a:off x="6527664" y="6384251"/>
            <a:ext cx="4934646" cy="89186"/>
          </a:xfrm>
          <a:prstGeom prst="rect">
            <a:avLst/>
          </a:prstGeom>
          <a:solidFill>
            <a:srgbClr val="AE95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xmlns="" id="{6FCB5FE1-5A53-4DA1-877C-2067B9CF6A23}"/>
              </a:ext>
            </a:extLst>
          </p:cNvPr>
          <p:cNvSpPr/>
          <p:nvPr/>
        </p:nvSpPr>
        <p:spPr>
          <a:xfrm>
            <a:off x="942069" y="4041384"/>
            <a:ext cx="4934645" cy="24241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38100" dir="78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737360" rIns="182880" bIns="0" rtlCol="0" anchor="t">
            <a:no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xmlns="" id="{3D9DB2A6-3B26-462E-9109-54251B5878A1}"/>
              </a:ext>
            </a:extLst>
          </p:cNvPr>
          <p:cNvSpPr/>
          <p:nvPr/>
        </p:nvSpPr>
        <p:spPr>
          <a:xfrm>
            <a:off x="942069" y="6376371"/>
            <a:ext cx="4934646" cy="89186"/>
          </a:xfrm>
          <a:prstGeom prst="rect">
            <a:avLst/>
          </a:prstGeom>
          <a:solidFill>
            <a:srgbClr val="AE95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45" name="remote_frequency">
            <a:extLst>
              <a:ext uri="{FF2B5EF4-FFF2-40B4-BE49-F238E27FC236}">
                <a16:creationId xmlns:a16="http://schemas.microsoft.com/office/drawing/2014/main" xmlns="" id="{08F7C3A0-48C8-1D4A-8D3B-545E70E2DC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433980"/>
              </p:ext>
            </p:extLst>
          </p:nvPr>
        </p:nvGraphicFramePr>
        <p:xfrm>
          <a:off x="1198873" y="1617212"/>
          <a:ext cx="4431400" cy="1943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1" name="remote_necessary_frequency">
            <a:extLst>
              <a:ext uri="{FF2B5EF4-FFF2-40B4-BE49-F238E27FC236}">
                <a16:creationId xmlns:a16="http://schemas.microsoft.com/office/drawing/2014/main" xmlns="" id="{08F7C3A0-48C8-1D4A-8D3B-545E70E2DC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8935109"/>
              </p:ext>
            </p:extLst>
          </p:nvPr>
        </p:nvGraphicFramePr>
        <p:xfrm>
          <a:off x="1680084" y="3543012"/>
          <a:ext cx="5187230" cy="2769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7" name="remote_which_frequency">
            <a:extLst>
              <a:ext uri="{FF2B5EF4-FFF2-40B4-BE49-F238E27FC236}">
                <a16:creationId xmlns:a16="http://schemas.microsoft.com/office/drawing/2014/main" xmlns="" id="{08F7C3A0-48C8-1D4A-8D3B-545E70E2DC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3547716"/>
              </p:ext>
            </p:extLst>
          </p:nvPr>
        </p:nvGraphicFramePr>
        <p:xfrm>
          <a:off x="6362187" y="4154248"/>
          <a:ext cx="5359400" cy="2172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740332" y="1478711"/>
            <a:ext cx="33484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200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ru-RU" i="1" dirty="0">
                <a:solidFill>
                  <a:srgbClr val="002060"/>
                </a:solidFill>
              </a:rPr>
              <a:t>В каком режиме Вы работали последний год?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6782980" y="4015747"/>
            <a:ext cx="43764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400" b="1" i="0" u="none" strike="noStrike" kern="1200" baseline="0">
                <a:solidFill>
                  <a:srgbClr val="262626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ru-RU" sz="1200" i="1" dirty="0">
                <a:solidFill>
                  <a:srgbClr val="002060"/>
                </a:solidFill>
              </a:rPr>
              <a:t>Какой формат работы вы считаете более эффективным для вашей профессиональной деятельности?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1239242" y="5379706"/>
            <a:ext cx="23444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2200" b="1" i="0" u="none" strike="noStrike" kern="1200" baseline="0">
                <a:solidFill>
                  <a:srgbClr val="262626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ru-RU" sz="1200" i="1" dirty="0">
                <a:solidFill>
                  <a:srgbClr val="002060"/>
                </a:solidFill>
              </a:rPr>
              <a:t>Имеете ли вы все необходимое для эффективной работы </a:t>
            </a:r>
            <a:r>
              <a:rPr lang="en-US" sz="1200" i="1" dirty="0">
                <a:solidFill>
                  <a:srgbClr val="002060"/>
                </a:solidFill>
              </a:rPr>
              <a:t/>
            </a:r>
            <a:br>
              <a:rPr lang="en-US" sz="1200" i="1" dirty="0">
                <a:solidFill>
                  <a:srgbClr val="002060"/>
                </a:solidFill>
              </a:rPr>
            </a:br>
            <a:r>
              <a:rPr lang="ru-RU" sz="1200" i="1" dirty="0">
                <a:solidFill>
                  <a:srgbClr val="002060"/>
                </a:solidFill>
              </a:rPr>
              <a:t>в удаленном режиме?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719111" y="6464888"/>
            <a:ext cx="2743200" cy="365125"/>
          </a:xfrm>
        </p:spPr>
        <p:txBody>
          <a:bodyPr/>
          <a:lstStyle/>
          <a:p>
            <a:fld id="{D6841450-5D3C-8E48-937D-9E8294F305E0}" type="slidenum">
              <a:rPr lang="ru-RU" smtClean="0"/>
              <a:t>10</a:t>
            </a:fld>
            <a:endParaRPr lang="ru-RU" dirty="0"/>
          </a:p>
        </p:txBody>
      </p:sp>
      <p:sp>
        <p:nvSpPr>
          <p:cNvPr id="19" name="remote_involvement_rect">
            <a:extLst>
              <a:ext uri="{FF2B5EF4-FFF2-40B4-BE49-F238E27FC236}">
                <a16:creationId xmlns:a16="http://schemas.microsoft.com/office/drawing/2014/main" xmlns="" id="{BBE1BBA7-792A-4D2E-8E33-9C6DAAD16F0C}"/>
              </a:ext>
            </a:extLst>
          </p:cNvPr>
          <p:cNvSpPr/>
          <p:nvPr/>
        </p:nvSpPr>
        <p:spPr>
          <a:xfrm>
            <a:off x="6466704" y="1352900"/>
            <a:ext cx="4934645" cy="24241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38100" dir="78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737360" rIns="182880" bIns="0" rtlCol="0" anchor="t">
            <a:no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xmlns="" id="{4C05946D-D45F-468E-9FFA-3AF08204BA53}"/>
              </a:ext>
            </a:extLst>
          </p:cNvPr>
          <p:cNvSpPr/>
          <p:nvPr/>
        </p:nvSpPr>
        <p:spPr>
          <a:xfrm>
            <a:off x="6466703" y="3747691"/>
            <a:ext cx="4934646" cy="89186"/>
          </a:xfrm>
          <a:prstGeom prst="rect">
            <a:avLst/>
          </a:prstGeom>
          <a:solidFill>
            <a:srgbClr val="AE95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xmlns="" id="{F9925A9F-7209-4868-9E26-2A7718FABD95}"/>
              </a:ext>
            </a:extLst>
          </p:cNvPr>
          <p:cNvSpPr/>
          <p:nvPr/>
        </p:nvSpPr>
        <p:spPr>
          <a:xfrm>
            <a:off x="6782980" y="1496860"/>
            <a:ext cx="4372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200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ru-RU" i="1" dirty="0">
                <a:solidFill>
                  <a:srgbClr val="002060"/>
                </a:solidFill>
              </a:rPr>
              <a:t>Вовлеченность сотрудников работающих в разном режиме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xmlns="" id="{60ECB905-D9C5-431B-B2CD-5F502EE6C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324452"/>
              </p:ext>
            </p:extLst>
          </p:nvPr>
        </p:nvGraphicFramePr>
        <p:xfrm>
          <a:off x="6782980" y="1999514"/>
          <a:ext cx="1526049" cy="1353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049">
                  <a:extLst>
                    <a:ext uri="{9D8B030D-6E8A-4147-A177-3AD203B41FA5}">
                      <a16:colId xmlns:a16="http://schemas.microsoft.com/office/drawing/2014/main" xmlns="" val="2622864913"/>
                    </a:ext>
                  </a:extLst>
                </a:gridCol>
              </a:tblGrid>
              <a:tr h="389074">
                <a:tc>
                  <a:txBody>
                    <a:bodyPr/>
                    <a:lstStyle/>
                    <a:p>
                      <a:r>
                        <a:rPr lang="kk-KZ" sz="1200" b="0" dirty="0">
                          <a:solidFill>
                            <a:schemeClr val="tx1"/>
                          </a:solidFill>
                        </a:rPr>
                        <a:t>РАБОТА В ОФИСЕ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8443402"/>
                  </a:ext>
                </a:extLst>
              </a:tr>
              <a:tr h="507012">
                <a:tc>
                  <a:txBody>
                    <a:bodyPr/>
                    <a:lstStyle/>
                    <a:p>
                      <a:r>
                        <a:rPr lang="kk-KZ" sz="1200" b="0" dirty="0"/>
                        <a:t>УДАЛЕННАЯ РАБОТА</a:t>
                      </a:r>
                      <a:endParaRPr lang="ru-RU" sz="12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0270245"/>
                  </a:ext>
                </a:extLst>
              </a:tr>
              <a:tr h="389074">
                <a:tc>
                  <a:txBody>
                    <a:bodyPr/>
                    <a:lstStyle/>
                    <a:p>
                      <a:r>
                        <a:rPr lang="kk-KZ" sz="1200" b="0" dirty="0"/>
                        <a:t>ГИБРИДНЫЙ ФОРМАТ</a:t>
                      </a:r>
                      <a:endParaRPr lang="ru-RU" sz="12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1852049"/>
                  </a:ext>
                </a:extLst>
              </a:tr>
            </a:tbl>
          </a:graphicData>
        </a:graphic>
      </p:graphicFrame>
      <p:sp>
        <p:nvSpPr>
          <p:cNvPr id="5" name="office_involvement">
            <a:extLst>
              <a:ext uri="{FF2B5EF4-FFF2-40B4-BE49-F238E27FC236}">
                <a16:creationId xmlns:a16="http://schemas.microsoft.com/office/drawing/2014/main" xmlns="" id="{AF37804C-4332-486D-A05A-E232AF25E50D}"/>
              </a:ext>
            </a:extLst>
          </p:cNvPr>
          <p:cNvSpPr/>
          <p:nvPr/>
        </p:nvSpPr>
        <p:spPr>
          <a:xfrm>
            <a:off x="8439150" y="1893914"/>
            <a:ext cx="590550" cy="454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b="1" dirty="0"/>
              <a:t>93%</a:t>
            </a:r>
          </a:p>
        </p:txBody>
      </p:sp>
      <p:sp>
        <p:nvSpPr>
          <p:cNvPr id="27" name="remote_involvement">
            <a:extLst>
              <a:ext uri="{FF2B5EF4-FFF2-40B4-BE49-F238E27FC236}">
                <a16:creationId xmlns:a16="http://schemas.microsoft.com/office/drawing/2014/main" xmlns="" id="{3A8F7EAB-A31C-43B6-AA3E-52760EB8FD94}"/>
              </a:ext>
            </a:extLst>
          </p:cNvPr>
          <p:cNvSpPr/>
          <p:nvPr/>
        </p:nvSpPr>
        <p:spPr>
          <a:xfrm>
            <a:off x="8439149" y="2385096"/>
            <a:ext cx="590549" cy="430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b="1" dirty="0"/>
              <a:t>83%</a:t>
            </a:r>
          </a:p>
        </p:txBody>
      </p:sp>
      <p:sp>
        <p:nvSpPr>
          <p:cNvPr id="28" name="hybrid_involvement">
            <a:extLst>
              <a:ext uri="{FF2B5EF4-FFF2-40B4-BE49-F238E27FC236}">
                <a16:creationId xmlns:a16="http://schemas.microsoft.com/office/drawing/2014/main" xmlns="" id="{E81AA0A3-6D25-4977-9ECD-3F64759FA729}"/>
              </a:ext>
            </a:extLst>
          </p:cNvPr>
          <p:cNvSpPr/>
          <p:nvPr/>
        </p:nvSpPr>
        <p:spPr>
          <a:xfrm>
            <a:off x="8439150" y="2917710"/>
            <a:ext cx="590550" cy="403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b="1" dirty="0"/>
              <a:t>88%</a:t>
            </a:r>
          </a:p>
        </p:txBody>
      </p:sp>
    </p:spTree>
    <p:extLst>
      <p:ext uri="{BB962C8B-B14F-4D97-AF65-F5344CB8AC3E}">
        <p14:creationId xmlns:p14="http://schemas.microsoft.com/office/powerpoint/2010/main" val="166914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14350" y="269753"/>
            <a:ext cx="8699500" cy="68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rgbClr val="002060"/>
                </a:solidFill>
              </a:rPr>
              <a:t>ПОЧЕМУ СОТРУДНИКИ РАБОТАЮТ В КОМПАНИИ</a:t>
            </a:r>
            <a:endParaRPr lang="en-US" sz="2800" b="1" dirty="0">
              <a:solidFill>
                <a:srgbClr val="002060"/>
              </a:solidFill>
              <a:cs typeface="Calibri" panose="020F050202020403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213850" y="245497"/>
            <a:ext cx="2978149" cy="732724"/>
          </a:xfrm>
          <a:prstGeom prst="rect">
            <a:avLst/>
          </a:prstGeom>
          <a:solidFill>
            <a:srgbClr val="003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-1" y="245497"/>
            <a:ext cx="514351" cy="732724"/>
          </a:xfrm>
          <a:prstGeom prst="rect">
            <a:avLst/>
          </a:prstGeom>
          <a:solidFill>
            <a:srgbClr val="003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-1" y="6640438"/>
            <a:ext cx="12192000" cy="2084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reason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901735"/>
              </p:ext>
            </p:extLst>
          </p:nvPr>
        </p:nvGraphicFramePr>
        <p:xfrm>
          <a:off x="1486791" y="1202440"/>
          <a:ext cx="8440980" cy="5031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43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158110"/>
            <a:ext cx="12192000" cy="6909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b="1" dirty="0">
              <a:solidFill>
                <a:srgbClr val="0D305B"/>
              </a:solidFill>
            </a:endParaRPr>
          </a:p>
        </p:txBody>
      </p:sp>
      <p:sp>
        <p:nvSpPr>
          <p:cNvPr id="10" name="Заголовок 11">
            <a:extLst>
              <a:ext uri="{FF2B5EF4-FFF2-40B4-BE49-F238E27FC236}">
                <a16:creationId xmlns:a16="http://schemas.microsoft.com/office/drawing/2014/main" xmlns="" id="{7F322337-A54B-7A4C-97C2-A50A6A5DF09E}"/>
              </a:ext>
            </a:extLst>
          </p:cNvPr>
          <p:cNvSpPr txBox="1">
            <a:spLocks/>
          </p:cNvSpPr>
          <p:nvPr/>
        </p:nvSpPr>
        <p:spPr>
          <a:xfrm>
            <a:off x="0" y="215694"/>
            <a:ext cx="12191999" cy="5653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solidFill>
                  <a:srgbClr val="002060"/>
                </a:solidFill>
              </a:rPr>
              <a:t>ОСНОВНЫЕ РЕЗУЛЬТАТЫ ИССЛЕДОВАНИЯ</a:t>
            </a:r>
          </a:p>
        </p:txBody>
      </p:sp>
      <p:grpSp>
        <p:nvGrpSpPr>
          <p:cNvPr id="31" name="Группа 30"/>
          <p:cNvGrpSpPr/>
          <p:nvPr/>
        </p:nvGrpSpPr>
        <p:grpSpPr>
          <a:xfrm>
            <a:off x="361363" y="1062475"/>
            <a:ext cx="7703634" cy="5351896"/>
            <a:chOff x="242655" y="1062475"/>
            <a:chExt cx="7360896" cy="5351896"/>
          </a:xfrm>
        </p:grpSpPr>
        <p:sp>
          <p:nvSpPr>
            <p:cNvPr id="115" name="Freeform 5"/>
            <p:cNvSpPr>
              <a:spLocks/>
            </p:cNvSpPr>
            <p:nvPr/>
          </p:nvSpPr>
          <p:spPr bwMode="auto">
            <a:xfrm>
              <a:off x="242655" y="2137867"/>
              <a:ext cx="5712041" cy="4276504"/>
            </a:xfrm>
            <a:custGeom>
              <a:avLst/>
              <a:gdLst>
                <a:gd name="T0" fmla="*/ 500 w 12383"/>
                <a:gd name="T1" fmla="*/ 0 h 9604"/>
                <a:gd name="T2" fmla="*/ 11883 w 12383"/>
                <a:gd name="T3" fmla="*/ 0 h 9604"/>
                <a:gd name="T4" fmla="*/ 12383 w 12383"/>
                <a:gd name="T5" fmla="*/ 500 h 9604"/>
                <a:gd name="T6" fmla="*/ 12383 w 12383"/>
                <a:gd name="T7" fmla="*/ 9104 h 9604"/>
                <a:gd name="T8" fmla="*/ 11883 w 12383"/>
                <a:gd name="T9" fmla="*/ 9604 h 9604"/>
                <a:gd name="T10" fmla="*/ 500 w 12383"/>
                <a:gd name="T11" fmla="*/ 9604 h 9604"/>
                <a:gd name="T12" fmla="*/ 0 w 12383"/>
                <a:gd name="T13" fmla="*/ 9104 h 9604"/>
                <a:gd name="T14" fmla="*/ 0 w 12383"/>
                <a:gd name="T15" fmla="*/ 500 h 9604"/>
                <a:gd name="T16" fmla="*/ 500 w 12383"/>
                <a:gd name="T17" fmla="*/ 0 h 9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83" h="9604">
                  <a:moveTo>
                    <a:pt x="500" y="0"/>
                  </a:moveTo>
                  <a:lnTo>
                    <a:pt x="11883" y="0"/>
                  </a:lnTo>
                  <a:cubicBezTo>
                    <a:pt x="12158" y="0"/>
                    <a:pt x="12383" y="225"/>
                    <a:pt x="12383" y="500"/>
                  </a:cubicBezTo>
                  <a:lnTo>
                    <a:pt x="12383" y="9104"/>
                  </a:lnTo>
                  <a:cubicBezTo>
                    <a:pt x="12383" y="9379"/>
                    <a:pt x="12158" y="9604"/>
                    <a:pt x="11883" y="9604"/>
                  </a:cubicBezTo>
                  <a:lnTo>
                    <a:pt x="500" y="9604"/>
                  </a:lnTo>
                  <a:cubicBezTo>
                    <a:pt x="225" y="9604"/>
                    <a:pt x="0" y="9379"/>
                    <a:pt x="0" y="9104"/>
                  </a:cubicBezTo>
                  <a:lnTo>
                    <a:pt x="0" y="500"/>
                  </a:lnTo>
                  <a:cubicBezTo>
                    <a:pt x="0" y="225"/>
                    <a:pt x="225" y="0"/>
                    <a:pt x="50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ffectLst>
              <a:outerShdw blurRad="266700" dist="50800" dir="5400000" algn="ctr" rotWithShape="0">
                <a:srgbClr val="000000">
                  <a:alpha val="12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>
                <a:latin typeface="+mj-lt"/>
              </a:endParaRPr>
            </a:p>
          </p:txBody>
        </p:sp>
        <p:sp>
          <p:nvSpPr>
            <p:cNvPr id="24" name="Скругленный прямоугольник 23"/>
            <p:cNvSpPr/>
            <p:nvPr/>
          </p:nvSpPr>
          <p:spPr>
            <a:xfrm>
              <a:off x="739723" y="1102668"/>
              <a:ext cx="5214973" cy="8151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endParaRPr lang="ru-RU" sz="1600">
                <a:latin typeface="+mj-lt"/>
              </a:endParaRPr>
            </a:p>
          </p:txBody>
        </p:sp>
        <p:sp>
          <p:nvSpPr>
            <p:cNvPr id="25" name="Овал 24"/>
            <p:cNvSpPr/>
            <p:nvPr/>
          </p:nvSpPr>
          <p:spPr>
            <a:xfrm>
              <a:off x="337148" y="1062475"/>
              <a:ext cx="896844" cy="8968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endParaRPr lang="ru-RU" sz="1600">
                <a:latin typeface="+mj-lt"/>
              </a:endParaRP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465632" y="1342224"/>
              <a:ext cx="2917506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900"/>
                </a:lnSpc>
              </a:pPr>
              <a:r>
                <a:rPr lang="ru-RU" b="1" dirty="0">
                  <a:solidFill>
                    <a:schemeClr val="bg1"/>
                  </a:solidFill>
                </a:rPr>
                <a:t>Индекс</a:t>
              </a:r>
              <a:r>
                <a:rPr lang="en-US" b="1" dirty="0">
                  <a:solidFill>
                    <a:schemeClr val="bg1"/>
                  </a:solidFill>
                </a:rPr>
                <a:t> </a:t>
              </a:r>
              <a:r>
                <a:rPr lang="ru-RU" b="1" dirty="0">
                  <a:solidFill>
                    <a:schemeClr val="bg1"/>
                  </a:solidFill>
                </a:rPr>
                <a:t>вовлеченности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1500" y="4205883"/>
              <a:ext cx="52201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>
                  <a:solidFill>
                    <a:srgbClr val="002060"/>
                  </a:solidFill>
                  <a:latin typeface="+mj-lt"/>
                </a:rPr>
                <a:t>ДИНАМИКА ИНДЕКСА ВОВЛЕЧЕННОСТИ 201</a:t>
              </a:r>
              <a:r>
                <a:rPr lang="en-US" sz="1400" b="1" dirty="0">
                  <a:solidFill>
                    <a:srgbClr val="002060"/>
                  </a:solidFill>
                  <a:latin typeface="+mj-lt"/>
                </a:rPr>
                <a:t>9</a:t>
              </a:r>
              <a:r>
                <a:rPr lang="ru-RU" sz="1400" b="1" dirty="0">
                  <a:solidFill>
                    <a:srgbClr val="002060"/>
                  </a:solidFill>
                  <a:latin typeface="+mj-lt"/>
                </a:rPr>
                <a:t>-202</a:t>
              </a:r>
              <a:r>
                <a:rPr lang="en-US" sz="1400" b="1" dirty="0">
                  <a:solidFill>
                    <a:srgbClr val="002060"/>
                  </a:solidFill>
                  <a:latin typeface="+mj-lt"/>
                </a:rPr>
                <a:t>1*</a:t>
              </a:r>
              <a:endParaRPr lang="ru-RU" sz="1400" b="1" dirty="0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18" name="involvement_index"/>
            <p:cNvSpPr txBox="1"/>
            <p:nvPr/>
          </p:nvSpPr>
          <p:spPr>
            <a:xfrm>
              <a:off x="4693242" y="1248608"/>
              <a:ext cx="964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+mj-lt"/>
                </a:rPr>
                <a:t>76</a:t>
              </a:r>
              <a:r>
                <a:rPr lang="ru-RU" sz="2800" b="1" dirty="0" smtClean="0">
                  <a:solidFill>
                    <a:schemeClr val="bg1"/>
                  </a:solidFill>
                  <a:latin typeface="+mj-lt"/>
                </a:rPr>
                <a:t>%</a:t>
              </a:r>
              <a:endParaRPr lang="ru-RU" sz="2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involvement_index_change"/>
            <p:cNvSpPr txBox="1"/>
            <p:nvPr/>
          </p:nvSpPr>
          <p:spPr>
            <a:xfrm>
              <a:off x="4898974" y="4816882"/>
              <a:ext cx="7252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59AE51"/>
                  </a:solidFill>
                  <a:latin typeface="+mj-lt"/>
                </a:rPr>
                <a:t>-</a:t>
              </a:r>
              <a:r>
                <a:rPr lang="ru-RU" sz="1600" b="1" dirty="0" smtClean="0">
                  <a:solidFill>
                    <a:srgbClr val="59AE51"/>
                  </a:solidFill>
                  <a:latin typeface="+mj-lt"/>
                </a:rPr>
                <a:t>2</a:t>
              </a:r>
              <a:r>
                <a:rPr lang="en-US" sz="1600" b="1" dirty="0" smtClean="0">
                  <a:solidFill>
                    <a:srgbClr val="59AE51"/>
                  </a:solidFill>
                  <a:latin typeface="+mj-lt"/>
                </a:rPr>
                <a:t>%</a:t>
              </a:r>
              <a:endParaRPr lang="ru-RU" sz="1600" b="1" dirty="0">
                <a:solidFill>
                  <a:srgbClr val="59AE51"/>
                </a:solidFill>
                <a:latin typeface="+mj-lt"/>
              </a:endParaRPr>
            </a:p>
          </p:txBody>
        </p:sp>
        <p:sp>
          <p:nvSpPr>
            <p:cNvPr id="44" name="year1"/>
            <p:cNvSpPr txBox="1"/>
            <p:nvPr/>
          </p:nvSpPr>
          <p:spPr>
            <a:xfrm>
              <a:off x="916805" y="5886382"/>
              <a:ext cx="60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2020</a:t>
              </a:r>
              <a:endParaRPr lang="ru-RU" sz="1600" b="1" dirty="0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6874888" y="1892251"/>
              <a:ext cx="728663" cy="687388"/>
              <a:chOff x="6197601" y="2633664"/>
              <a:chExt cx="728663" cy="687388"/>
            </a:xfrm>
            <a:solidFill>
              <a:schemeClr val="accent2"/>
            </a:solidFill>
          </p:grpSpPr>
          <p:sp>
            <p:nvSpPr>
              <p:cNvPr id="36" name="Freeform 80"/>
              <p:cNvSpPr>
                <a:spLocks/>
              </p:cNvSpPr>
              <p:nvPr/>
            </p:nvSpPr>
            <p:spPr bwMode="auto">
              <a:xfrm>
                <a:off x="6492876" y="2862264"/>
                <a:ext cx="23813" cy="107950"/>
              </a:xfrm>
              <a:custGeom>
                <a:avLst/>
                <a:gdLst>
                  <a:gd name="T0" fmla="*/ 33 w 65"/>
                  <a:gd name="T1" fmla="*/ 298 h 298"/>
                  <a:gd name="T2" fmla="*/ 0 w 65"/>
                  <a:gd name="T3" fmla="*/ 266 h 298"/>
                  <a:gd name="T4" fmla="*/ 0 w 65"/>
                  <a:gd name="T5" fmla="*/ 32 h 298"/>
                  <a:gd name="T6" fmla="*/ 33 w 65"/>
                  <a:gd name="T7" fmla="*/ 0 h 298"/>
                  <a:gd name="T8" fmla="*/ 65 w 65"/>
                  <a:gd name="T9" fmla="*/ 32 h 298"/>
                  <a:gd name="T10" fmla="*/ 65 w 65"/>
                  <a:gd name="T11" fmla="*/ 266 h 298"/>
                  <a:gd name="T12" fmla="*/ 33 w 65"/>
                  <a:gd name="T13" fmla="*/ 298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298">
                    <a:moveTo>
                      <a:pt x="33" y="298"/>
                    </a:moveTo>
                    <a:cubicBezTo>
                      <a:pt x="15" y="298"/>
                      <a:pt x="0" y="284"/>
                      <a:pt x="0" y="266"/>
                    </a:cubicBezTo>
                    <a:lnTo>
                      <a:pt x="0" y="32"/>
                    </a:lnTo>
                    <a:cubicBezTo>
                      <a:pt x="0" y="14"/>
                      <a:pt x="15" y="0"/>
                      <a:pt x="33" y="0"/>
                    </a:cubicBezTo>
                    <a:cubicBezTo>
                      <a:pt x="50" y="0"/>
                      <a:pt x="65" y="14"/>
                      <a:pt x="65" y="32"/>
                    </a:cubicBezTo>
                    <a:lnTo>
                      <a:pt x="65" y="266"/>
                    </a:lnTo>
                    <a:cubicBezTo>
                      <a:pt x="65" y="284"/>
                      <a:pt x="50" y="298"/>
                      <a:pt x="33" y="2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7" name="Freeform 81"/>
              <p:cNvSpPr>
                <a:spLocks/>
              </p:cNvSpPr>
              <p:nvPr/>
            </p:nvSpPr>
            <p:spPr bwMode="auto">
              <a:xfrm>
                <a:off x="6607176" y="2862264"/>
                <a:ext cx="22225" cy="107950"/>
              </a:xfrm>
              <a:custGeom>
                <a:avLst/>
                <a:gdLst>
                  <a:gd name="T0" fmla="*/ 32 w 64"/>
                  <a:gd name="T1" fmla="*/ 298 h 298"/>
                  <a:gd name="T2" fmla="*/ 0 w 64"/>
                  <a:gd name="T3" fmla="*/ 266 h 298"/>
                  <a:gd name="T4" fmla="*/ 0 w 64"/>
                  <a:gd name="T5" fmla="*/ 32 h 298"/>
                  <a:gd name="T6" fmla="*/ 32 w 64"/>
                  <a:gd name="T7" fmla="*/ 0 h 298"/>
                  <a:gd name="T8" fmla="*/ 64 w 64"/>
                  <a:gd name="T9" fmla="*/ 32 h 298"/>
                  <a:gd name="T10" fmla="*/ 64 w 64"/>
                  <a:gd name="T11" fmla="*/ 266 h 298"/>
                  <a:gd name="T12" fmla="*/ 32 w 64"/>
                  <a:gd name="T13" fmla="*/ 298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98">
                    <a:moveTo>
                      <a:pt x="32" y="298"/>
                    </a:moveTo>
                    <a:cubicBezTo>
                      <a:pt x="14" y="298"/>
                      <a:pt x="0" y="284"/>
                      <a:pt x="0" y="266"/>
                    </a:cubicBezTo>
                    <a:lnTo>
                      <a:pt x="0" y="32"/>
                    </a:ln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266"/>
                    </a:lnTo>
                    <a:cubicBezTo>
                      <a:pt x="64" y="284"/>
                      <a:pt x="49" y="298"/>
                      <a:pt x="32" y="2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8" name="Freeform 82"/>
              <p:cNvSpPr>
                <a:spLocks noEditPoints="1"/>
              </p:cNvSpPr>
              <p:nvPr/>
            </p:nvSpPr>
            <p:spPr bwMode="auto">
              <a:xfrm>
                <a:off x="6497639" y="2633664"/>
                <a:ext cx="127000" cy="133350"/>
              </a:xfrm>
              <a:custGeom>
                <a:avLst/>
                <a:gdLst>
                  <a:gd name="T0" fmla="*/ 177 w 353"/>
                  <a:gd name="T1" fmla="*/ 65 h 370"/>
                  <a:gd name="T2" fmla="*/ 64 w 353"/>
                  <a:gd name="T3" fmla="*/ 185 h 370"/>
                  <a:gd name="T4" fmla="*/ 177 w 353"/>
                  <a:gd name="T5" fmla="*/ 306 h 370"/>
                  <a:gd name="T6" fmla="*/ 289 w 353"/>
                  <a:gd name="T7" fmla="*/ 185 h 370"/>
                  <a:gd name="T8" fmla="*/ 177 w 353"/>
                  <a:gd name="T9" fmla="*/ 65 h 370"/>
                  <a:gd name="T10" fmla="*/ 177 w 353"/>
                  <a:gd name="T11" fmla="*/ 370 h 370"/>
                  <a:gd name="T12" fmla="*/ 0 w 353"/>
                  <a:gd name="T13" fmla="*/ 185 h 370"/>
                  <a:gd name="T14" fmla="*/ 177 w 353"/>
                  <a:gd name="T15" fmla="*/ 0 h 370"/>
                  <a:gd name="T16" fmla="*/ 353 w 353"/>
                  <a:gd name="T17" fmla="*/ 185 h 370"/>
                  <a:gd name="T18" fmla="*/ 177 w 353"/>
                  <a:gd name="T1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3" h="370">
                    <a:moveTo>
                      <a:pt x="177" y="65"/>
                    </a:moveTo>
                    <a:cubicBezTo>
                      <a:pt x="115" y="65"/>
                      <a:pt x="64" y="119"/>
                      <a:pt x="64" y="185"/>
                    </a:cubicBezTo>
                    <a:cubicBezTo>
                      <a:pt x="64" y="252"/>
                      <a:pt x="115" y="306"/>
                      <a:pt x="177" y="306"/>
                    </a:cubicBezTo>
                    <a:cubicBezTo>
                      <a:pt x="239" y="306"/>
                      <a:pt x="289" y="252"/>
                      <a:pt x="289" y="185"/>
                    </a:cubicBezTo>
                    <a:cubicBezTo>
                      <a:pt x="289" y="119"/>
                      <a:pt x="239" y="65"/>
                      <a:pt x="177" y="65"/>
                    </a:cubicBezTo>
                    <a:close/>
                    <a:moveTo>
                      <a:pt x="177" y="370"/>
                    </a:moveTo>
                    <a:cubicBezTo>
                      <a:pt x="79" y="370"/>
                      <a:pt x="0" y="287"/>
                      <a:pt x="0" y="185"/>
                    </a:cubicBezTo>
                    <a:cubicBezTo>
                      <a:pt x="0" y="83"/>
                      <a:pt x="79" y="0"/>
                      <a:pt x="177" y="0"/>
                    </a:cubicBezTo>
                    <a:cubicBezTo>
                      <a:pt x="274" y="0"/>
                      <a:pt x="353" y="83"/>
                      <a:pt x="353" y="185"/>
                    </a:cubicBezTo>
                    <a:cubicBezTo>
                      <a:pt x="353" y="287"/>
                      <a:pt x="274" y="370"/>
                      <a:pt x="177" y="3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9" name="Freeform 83"/>
              <p:cNvSpPr>
                <a:spLocks/>
              </p:cNvSpPr>
              <p:nvPr/>
            </p:nvSpPr>
            <p:spPr bwMode="auto">
              <a:xfrm>
                <a:off x="6550026" y="3016251"/>
                <a:ext cx="22225" cy="215900"/>
              </a:xfrm>
              <a:custGeom>
                <a:avLst/>
                <a:gdLst>
                  <a:gd name="T0" fmla="*/ 32 w 64"/>
                  <a:gd name="T1" fmla="*/ 596 h 596"/>
                  <a:gd name="T2" fmla="*/ 0 w 64"/>
                  <a:gd name="T3" fmla="*/ 564 h 596"/>
                  <a:gd name="T4" fmla="*/ 0 w 64"/>
                  <a:gd name="T5" fmla="*/ 32 h 596"/>
                  <a:gd name="T6" fmla="*/ 32 w 64"/>
                  <a:gd name="T7" fmla="*/ 0 h 596"/>
                  <a:gd name="T8" fmla="*/ 64 w 64"/>
                  <a:gd name="T9" fmla="*/ 32 h 596"/>
                  <a:gd name="T10" fmla="*/ 64 w 64"/>
                  <a:gd name="T11" fmla="*/ 564 h 596"/>
                  <a:gd name="T12" fmla="*/ 32 w 64"/>
                  <a:gd name="T13" fmla="*/ 596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596">
                    <a:moveTo>
                      <a:pt x="32" y="596"/>
                    </a:moveTo>
                    <a:cubicBezTo>
                      <a:pt x="14" y="596"/>
                      <a:pt x="0" y="582"/>
                      <a:pt x="0" y="564"/>
                    </a:cubicBezTo>
                    <a:lnTo>
                      <a:pt x="0" y="32"/>
                    </a:ln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564"/>
                    </a:lnTo>
                    <a:cubicBezTo>
                      <a:pt x="64" y="582"/>
                      <a:pt x="49" y="596"/>
                      <a:pt x="32" y="5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1" name="Freeform 85"/>
              <p:cNvSpPr>
                <a:spLocks/>
              </p:cNvSpPr>
              <p:nvPr/>
            </p:nvSpPr>
            <p:spPr bwMode="auto">
              <a:xfrm>
                <a:off x="6694489" y="2913064"/>
                <a:ext cx="23813" cy="95250"/>
              </a:xfrm>
              <a:custGeom>
                <a:avLst/>
                <a:gdLst>
                  <a:gd name="T0" fmla="*/ 32 w 64"/>
                  <a:gd name="T1" fmla="*/ 264 h 264"/>
                  <a:gd name="T2" fmla="*/ 0 w 64"/>
                  <a:gd name="T3" fmla="*/ 232 h 264"/>
                  <a:gd name="T4" fmla="*/ 0 w 64"/>
                  <a:gd name="T5" fmla="*/ 32 h 264"/>
                  <a:gd name="T6" fmla="*/ 32 w 64"/>
                  <a:gd name="T7" fmla="*/ 0 h 264"/>
                  <a:gd name="T8" fmla="*/ 64 w 64"/>
                  <a:gd name="T9" fmla="*/ 32 h 264"/>
                  <a:gd name="T10" fmla="*/ 64 w 64"/>
                  <a:gd name="T11" fmla="*/ 232 h 264"/>
                  <a:gd name="T12" fmla="*/ 32 w 64"/>
                  <a:gd name="T13" fmla="*/ 264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64">
                    <a:moveTo>
                      <a:pt x="32" y="264"/>
                    </a:moveTo>
                    <a:cubicBezTo>
                      <a:pt x="14" y="264"/>
                      <a:pt x="0" y="250"/>
                      <a:pt x="0" y="232"/>
                    </a:cubicBezTo>
                    <a:lnTo>
                      <a:pt x="0" y="32"/>
                    </a:ln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4" y="14"/>
                      <a:pt x="64" y="32"/>
                    </a:cubicBezTo>
                    <a:lnTo>
                      <a:pt x="64" y="232"/>
                    </a:lnTo>
                    <a:cubicBezTo>
                      <a:pt x="64" y="250"/>
                      <a:pt x="50" y="264"/>
                      <a:pt x="32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2" name="Freeform 86"/>
              <p:cNvSpPr>
                <a:spLocks/>
              </p:cNvSpPr>
              <p:nvPr/>
            </p:nvSpPr>
            <p:spPr bwMode="auto">
              <a:xfrm>
                <a:off x="6791326" y="2913064"/>
                <a:ext cx="22225" cy="95250"/>
              </a:xfrm>
              <a:custGeom>
                <a:avLst/>
                <a:gdLst>
                  <a:gd name="T0" fmla="*/ 32 w 64"/>
                  <a:gd name="T1" fmla="*/ 264 h 264"/>
                  <a:gd name="T2" fmla="*/ 0 w 64"/>
                  <a:gd name="T3" fmla="*/ 232 h 264"/>
                  <a:gd name="T4" fmla="*/ 0 w 64"/>
                  <a:gd name="T5" fmla="*/ 32 h 264"/>
                  <a:gd name="T6" fmla="*/ 32 w 64"/>
                  <a:gd name="T7" fmla="*/ 0 h 264"/>
                  <a:gd name="T8" fmla="*/ 64 w 64"/>
                  <a:gd name="T9" fmla="*/ 32 h 264"/>
                  <a:gd name="T10" fmla="*/ 64 w 64"/>
                  <a:gd name="T11" fmla="*/ 232 h 264"/>
                  <a:gd name="T12" fmla="*/ 32 w 64"/>
                  <a:gd name="T13" fmla="*/ 264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64">
                    <a:moveTo>
                      <a:pt x="32" y="264"/>
                    </a:moveTo>
                    <a:cubicBezTo>
                      <a:pt x="14" y="264"/>
                      <a:pt x="0" y="250"/>
                      <a:pt x="0" y="232"/>
                    </a:cubicBezTo>
                    <a:lnTo>
                      <a:pt x="0" y="32"/>
                    </a:ln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4" y="14"/>
                      <a:pt x="64" y="32"/>
                    </a:cubicBezTo>
                    <a:lnTo>
                      <a:pt x="64" y="232"/>
                    </a:lnTo>
                    <a:cubicBezTo>
                      <a:pt x="64" y="250"/>
                      <a:pt x="50" y="264"/>
                      <a:pt x="32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3" name="Freeform 87"/>
              <p:cNvSpPr>
                <a:spLocks noEditPoints="1"/>
              </p:cNvSpPr>
              <p:nvPr/>
            </p:nvSpPr>
            <p:spPr bwMode="auto">
              <a:xfrm>
                <a:off x="6697664" y="2713039"/>
                <a:ext cx="112713" cy="115888"/>
              </a:xfrm>
              <a:custGeom>
                <a:avLst/>
                <a:gdLst>
                  <a:gd name="T0" fmla="*/ 155 w 310"/>
                  <a:gd name="T1" fmla="*/ 64 h 325"/>
                  <a:gd name="T2" fmla="*/ 64 w 310"/>
                  <a:gd name="T3" fmla="*/ 162 h 325"/>
                  <a:gd name="T4" fmla="*/ 155 w 310"/>
                  <a:gd name="T5" fmla="*/ 260 h 325"/>
                  <a:gd name="T6" fmla="*/ 246 w 310"/>
                  <a:gd name="T7" fmla="*/ 162 h 325"/>
                  <a:gd name="T8" fmla="*/ 155 w 310"/>
                  <a:gd name="T9" fmla="*/ 64 h 325"/>
                  <a:gd name="T10" fmla="*/ 155 w 310"/>
                  <a:gd name="T11" fmla="*/ 325 h 325"/>
                  <a:gd name="T12" fmla="*/ 0 w 310"/>
                  <a:gd name="T13" fmla="*/ 162 h 325"/>
                  <a:gd name="T14" fmla="*/ 155 w 310"/>
                  <a:gd name="T15" fmla="*/ 0 h 325"/>
                  <a:gd name="T16" fmla="*/ 310 w 310"/>
                  <a:gd name="T17" fmla="*/ 162 h 325"/>
                  <a:gd name="T18" fmla="*/ 155 w 310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0" h="325">
                    <a:moveTo>
                      <a:pt x="155" y="64"/>
                    </a:moveTo>
                    <a:cubicBezTo>
                      <a:pt x="105" y="64"/>
                      <a:pt x="64" y="108"/>
                      <a:pt x="64" y="162"/>
                    </a:cubicBezTo>
                    <a:cubicBezTo>
                      <a:pt x="64" y="216"/>
                      <a:pt x="105" y="260"/>
                      <a:pt x="155" y="260"/>
                    </a:cubicBezTo>
                    <a:cubicBezTo>
                      <a:pt x="205" y="260"/>
                      <a:pt x="246" y="216"/>
                      <a:pt x="246" y="162"/>
                    </a:cubicBezTo>
                    <a:cubicBezTo>
                      <a:pt x="246" y="108"/>
                      <a:pt x="205" y="64"/>
                      <a:pt x="155" y="64"/>
                    </a:cubicBezTo>
                    <a:close/>
                    <a:moveTo>
                      <a:pt x="155" y="325"/>
                    </a:moveTo>
                    <a:cubicBezTo>
                      <a:pt x="69" y="325"/>
                      <a:pt x="0" y="252"/>
                      <a:pt x="0" y="162"/>
                    </a:cubicBezTo>
                    <a:cubicBezTo>
                      <a:pt x="0" y="73"/>
                      <a:pt x="69" y="0"/>
                      <a:pt x="155" y="0"/>
                    </a:cubicBezTo>
                    <a:cubicBezTo>
                      <a:pt x="241" y="0"/>
                      <a:pt x="310" y="73"/>
                      <a:pt x="310" y="162"/>
                    </a:cubicBezTo>
                    <a:cubicBezTo>
                      <a:pt x="310" y="252"/>
                      <a:pt x="241" y="325"/>
                      <a:pt x="155" y="3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3" name="Freeform 88"/>
              <p:cNvSpPr>
                <a:spLocks/>
              </p:cNvSpPr>
              <p:nvPr/>
            </p:nvSpPr>
            <p:spPr bwMode="auto">
              <a:xfrm>
                <a:off x="6742114" y="3044826"/>
                <a:ext cx="23813" cy="187325"/>
              </a:xfrm>
              <a:custGeom>
                <a:avLst/>
                <a:gdLst>
                  <a:gd name="T0" fmla="*/ 32 w 64"/>
                  <a:gd name="T1" fmla="*/ 518 h 518"/>
                  <a:gd name="T2" fmla="*/ 0 w 64"/>
                  <a:gd name="T3" fmla="*/ 486 h 518"/>
                  <a:gd name="T4" fmla="*/ 0 w 64"/>
                  <a:gd name="T5" fmla="*/ 32 h 518"/>
                  <a:gd name="T6" fmla="*/ 32 w 64"/>
                  <a:gd name="T7" fmla="*/ 0 h 518"/>
                  <a:gd name="T8" fmla="*/ 64 w 64"/>
                  <a:gd name="T9" fmla="*/ 32 h 518"/>
                  <a:gd name="T10" fmla="*/ 64 w 64"/>
                  <a:gd name="T11" fmla="*/ 486 h 518"/>
                  <a:gd name="T12" fmla="*/ 32 w 64"/>
                  <a:gd name="T13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518">
                    <a:moveTo>
                      <a:pt x="32" y="518"/>
                    </a:moveTo>
                    <a:cubicBezTo>
                      <a:pt x="14" y="518"/>
                      <a:pt x="0" y="504"/>
                      <a:pt x="0" y="486"/>
                    </a:cubicBezTo>
                    <a:lnTo>
                      <a:pt x="0" y="32"/>
                    </a:ln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4" y="14"/>
                      <a:pt x="64" y="32"/>
                    </a:cubicBezTo>
                    <a:lnTo>
                      <a:pt x="64" y="486"/>
                    </a:lnTo>
                    <a:cubicBezTo>
                      <a:pt x="64" y="504"/>
                      <a:pt x="50" y="518"/>
                      <a:pt x="32" y="5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4" name="Freeform 89"/>
              <p:cNvSpPr>
                <a:spLocks/>
              </p:cNvSpPr>
              <p:nvPr/>
            </p:nvSpPr>
            <p:spPr bwMode="auto">
              <a:xfrm>
                <a:off x="6264276" y="2836864"/>
                <a:ext cx="185738" cy="395288"/>
              </a:xfrm>
              <a:custGeom>
                <a:avLst/>
                <a:gdLst>
                  <a:gd name="T0" fmla="*/ 424 w 516"/>
                  <a:gd name="T1" fmla="*/ 1092 h 1092"/>
                  <a:gd name="T2" fmla="*/ 156 w 516"/>
                  <a:gd name="T3" fmla="*/ 1092 h 1092"/>
                  <a:gd name="T4" fmla="*/ 124 w 516"/>
                  <a:gd name="T5" fmla="*/ 1060 h 1092"/>
                  <a:gd name="T6" fmla="*/ 124 w 516"/>
                  <a:gd name="T7" fmla="*/ 530 h 1092"/>
                  <a:gd name="T8" fmla="*/ 97 w 516"/>
                  <a:gd name="T9" fmla="*/ 535 h 1092"/>
                  <a:gd name="T10" fmla="*/ 91 w 516"/>
                  <a:gd name="T11" fmla="*/ 535 h 1092"/>
                  <a:gd name="T12" fmla="*/ 0 w 516"/>
                  <a:gd name="T13" fmla="*/ 443 h 1092"/>
                  <a:gd name="T14" fmla="*/ 0 w 516"/>
                  <a:gd name="T15" fmla="*/ 149 h 1092"/>
                  <a:gd name="T16" fmla="*/ 149 w 516"/>
                  <a:gd name="T17" fmla="*/ 0 h 1092"/>
                  <a:gd name="T18" fmla="*/ 431 w 516"/>
                  <a:gd name="T19" fmla="*/ 0 h 1092"/>
                  <a:gd name="T20" fmla="*/ 463 w 516"/>
                  <a:gd name="T21" fmla="*/ 32 h 1092"/>
                  <a:gd name="T22" fmla="*/ 431 w 516"/>
                  <a:gd name="T23" fmla="*/ 64 h 1092"/>
                  <a:gd name="T24" fmla="*/ 149 w 516"/>
                  <a:gd name="T25" fmla="*/ 64 h 1092"/>
                  <a:gd name="T26" fmla="*/ 64 w 516"/>
                  <a:gd name="T27" fmla="*/ 149 h 1092"/>
                  <a:gd name="T28" fmla="*/ 64 w 516"/>
                  <a:gd name="T29" fmla="*/ 443 h 1092"/>
                  <a:gd name="T30" fmla="*/ 91 w 516"/>
                  <a:gd name="T31" fmla="*/ 470 h 1092"/>
                  <a:gd name="T32" fmla="*/ 97 w 516"/>
                  <a:gd name="T33" fmla="*/ 470 h 1092"/>
                  <a:gd name="T34" fmla="*/ 124 w 516"/>
                  <a:gd name="T35" fmla="*/ 443 h 1092"/>
                  <a:gd name="T36" fmla="*/ 156 w 516"/>
                  <a:gd name="T37" fmla="*/ 411 h 1092"/>
                  <a:gd name="T38" fmla="*/ 188 w 516"/>
                  <a:gd name="T39" fmla="*/ 443 h 1092"/>
                  <a:gd name="T40" fmla="*/ 188 w 516"/>
                  <a:gd name="T41" fmla="*/ 1028 h 1092"/>
                  <a:gd name="T42" fmla="*/ 392 w 516"/>
                  <a:gd name="T43" fmla="*/ 1028 h 1092"/>
                  <a:gd name="T44" fmla="*/ 392 w 516"/>
                  <a:gd name="T45" fmla="*/ 443 h 1092"/>
                  <a:gd name="T46" fmla="*/ 424 w 516"/>
                  <a:gd name="T47" fmla="*/ 411 h 1092"/>
                  <a:gd name="T48" fmla="*/ 456 w 516"/>
                  <a:gd name="T49" fmla="*/ 443 h 1092"/>
                  <a:gd name="T50" fmla="*/ 484 w 516"/>
                  <a:gd name="T51" fmla="*/ 470 h 1092"/>
                  <a:gd name="T52" fmla="*/ 516 w 516"/>
                  <a:gd name="T53" fmla="*/ 502 h 1092"/>
                  <a:gd name="T54" fmla="*/ 484 w 516"/>
                  <a:gd name="T55" fmla="*/ 535 h 1092"/>
                  <a:gd name="T56" fmla="*/ 456 w 516"/>
                  <a:gd name="T57" fmla="*/ 530 h 1092"/>
                  <a:gd name="T58" fmla="*/ 456 w 516"/>
                  <a:gd name="T59" fmla="*/ 1060 h 1092"/>
                  <a:gd name="T60" fmla="*/ 424 w 516"/>
                  <a:gd name="T61" fmla="*/ 1092 h 1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6" h="1092">
                    <a:moveTo>
                      <a:pt x="424" y="1092"/>
                    </a:moveTo>
                    <a:lnTo>
                      <a:pt x="156" y="1092"/>
                    </a:lnTo>
                    <a:cubicBezTo>
                      <a:pt x="138" y="1092"/>
                      <a:pt x="124" y="1078"/>
                      <a:pt x="124" y="1060"/>
                    </a:cubicBezTo>
                    <a:lnTo>
                      <a:pt x="124" y="530"/>
                    </a:lnTo>
                    <a:cubicBezTo>
                      <a:pt x="115" y="533"/>
                      <a:pt x="106" y="535"/>
                      <a:pt x="97" y="535"/>
                    </a:cubicBezTo>
                    <a:lnTo>
                      <a:pt x="91" y="535"/>
                    </a:lnTo>
                    <a:cubicBezTo>
                      <a:pt x="41" y="535"/>
                      <a:pt x="0" y="493"/>
                      <a:pt x="0" y="443"/>
                    </a:cubicBezTo>
                    <a:lnTo>
                      <a:pt x="0" y="149"/>
                    </a:lnTo>
                    <a:cubicBezTo>
                      <a:pt x="0" y="66"/>
                      <a:pt x="67" y="0"/>
                      <a:pt x="149" y="0"/>
                    </a:cubicBezTo>
                    <a:lnTo>
                      <a:pt x="431" y="0"/>
                    </a:lnTo>
                    <a:cubicBezTo>
                      <a:pt x="449" y="0"/>
                      <a:pt x="463" y="14"/>
                      <a:pt x="463" y="32"/>
                    </a:cubicBezTo>
                    <a:cubicBezTo>
                      <a:pt x="463" y="49"/>
                      <a:pt x="449" y="64"/>
                      <a:pt x="431" y="64"/>
                    </a:cubicBezTo>
                    <a:lnTo>
                      <a:pt x="149" y="64"/>
                    </a:lnTo>
                    <a:cubicBezTo>
                      <a:pt x="102" y="64"/>
                      <a:pt x="64" y="102"/>
                      <a:pt x="64" y="149"/>
                    </a:cubicBezTo>
                    <a:lnTo>
                      <a:pt x="64" y="443"/>
                    </a:lnTo>
                    <a:cubicBezTo>
                      <a:pt x="64" y="458"/>
                      <a:pt x="76" y="470"/>
                      <a:pt x="91" y="470"/>
                    </a:cubicBezTo>
                    <a:lnTo>
                      <a:pt x="97" y="470"/>
                    </a:lnTo>
                    <a:cubicBezTo>
                      <a:pt x="112" y="470"/>
                      <a:pt x="124" y="458"/>
                      <a:pt x="124" y="443"/>
                    </a:cubicBezTo>
                    <a:cubicBezTo>
                      <a:pt x="124" y="425"/>
                      <a:pt x="138" y="411"/>
                      <a:pt x="156" y="411"/>
                    </a:cubicBezTo>
                    <a:cubicBezTo>
                      <a:pt x="174" y="411"/>
                      <a:pt x="188" y="425"/>
                      <a:pt x="188" y="443"/>
                    </a:cubicBezTo>
                    <a:lnTo>
                      <a:pt x="188" y="1028"/>
                    </a:lnTo>
                    <a:lnTo>
                      <a:pt x="392" y="1028"/>
                    </a:lnTo>
                    <a:lnTo>
                      <a:pt x="392" y="443"/>
                    </a:lnTo>
                    <a:cubicBezTo>
                      <a:pt x="392" y="425"/>
                      <a:pt x="407" y="411"/>
                      <a:pt x="424" y="411"/>
                    </a:cubicBezTo>
                    <a:cubicBezTo>
                      <a:pt x="442" y="411"/>
                      <a:pt x="456" y="425"/>
                      <a:pt x="456" y="443"/>
                    </a:cubicBezTo>
                    <a:cubicBezTo>
                      <a:pt x="456" y="458"/>
                      <a:pt x="469" y="470"/>
                      <a:pt x="484" y="470"/>
                    </a:cubicBezTo>
                    <a:cubicBezTo>
                      <a:pt x="501" y="470"/>
                      <a:pt x="516" y="485"/>
                      <a:pt x="516" y="502"/>
                    </a:cubicBezTo>
                    <a:cubicBezTo>
                      <a:pt x="516" y="520"/>
                      <a:pt x="501" y="535"/>
                      <a:pt x="484" y="535"/>
                    </a:cubicBezTo>
                    <a:cubicBezTo>
                      <a:pt x="474" y="535"/>
                      <a:pt x="465" y="533"/>
                      <a:pt x="456" y="530"/>
                    </a:cubicBezTo>
                    <a:lnTo>
                      <a:pt x="456" y="1060"/>
                    </a:lnTo>
                    <a:cubicBezTo>
                      <a:pt x="456" y="1078"/>
                      <a:pt x="442" y="1092"/>
                      <a:pt x="424" y="10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5" name="Freeform 90"/>
              <p:cNvSpPr>
                <a:spLocks/>
              </p:cNvSpPr>
              <p:nvPr/>
            </p:nvSpPr>
            <p:spPr bwMode="auto">
              <a:xfrm>
                <a:off x="6405564" y="2913064"/>
                <a:ext cx="22225" cy="95250"/>
              </a:xfrm>
              <a:custGeom>
                <a:avLst/>
                <a:gdLst>
                  <a:gd name="T0" fmla="*/ 32 w 64"/>
                  <a:gd name="T1" fmla="*/ 264 h 264"/>
                  <a:gd name="T2" fmla="*/ 0 w 64"/>
                  <a:gd name="T3" fmla="*/ 232 h 264"/>
                  <a:gd name="T4" fmla="*/ 0 w 64"/>
                  <a:gd name="T5" fmla="*/ 32 h 264"/>
                  <a:gd name="T6" fmla="*/ 32 w 64"/>
                  <a:gd name="T7" fmla="*/ 0 h 264"/>
                  <a:gd name="T8" fmla="*/ 64 w 64"/>
                  <a:gd name="T9" fmla="*/ 32 h 264"/>
                  <a:gd name="T10" fmla="*/ 64 w 64"/>
                  <a:gd name="T11" fmla="*/ 232 h 264"/>
                  <a:gd name="T12" fmla="*/ 32 w 64"/>
                  <a:gd name="T13" fmla="*/ 264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64">
                    <a:moveTo>
                      <a:pt x="32" y="264"/>
                    </a:moveTo>
                    <a:cubicBezTo>
                      <a:pt x="15" y="264"/>
                      <a:pt x="0" y="250"/>
                      <a:pt x="0" y="232"/>
                    </a:cubicBezTo>
                    <a:lnTo>
                      <a:pt x="0" y="32"/>
                    </a:lnTo>
                    <a:cubicBezTo>
                      <a:pt x="0" y="14"/>
                      <a:pt x="15" y="0"/>
                      <a:pt x="32" y="0"/>
                    </a:cubicBezTo>
                    <a:cubicBezTo>
                      <a:pt x="50" y="0"/>
                      <a:pt x="64" y="14"/>
                      <a:pt x="64" y="32"/>
                    </a:cubicBezTo>
                    <a:lnTo>
                      <a:pt x="64" y="232"/>
                    </a:lnTo>
                    <a:cubicBezTo>
                      <a:pt x="64" y="250"/>
                      <a:pt x="50" y="264"/>
                      <a:pt x="32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6" name="Freeform 91"/>
              <p:cNvSpPr>
                <a:spLocks/>
              </p:cNvSpPr>
              <p:nvPr/>
            </p:nvSpPr>
            <p:spPr bwMode="auto">
              <a:xfrm>
                <a:off x="6308726" y="2913064"/>
                <a:ext cx="22225" cy="95250"/>
              </a:xfrm>
              <a:custGeom>
                <a:avLst/>
                <a:gdLst>
                  <a:gd name="T0" fmla="*/ 32 w 64"/>
                  <a:gd name="T1" fmla="*/ 264 h 264"/>
                  <a:gd name="T2" fmla="*/ 0 w 64"/>
                  <a:gd name="T3" fmla="*/ 232 h 264"/>
                  <a:gd name="T4" fmla="*/ 0 w 64"/>
                  <a:gd name="T5" fmla="*/ 32 h 264"/>
                  <a:gd name="T6" fmla="*/ 32 w 64"/>
                  <a:gd name="T7" fmla="*/ 0 h 264"/>
                  <a:gd name="T8" fmla="*/ 64 w 64"/>
                  <a:gd name="T9" fmla="*/ 32 h 264"/>
                  <a:gd name="T10" fmla="*/ 64 w 64"/>
                  <a:gd name="T11" fmla="*/ 232 h 264"/>
                  <a:gd name="T12" fmla="*/ 32 w 64"/>
                  <a:gd name="T13" fmla="*/ 264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64">
                    <a:moveTo>
                      <a:pt x="32" y="264"/>
                    </a:moveTo>
                    <a:cubicBezTo>
                      <a:pt x="14" y="264"/>
                      <a:pt x="0" y="250"/>
                      <a:pt x="0" y="232"/>
                    </a:cubicBezTo>
                    <a:lnTo>
                      <a:pt x="0" y="32"/>
                    </a:ln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4" y="14"/>
                      <a:pt x="64" y="32"/>
                    </a:cubicBezTo>
                    <a:lnTo>
                      <a:pt x="64" y="232"/>
                    </a:lnTo>
                    <a:cubicBezTo>
                      <a:pt x="64" y="250"/>
                      <a:pt x="50" y="264"/>
                      <a:pt x="32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7" name="Freeform 92"/>
              <p:cNvSpPr>
                <a:spLocks noEditPoints="1"/>
              </p:cNvSpPr>
              <p:nvPr/>
            </p:nvSpPr>
            <p:spPr bwMode="auto">
              <a:xfrm>
                <a:off x="6311901" y="2713039"/>
                <a:ext cx="112713" cy="115888"/>
              </a:xfrm>
              <a:custGeom>
                <a:avLst/>
                <a:gdLst>
                  <a:gd name="T0" fmla="*/ 155 w 311"/>
                  <a:gd name="T1" fmla="*/ 64 h 325"/>
                  <a:gd name="T2" fmla="*/ 64 w 311"/>
                  <a:gd name="T3" fmla="*/ 162 h 325"/>
                  <a:gd name="T4" fmla="*/ 155 w 311"/>
                  <a:gd name="T5" fmla="*/ 260 h 325"/>
                  <a:gd name="T6" fmla="*/ 246 w 311"/>
                  <a:gd name="T7" fmla="*/ 162 h 325"/>
                  <a:gd name="T8" fmla="*/ 155 w 311"/>
                  <a:gd name="T9" fmla="*/ 64 h 325"/>
                  <a:gd name="T10" fmla="*/ 155 w 311"/>
                  <a:gd name="T11" fmla="*/ 325 h 325"/>
                  <a:gd name="T12" fmla="*/ 0 w 311"/>
                  <a:gd name="T13" fmla="*/ 162 h 325"/>
                  <a:gd name="T14" fmla="*/ 155 w 311"/>
                  <a:gd name="T15" fmla="*/ 0 h 325"/>
                  <a:gd name="T16" fmla="*/ 311 w 311"/>
                  <a:gd name="T17" fmla="*/ 162 h 325"/>
                  <a:gd name="T18" fmla="*/ 155 w 311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1" h="325">
                    <a:moveTo>
                      <a:pt x="155" y="64"/>
                    </a:moveTo>
                    <a:cubicBezTo>
                      <a:pt x="105" y="64"/>
                      <a:pt x="64" y="108"/>
                      <a:pt x="64" y="162"/>
                    </a:cubicBezTo>
                    <a:cubicBezTo>
                      <a:pt x="64" y="216"/>
                      <a:pt x="105" y="260"/>
                      <a:pt x="155" y="260"/>
                    </a:cubicBezTo>
                    <a:cubicBezTo>
                      <a:pt x="205" y="260"/>
                      <a:pt x="246" y="216"/>
                      <a:pt x="246" y="162"/>
                    </a:cubicBezTo>
                    <a:cubicBezTo>
                      <a:pt x="246" y="108"/>
                      <a:pt x="205" y="64"/>
                      <a:pt x="155" y="64"/>
                    </a:cubicBezTo>
                    <a:close/>
                    <a:moveTo>
                      <a:pt x="155" y="325"/>
                    </a:moveTo>
                    <a:cubicBezTo>
                      <a:pt x="70" y="325"/>
                      <a:pt x="0" y="252"/>
                      <a:pt x="0" y="162"/>
                    </a:cubicBezTo>
                    <a:cubicBezTo>
                      <a:pt x="0" y="73"/>
                      <a:pt x="70" y="0"/>
                      <a:pt x="155" y="0"/>
                    </a:cubicBezTo>
                    <a:cubicBezTo>
                      <a:pt x="241" y="0"/>
                      <a:pt x="311" y="73"/>
                      <a:pt x="311" y="162"/>
                    </a:cubicBezTo>
                    <a:cubicBezTo>
                      <a:pt x="311" y="252"/>
                      <a:pt x="241" y="325"/>
                      <a:pt x="155" y="3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8" name="Freeform 93"/>
              <p:cNvSpPr>
                <a:spLocks/>
              </p:cNvSpPr>
              <p:nvPr/>
            </p:nvSpPr>
            <p:spPr bwMode="auto">
              <a:xfrm>
                <a:off x="6356351" y="3044826"/>
                <a:ext cx="23813" cy="187325"/>
              </a:xfrm>
              <a:custGeom>
                <a:avLst/>
                <a:gdLst>
                  <a:gd name="T0" fmla="*/ 32 w 64"/>
                  <a:gd name="T1" fmla="*/ 518 h 518"/>
                  <a:gd name="T2" fmla="*/ 0 w 64"/>
                  <a:gd name="T3" fmla="*/ 486 h 518"/>
                  <a:gd name="T4" fmla="*/ 0 w 64"/>
                  <a:gd name="T5" fmla="*/ 32 h 518"/>
                  <a:gd name="T6" fmla="*/ 32 w 64"/>
                  <a:gd name="T7" fmla="*/ 0 h 518"/>
                  <a:gd name="T8" fmla="*/ 64 w 64"/>
                  <a:gd name="T9" fmla="*/ 32 h 518"/>
                  <a:gd name="T10" fmla="*/ 64 w 64"/>
                  <a:gd name="T11" fmla="*/ 486 h 518"/>
                  <a:gd name="T12" fmla="*/ 32 w 64"/>
                  <a:gd name="T13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518">
                    <a:moveTo>
                      <a:pt x="32" y="518"/>
                    </a:moveTo>
                    <a:cubicBezTo>
                      <a:pt x="15" y="518"/>
                      <a:pt x="0" y="504"/>
                      <a:pt x="0" y="486"/>
                    </a:cubicBezTo>
                    <a:lnTo>
                      <a:pt x="0" y="32"/>
                    </a:lnTo>
                    <a:cubicBezTo>
                      <a:pt x="0" y="14"/>
                      <a:pt x="15" y="0"/>
                      <a:pt x="32" y="0"/>
                    </a:cubicBezTo>
                    <a:cubicBezTo>
                      <a:pt x="50" y="0"/>
                      <a:pt x="64" y="14"/>
                      <a:pt x="64" y="32"/>
                    </a:cubicBezTo>
                    <a:lnTo>
                      <a:pt x="64" y="486"/>
                    </a:lnTo>
                    <a:cubicBezTo>
                      <a:pt x="64" y="504"/>
                      <a:pt x="50" y="518"/>
                      <a:pt x="32" y="5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0" name="Freeform 94"/>
              <p:cNvSpPr>
                <a:spLocks noEditPoints="1"/>
              </p:cNvSpPr>
              <p:nvPr/>
            </p:nvSpPr>
            <p:spPr bwMode="auto">
              <a:xfrm>
                <a:off x="6227764" y="3208339"/>
                <a:ext cx="666750" cy="112713"/>
              </a:xfrm>
              <a:custGeom>
                <a:avLst/>
                <a:gdLst>
                  <a:gd name="T0" fmla="*/ 64 w 1849"/>
                  <a:gd name="T1" fmla="*/ 247 h 311"/>
                  <a:gd name="T2" fmla="*/ 1785 w 1849"/>
                  <a:gd name="T3" fmla="*/ 247 h 311"/>
                  <a:gd name="T4" fmla="*/ 1785 w 1849"/>
                  <a:gd name="T5" fmla="*/ 159 h 311"/>
                  <a:gd name="T6" fmla="*/ 1718 w 1849"/>
                  <a:gd name="T7" fmla="*/ 159 h 311"/>
                  <a:gd name="T8" fmla="*/ 1686 w 1849"/>
                  <a:gd name="T9" fmla="*/ 127 h 311"/>
                  <a:gd name="T10" fmla="*/ 1686 w 1849"/>
                  <a:gd name="T11" fmla="*/ 64 h 311"/>
                  <a:gd name="T12" fmla="*/ 163 w 1849"/>
                  <a:gd name="T13" fmla="*/ 64 h 311"/>
                  <a:gd name="T14" fmla="*/ 163 w 1849"/>
                  <a:gd name="T15" fmla="*/ 127 h 311"/>
                  <a:gd name="T16" fmla="*/ 131 w 1849"/>
                  <a:gd name="T17" fmla="*/ 159 h 311"/>
                  <a:gd name="T18" fmla="*/ 64 w 1849"/>
                  <a:gd name="T19" fmla="*/ 159 h 311"/>
                  <a:gd name="T20" fmla="*/ 64 w 1849"/>
                  <a:gd name="T21" fmla="*/ 247 h 311"/>
                  <a:gd name="T22" fmla="*/ 1817 w 1849"/>
                  <a:gd name="T23" fmla="*/ 311 h 311"/>
                  <a:gd name="T24" fmla="*/ 32 w 1849"/>
                  <a:gd name="T25" fmla="*/ 311 h 311"/>
                  <a:gd name="T26" fmla="*/ 0 w 1849"/>
                  <a:gd name="T27" fmla="*/ 279 h 311"/>
                  <a:gd name="T28" fmla="*/ 0 w 1849"/>
                  <a:gd name="T29" fmla="*/ 127 h 311"/>
                  <a:gd name="T30" fmla="*/ 32 w 1849"/>
                  <a:gd name="T31" fmla="*/ 95 h 311"/>
                  <a:gd name="T32" fmla="*/ 99 w 1849"/>
                  <a:gd name="T33" fmla="*/ 95 h 311"/>
                  <a:gd name="T34" fmla="*/ 99 w 1849"/>
                  <a:gd name="T35" fmla="*/ 32 h 311"/>
                  <a:gd name="T36" fmla="*/ 131 w 1849"/>
                  <a:gd name="T37" fmla="*/ 0 h 311"/>
                  <a:gd name="T38" fmla="*/ 1718 w 1849"/>
                  <a:gd name="T39" fmla="*/ 0 h 311"/>
                  <a:gd name="T40" fmla="*/ 1750 w 1849"/>
                  <a:gd name="T41" fmla="*/ 32 h 311"/>
                  <a:gd name="T42" fmla="*/ 1750 w 1849"/>
                  <a:gd name="T43" fmla="*/ 95 h 311"/>
                  <a:gd name="T44" fmla="*/ 1817 w 1849"/>
                  <a:gd name="T45" fmla="*/ 95 h 311"/>
                  <a:gd name="T46" fmla="*/ 1849 w 1849"/>
                  <a:gd name="T47" fmla="*/ 127 h 311"/>
                  <a:gd name="T48" fmla="*/ 1849 w 1849"/>
                  <a:gd name="T49" fmla="*/ 279 h 311"/>
                  <a:gd name="T50" fmla="*/ 1817 w 1849"/>
                  <a:gd name="T51" fmla="*/ 311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49" h="311">
                    <a:moveTo>
                      <a:pt x="64" y="247"/>
                    </a:moveTo>
                    <a:lnTo>
                      <a:pt x="1785" y="247"/>
                    </a:lnTo>
                    <a:lnTo>
                      <a:pt x="1785" y="159"/>
                    </a:lnTo>
                    <a:lnTo>
                      <a:pt x="1718" y="159"/>
                    </a:lnTo>
                    <a:cubicBezTo>
                      <a:pt x="1701" y="159"/>
                      <a:pt x="1686" y="145"/>
                      <a:pt x="1686" y="127"/>
                    </a:cubicBezTo>
                    <a:lnTo>
                      <a:pt x="1686" y="64"/>
                    </a:lnTo>
                    <a:lnTo>
                      <a:pt x="163" y="64"/>
                    </a:lnTo>
                    <a:lnTo>
                      <a:pt x="163" y="127"/>
                    </a:lnTo>
                    <a:cubicBezTo>
                      <a:pt x="163" y="145"/>
                      <a:pt x="149" y="159"/>
                      <a:pt x="131" y="159"/>
                    </a:cubicBezTo>
                    <a:lnTo>
                      <a:pt x="64" y="159"/>
                    </a:lnTo>
                    <a:lnTo>
                      <a:pt x="64" y="247"/>
                    </a:lnTo>
                    <a:close/>
                    <a:moveTo>
                      <a:pt x="1817" y="311"/>
                    </a:moveTo>
                    <a:lnTo>
                      <a:pt x="32" y="311"/>
                    </a:lnTo>
                    <a:cubicBezTo>
                      <a:pt x="14" y="311"/>
                      <a:pt x="0" y="297"/>
                      <a:pt x="0" y="279"/>
                    </a:cubicBezTo>
                    <a:lnTo>
                      <a:pt x="0" y="127"/>
                    </a:lnTo>
                    <a:cubicBezTo>
                      <a:pt x="0" y="109"/>
                      <a:pt x="14" y="95"/>
                      <a:pt x="32" y="95"/>
                    </a:cubicBezTo>
                    <a:lnTo>
                      <a:pt x="99" y="95"/>
                    </a:lnTo>
                    <a:lnTo>
                      <a:pt x="99" y="32"/>
                    </a:lnTo>
                    <a:cubicBezTo>
                      <a:pt x="99" y="15"/>
                      <a:pt x="113" y="0"/>
                      <a:pt x="131" y="0"/>
                    </a:cubicBezTo>
                    <a:lnTo>
                      <a:pt x="1718" y="0"/>
                    </a:lnTo>
                    <a:cubicBezTo>
                      <a:pt x="1736" y="0"/>
                      <a:pt x="1750" y="15"/>
                      <a:pt x="1750" y="32"/>
                    </a:cubicBezTo>
                    <a:lnTo>
                      <a:pt x="1750" y="95"/>
                    </a:lnTo>
                    <a:lnTo>
                      <a:pt x="1817" y="95"/>
                    </a:lnTo>
                    <a:cubicBezTo>
                      <a:pt x="1835" y="95"/>
                      <a:pt x="1849" y="109"/>
                      <a:pt x="1849" y="127"/>
                    </a:cubicBezTo>
                    <a:lnTo>
                      <a:pt x="1849" y="279"/>
                    </a:lnTo>
                    <a:cubicBezTo>
                      <a:pt x="1849" y="297"/>
                      <a:pt x="1835" y="311"/>
                      <a:pt x="1817" y="3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1" name="Freeform 95"/>
              <p:cNvSpPr>
                <a:spLocks/>
              </p:cNvSpPr>
              <p:nvPr/>
            </p:nvSpPr>
            <p:spPr bwMode="auto">
              <a:xfrm>
                <a:off x="6197601" y="3297239"/>
                <a:ext cx="728663" cy="23813"/>
              </a:xfrm>
              <a:custGeom>
                <a:avLst/>
                <a:gdLst>
                  <a:gd name="T0" fmla="*/ 1989 w 2021"/>
                  <a:gd name="T1" fmla="*/ 64 h 64"/>
                  <a:gd name="T2" fmla="*/ 32 w 2021"/>
                  <a:gd name="T3" fmla="*/ 64 h 64"/>
                  <a:gd name="T4" fmla="*/ 0 w 2021"/>
                  <a:gd name="T5" fmla="*/ 32 h 64"/>
                  <a:gd name="T6" fmla="*/ 32 w 2021"/>
                  <a:gd name="T7" fmla="*/ 0 h 64"/>
                  <a:gd name="T8" fmla="*/ 1989 w 2021"/>
                  <a:gd name="T9" fmla="*/ 0 h 64"/>
                  <a:gd name="T10" fmla="*/ 2021 w 2021"/>
                  <a:gd name="T11" fmla="*/ 32 h 64"/>
                  <a:gd name="T12" fmla="*/ 1989 w 2021"/>
                  <a:gd name="T1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1" h="64">
                    <a:moveTo>
                      <a:pt x="1989" y="64"/>
                    </a:moveTo>
                    <a:lnTo>
                      <a:pt x="32" y="64"/>
                    </a:lnTo>
                    <a:cubicBezTo>
                      <a:pt x="15" y="64"/>
                      <a:pt x="0" y="50"/>
                      <a:pt x="0" y="32"/>
                    </a:cubicBezTo>
                    <a:cubicBezTo>
                      <a:pt x="0" y="14"/>
                      <a:pt x="15" y="0"/>
                      <a:pt x="32" y="0"/>
                    </a:cubicBezTo>
                    <a:lnTo>
                      <a:pt x="1989" y="0"/>
                    </a:lnTo>
                    <a:cubicBezTo>
                      <a:pt x="2007" y="0"/>
                      <a:pt x="2021" y="14"/>
                      <a:pt x="2021" y="32"/>
                    </a:cubicBezTo>
                    <a:cubicBezTo>
                      <a:pt x="2021" y="50"/>
                      <a:pt x="2007" y="64"/>
                      <a:pt x="1989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2" name="Freeform 96"/>
              <p:cNvSpPr>
                <a:spLocks/>
              </p:cNvSpPr>
              <p:nvPr/>
            </p:nvSpPr>
            <p:spPr bwMode="auto">
              <a:xfrm>
                <a:off x="6264276" y="3243264"/>
                <a:ext cx="512763" cy="22225"/>
              </a:xfrm>
              <a:custGeom>
                <a:avLst/>
                <a:gdLst>
                  <a:gd name="T0" fmla="*/ 1393 w 1426"/>
                  <a:gd name="T1" fmla="*/ 64 h 64"/>
                  <a:gd name="T2" fmla="*/ 32 w 1426"/>
                  <a:gd name="T3" fmla="*/ 64 h 64"/>
                  <a:gd name="T4" fmla="*/ 0 w 1426"/>
                  <a:gd name="T5" fmla="*/ 32 h 64"/>
                  <a:gd name="T6" fmla="*/ 32 w 1426"/>
                  <a:gd name="T7" fmla="*/ 0 h 64"/>
                  <a:gd name="T8" fmla="*/ 1393 w 1426"/>
                  <a:gd name="T9" fmla="*/ 0 h 64"/>
                  <a:gd name="T10" fmla="*/ 1426 w 1426"/>
                  <a:gd name="T11" fmla="*/ 32 h 64"/>
                  <a:gd name="T12" fmla="*/ 1393 w 1426"/>
                  <a:gd name="T1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6" h="64">
                    <a:moveTo>
                      <a:pt x="1393" y="64"/>
                    </a:moveTo>
                    <a:lnTo>
                      <a:pt x="32" y="64"/>
                    </a:lnTo>
                    <a:cubicBezTo>
                      <a:pt x="14" y="64"/>
                      <a:pt x="0" y="50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lnTo>
                      <a:pt x="1393" y="0"/>
                    </a:lnTo>
                    <a:cubicBezTo>
                      <a:pt x="1411" y="0"/>
                      <a:pt x="1426" y="14"/>
                      <a:pt x="1426" y="32"/>
                    </a:cubicBezTo>
                    <a:cubicBezTo>
                      <a:pt x="1426" y="50"/>
                      <a:pt x="1411" y="64"/>
                      <a:pt x="1393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488899" y="1303738"/>
              <a:ext cx="604838" cy="436563"/>
              <a:chOff x="5362576" y="4745038"/>
              <a:chExt cx="604838" cy="436563"/>
            </a:xfrm>
            <a:solidFill>
              <a:schemeClr val="accent2"/>
            </a:solidFill>
          </p:grpSpPr>
          <p:sp>
            <p:nvSpPr>
              <p:cNvPr id="63" name="Freeform 86"/>
              <p:cNvSpPr>
                <a:spLocks noEditPoints="1"/>
              </p:cNvSpPr>
              <p:nvPr/>
            </p:nvSpPr>
            <p:spPr bwMode="auto">
              <a:xfrm>
                <a:off x="5422901" y="4745038"/>
                <a:ext cx="485775" cy="368300"/>
              </a:xfrm>
              <a:custGeom>
                <a:avLst/>
                <a:gdLst>
                  <a:gd name="T0" fmla="*/ 71 w 1349"/>
                  <a:gd name="T1" fmla="*/ 955 h 1025"/>
                  <a:gd name="T2" fmla="*/ 1279 w 1349"/>
                  <a:gd name="T3" fmla="*/ 955 h 1025"/>
                  <a:gd name="T4" fmla="*/ 1279 w 1349"/>
                  <a:gd name="T5" fmla="*/ 231 h 1025"/>
                  <a:gd name="T6" fmla="*/ 1118 w 1349"/>
                  <a:gd name="T7" fmla="*/ 70 h 1025"/>
                  <a:gd name="T8" fmla="*/ 231 w 1349"/>
                  <a:gd name="T9" fmla="*/ 70 h 1025"/>
                  <a:gd name="T10" fmla="*/ 71 w 1349"/>
                  <a:gd name="T11" fmla="*/ 231 h 1025"/>
                  <a:gd name="T12" fmla="*/ 71 w 1349"/>
                  <a:gd name="T13" fmla="*/ 955 h 1025"/>
                  <a:gd name="T14" fmla="*/ 1314 w 1349"/>
                  <a:gd name="T15" fmla="*/ 1025 h 1025"/>
                  <a:gd name="T16" fmla="*/ 35 w 1349"/>
                  <a:gd name="T17" fmla="*/ 1025 h 1025"/>
                  <a:gd name="T18" fmla="*/ 0 w 1349"/>
                  <a:gd name="T19" fmla="*/ 990 h 1025"/>
                  <a:gd name="T20" fmla="*/ 0 w 1349"/>
                  <a:gd name="T21" fmla="*/ 231 h 1025"/>
                  <a:gd name="T22" fmla="*/ 231 w 1349"/>
                  <a:gd name="T23" fmla="*/ 0 h 1025"/>
                  <a:gd name="T24" fmla="*/ 1118 w 1349"/>
                  <a:gd name="T25" fmla="*/ 0 h 1025"/>
                  <a:gd name="T26" fmla="*/ 1349 w 1349"/>
                  <a:gd name="T27" fmla="*/ 231 h 1025"/>
                  <a:gd name="T28" fmla="*/ 1349 w 1349"/>
                  <a:gd name="T29" fmla="*/ 990 h 1025"/>
                  <a:gd name="T30" fmla="*/ 1314 w 1349"/>
                  <a:gd name="T31" fmla="*/ 1025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49" h="1025">
                    <a:moveTo>
                      <a:pt x="71" y="955"/>
                    </a:moveTo>
                    <a:lnTo>
                      <a:pt x="1279" y="955"/>
                    </a:lnTo>
                    <a:lnTo>
                      <a:pt x="1279" y="231"/>
                    </a:lnTo>
                    <a:cubicBezTo>
                      <a:pt x="1279" y="143"/>
                      <a:pt x="1207" y="70"/>
                      <a:pt x="1118" y="70"/>
                    </a:cubicBezTo>
                    <a:lnTo>
                      <a:pt x="231" y="70"/>
                    </a:lnTo>
                    <a:cubicBezTo>
                      <a:pt x="143" y="70"/>
                      <a:pt x="71" y="143"/>
                      <a:pt x="71" y="231"/>
                    </a:cubicBezTo>
                    <a:lnTo>
                      <a:pt x="71" y="955"/>
                    </a:lnTo>
                    <a:close/>
                    <a:moveTo>
                      <a:pt x="1314" y="1025"/>
                    </a:moveTo>
                    <a:lnTo>
                      <a:pt x="35" y="1025"/>
                    </a:lnTo>
                    <a:cubicBezTo>
                      <a:pt x="16" y="1025"/>
                      <a:pt x="0" y="1010"/>
                      <a:pt x="0" y="990"/>
                    </a:cubicBezTo>
                    <a:lnTo>
                      <a:pt x="0" y="231"/>
                    </a:lnTo>
                    <a:cubicBezTo>
                      <a:pt x="0" y="104"/>
                      <a:pt x="104" y="0"/>
                      <a:pt x="231" y="0"/>
                    </a:cubicBezTo>
                    <a:lnTo>
                      <a:pt x="1118" y="0"/>
                    </a:lnTo>
                    <a:cubicBezTo>
                      <a:pt x="1246" y="0"/>
                      <a:pt x="1349" y="104"/>
                      <a:pt x="1349" y="231"/>
                    </a:cubicBezTo>
                    <a:lnTo>
                      <a:pt x="1349" y="990"/>
                    </a:lnTo>
                    <a:cubicBezTo>
                      <a:pt x="1349" y="1010"/>
                      <a:pt x="1333" y="1025"/>
                      <a:pt x="1314" y="10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4" name="Freeform 87"/>
              <p:cNvSpPr>
                <a:spLocks/>
              </p:cNvSpPr>
              <p:nvPr/>
            </p:nvSpPr>
            <p:spPr bwMode="auto">
              <a:xfrm>
                <a:off x="5613401" y="4784725"/>
                <a:ext cx="104775" cy="25400"/>
              </a:xfrm>
              <a:custGeom>
                <a:avLst/>
                <a:gdLst>
                  <a:gd name="T0" fmla="*/ 256 w 291"/>
                  <a:gd name="T1" fmla="*/ 71 h 71"/>
                  <a:gd name="T2" fmla="*/ 36 w 291"/>
                  <a:gd name="T3" fmla="*/ 71 h 71"/>
                  <a:gd name="T4" fmla="*/ 0 w 291"/>
                  <a:gd name="T5" fmla="*/ 35 h 71"/>
                  <a:gd name="T6" fmla="*/ 36 w 291"/>
                  <a:gd name="T7" fmla="*/ 0 h 71"/>
                  <a:gd name="T8" fmla="*/ 256 w 291"/>
                  <a:gd name="T9" fmla="*/ 0 h 71"/>
                  <a:gd name="T10" fmla="*/ 291 w 291"/>
                  <a:gd name="T11" fmla="*/ 35 h 71"/>
                  <a:gd name="T12" fmla="*/ 256 w 291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1" h="71">
                    <a:moveTo>
                      <a:pt x="256" y="71"/>
                    </a:moveTo>
                    <a:lnTo>
                      <a:pt x="36" y="71"/>
                    </a:lnTo>
                    <a:cubicBezTo>
                      <a:pt x="16" y="71"/>
                      <a:pt x="0" y="55"/>
                      <a:pt x="0" y="35"/>
                    </a:cubicBezTo>
                    <a:cubicBezTo>
                      <a:pt x="0" y="16"/>
                      <a:pt x="16" y="0"/>
                      <a:pt x="36" y="0"/>
                    </a:cubicBezTo>
                    <a:lnTo>
                      <a:pt x="256" y="0"/>
                    </a:lnTo>
                    <a:cubicBezTo>
                      <a:pt x="275" y="0"/>
                      <a:pt x="291" y="16"/>
                      <a:pt x="291" y="35"/>
                    </a:cubicBezTo>
                    <a:cubicBezTo>
                      <a:pt x="291" y="55"/>
                      <a:pt x="275" y="71"/>
                      <a:pt x="256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5" name="Freeform 88"/>
              <p:cNvSpPr>
                <a:spLocks noEditPoints="1"/>
              </p:cNvSpPr>
              <p:nvPr/>
            </p:nvSpPr>
            <p:spPr bwMode="auto">
              <a:xfrm>
                <a:off x="5495926" y="4972050"/>
                <a:ext cx="69850" cy="69850"/>
              </a:xfrm>
              <a:custGeom>
                <a:avLst/>
                <a:gdLst>
                  <a:gd name="T0" fmla="*/ 97 w 194"/>
                  <a:gd name="T1" fmla="*/ 70 h 194"/>
                  <a:gd name="T2" fmla="*/ 70 w 194"/>
                  <a:gd name="T3" fmla="*/ 97 h 194"/>
                  <a:gd name="T4" fmla="*/ 97 w 194"/>
                  <a:gd name="T5" fmla="*/ 123 h 194"/>
                  <a:gd name="T6" fmla="*/ 124 w 194"/>
                  <a:gd name="T7" fmla="*/ 97 h 194"/>
                  <a:gd name="T8" fmla="*/ 97 w 194"/>
                  <a:gd name="T9" fmla="*/ 70 h 194"/>
                  <a:gd name="T10" fmla="*/ 97 w 194"/>
                  <a:gd name="T11" fmla="*/ 194 h 194"/>
                  <a:gd name="T12" fmla="*/ 0 w 194"/>
                  <a:gd name="T13" fmla="*/ 97 h 194"/>
                  <a:gd name="T14" fmla="*/ 97 w 194"/>
                  <a:gd name="T15" fmla="*/ 0 h 194"/>
                  <a:gd name="T16" fmla="*/ 194 w 194"/>
                  <a:gd name="T17" fmla="*/ 97 h 194"/>
                  <a:gd name="T18" fmla="*/ 97 w 194"/>
                  <a:gd name="T19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194">
                    <a:moveTo>
                      <a:pt x="97" y="70"/>
                    </a:moveTo>
                    <a:cubicBezTo>
                      <a:pt x="82" y="70"/>
                      <a:pt x="70" y="82"/>
                      <a:pt x="70" y="97"/>
                    </a:cubicBezTo>
                    <a:cubicBezTo>
                      <a:pt x="70" y="112"/>
                      <a:pt x="82" y="123"/>
                      <a:pt x="97" y="123"/>
                    </a:cubicBezTo>
                    <a:cubicBezTo>
                      <a:pt x="112" y="123"/>
                      <a:pt x="124" y="112"/>
                      <a:pt x="124" y="97"/>
                    </a:cubicBezTo>
                    <a:cubicBezTo>
                      <a:pt x="124" y="82"/>
                      <a:pt x="112" y="70"/>
                      <a:pt x="97" y="70"/>
                    </a:cubicBezTo>
                    <a:close/>
                    <a:moveTo>
                      <a:pt x="97" y="194"/>
                    </a:moveTo>
                    <a:cubicBezTo>
                      <a:pt x="43" y="194"/>
                      <a:pt x="0" y="150"/>
                      <a:pt x="0" y="97"/>
                    </a:cubicBezTo>
                    <a:cubicBezTo>
                      <a:pt x="0" y="43"/>
                      <a:pt x="43" y="0"/>
                      <a:pt x="97" y="0"/>
                    </a:cubicBezTo>
                    <a:cubicBezTo>
                      <a:pt x="151" y="0"/>
                      <a:pt x="194" y="43"/>
                      <a:pt x="194" y="97"/>
                    </a:cubicBezTo>
                    <a:cubicBezTo>
                      <a:pt x="194" y="150"/>
                      <a:pt x="151" y="194"/>
                      <a:pt x="97" y="1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6" name="Freeform 89"/>
              <p:cNvSpPr>
                <a:spLocks noEditPoints="1"/>
              </p:cNvSpPr>
              <p:nvPr/>
            </p:nvSpPr>
            <p:spPr bwMode="auto">
              <a:xfrm>
                <a:off x="5591176" y="4879975"/>
                <a:ext cx="69850" cy="69850"/>
              </a:xfrm>
              <a:custGeom>
                <a:avLst/>
                <a:gdLst>
                  <a:gd name="T0" fmla="*/ 98 w 195"/>
                  <a:gd name="T1" fmla="*/ 70 h 194"/>
                  <a:gd name="T2" fmla="*/ 71 w 195"/>
                  <a:gd name="T3" fmla="*/ 97 h 194"/>
                  <a:gd name="T4" fmla="*/ 98 w 195"/>
                  <a:gd name="T5" fmla="*/ 123 h 194"/>
                  <a:gd name="T6" fmla="*/ 124 w 195"/>
                  <a:gd name="T7" fmla="*/ 97 h 194"/>
                  <a:gd name="T8" fmla="*/ 98 w 195"/>
                  <a:gd name="T9" fmla="*/ 70 h 194"/>
                  <a:gd name="T10" fmla="*/ 98 w 195"/>
                  <a:gd name="T11" fmla="*/ 194 h 194"/>
                  <a:gd name="T12" fmla="*/ 0 w 195"/>
                  <a:gd name="T13" fmla="*/ 97 h 194"/>
                  <a:gd name="T14" fmla="*/ 98 w 195"/>
                  <a:gd name="T15" fmla="*/ 0 h 194"/>
                  <a:gd name="T16" fmla="*/ 195 w 195"/>
                  <a:gd name="T17" fmla="*/ 97 h 194"/>
                  <a:gd name="T18" fmla="*/ 98 w 195"/>
                  <a:gd name="T19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5" h="194">
                    <a:moveTo>
                      <a:pt x="98" y="70"/>
                    </a:moveTo>
                    <a:cubicBezTo>
                      <a:pt x="83" y="70"/>
                      <a:pt x="71" y="82"/>
                      <a:pt x="71" y="97"/>
                    </a:cubicBezTo>
                    <a:cubicBezTo>
                      <a:pt x="71" y="111"/>
                      <a:pt x="83" y="123"/>
                      <a:pt x="98" y="123"/>
                    </a:cubicBezTo>
                    <a:cubicBezTo>
                      <a:pt x="112" y="123"/>
                      <a:pt x="124" y="111"/>
                      <a:pt x="124" y="97"/>
                    </a:cubicBezTo>
                    <a:cubicBezTo>
                      <a:pt x="124" y="82"/>
                      <a:pt x="112" y="70"/>
                      <a:pt x="98" y="70"/>
                    </a:cubicBezTo>
                    <a:close/>
                    <a:moveTo>
                      <a:pt x="98" y="194"/>
                    </a:moveTo>
                    <a:cubicBezTo>
                      <a:pt x="44" y="194"/>
                      <a:pt x="0" y="150"/>
                      <a:pt x="0" y="97"/>
                    </a:cubicBezTo>
                    <a:cubicBezTo>
                      <a:pt x="0" y="43"/>
                      <a:pt x="44" y="0"/>
                      <a:pt x="98" y="0"/>
                    </a:cubicBezTo>
                    <a:cubicBezTo>
                      <a:pt x="151" y="0"/>
                      <a:pt x="195" y="43"/>
                      <a:pt x="195" y="97"/>
                    </a:cubicBezTo>
                    <a:cubicBezTo>
                      <a:pt x="195" y="150"/>
                      <a:pt x="151" y="194"/>
                      <a:pt x="98" y="1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7" name="Freeform 90"/>
              <p:cNvSpPr>
                <a:spLocks noEditPoints="1"/>
              </p:cNvSpPr>
              <p:nvPr/>
            </p:nvSpPr>
            <p:spPr bwMode="auto">
              <a:xfrm>
                <a:off x="5683251" y="4964113"/>
                <a:ext cx="69850" cy="69850"/>
              </a:xfrm>
              <a:custGeom>
                <a:avLst/>
                <a:gdLst>
                  <a:gd name="T0" fmla="*/ 97 w 194"/>
                  <a:gd name="T1" fmla="*/ 70 h 194"/>
                  <a:gd name="T2" fmla="*/ 70 w 194"/>
                  <a:gd name="T3" fmla="*/ 97 h 194"/>
                  <a:gd name="T4" fmla="*/ 97 w 194"/>
                  <a:gd name="T5" fmla="*/ 123 h 194"/>
                  <a:gd name="T6" fmla="*/ 124 w 194"/>
                  <a:gd name="T7" fmla="*/ 97 h 194"/>
                  <a:gd name="T8" fmla="*/ 97 w 194"/>
                  <a:gd name="T9" fmla="*/ 70 h 194"/>
                  <a:gd name="T10" fmla="*/ 97 w 194"/>
                  <a:gd name="T11" fmla="*/ 194 h 194"/>
                  <a:gd name="T12" fmla="*/ 0 w 194"/>
                  <a:gd name="T13" fmla="*/ 97 h 194"/>
                  <a:gd name="T14" fmla="*/ 97 w 194"/>
                  <a:gd name="T15" fmla="*/ 0 h 194"/>
                  <a:gd name="T16" fmla="*/ 194 w 194"/>
                  <a:gd name="T17" fmla="*/ 97 h 194"/>
                  <a:gd name="T18" fmla="*/ 97 w 194"/>
                  <a:gd name="T19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194">
                    <a:moveTo>
                      <a:pt x="97" y="70"/>
                    </a:moveTo>
                    <a:cubicBezTo>
                      <a:pt x="82" y="70"/>
                      <a:pt x="70" y="82"/>
                      <a:pt x="70" y="97"/>
                    </a:cubicBezTo>
                    <a:cubicBezTo>
                      <a:pt x="70" y="111"/>
                      <a:pt x="82" y="123"/>
                      <a:pt x="97" y="123"/>
                    </a:cubicBezTo>
                    <a:cubicBezTo>
                      <a:pt x="112" y="123"/>
                      <a:pt x="124" y="111"/>
                      <a:pt x="124" y="97"/>
                    </a:cubicBezTo>
                    <a:cubicBezTo>
                      <a:pt x="124" y="82"/>
                      <a:pt x="112" y="70"/>
                      <a:pt x="97" y="70"/>
                    </a:cubicBezTo>
                    <a:close/>
                    <a:moveTo>
                      <a:pt x="97" y="194"/>
                    </a:moveTo>
                    <a:cubicBezTo>
                      <a:pt x="43" y="194"/>
                      <a:pt x="0" y="150"/>
                      <a:pt x="0" y="97"/>
                    </a:cubicBezTo>
                    <a:cubicBezTo>
                      <a:pt x="0" y="43"/>
                      <a:pt x="43" y="0"/>
                      <a:pt x="97" y="0"/>
                    </a:cubicBezTo>
                    <a:cubicBezTo>
                      <a:pt x="151" y="0"/>
                      <a:pt x="194" y="43"/>
                      <a:pt x="194" y="97"/>
                    </a:cubicBezTo>
                    <a:cubicBezTo>
                      <a:pt x="194" y="150"/>
                      <a:pt x="151" y="194"/>
                      <a:pt x="97" y="1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8" name="Freeform 91"/>
              <p:cNvSpPr>
                <a:spLocks noEditPoints="1"/>
              </p:cNvSpPr>
              <p:nvPr/>
            </p:nvSpPr>
            <p:spPr bwMode="auto">
              <a:xfrm>
                <a:off x="5759451" y="4870450"/>
                <a:ext cx="69850" cy="69850"/>
              </a:xfrm>
              <a:custGeom>
                <a:avLst/>
                <a:gdLst>
                  <a:gd name="T0" fmla="*/ 98 w 195"/>
                  <a:gd name="T1" fmla="*/ 70 h 194"/>
                  <a:gd name="T2" fmla="*/ 71 w 195"/>
                  <a:gd name="T3" fmla="*/ 97 h 194"/>
                  <a:gd name="T4" fmla="*/ 98 w 195"/>
                  <a:gd name="T5" fmla="*/ 124 h 194"/>
                  <a:gd name="T6" fmla="*/ 124 w 195"/>
                  <a:gd name="T7" fmla="*/ 97 h 194"/>
                  <a:gd name="T8" fmla="*/ 98 w 195"/>
                  <a:gd name="T9" fmla="*/ 70 h 194"/>
                  <a:gd name="T10" fmla="*/ 98 w 195"/>
                  <a:gd name="T11" fmla="*/ 194 h 194"/>
                  <a:gd name="T12" fmla="*/ 0 w 195"/>
                  <a:gd name="T13" fmla="*/ 97 h 194"/>
                  <a:gd name="T14" fmla="*/ 98 w 195"/>
                  <a:gd name="T15" fmla="*/ 0 h 194"/>
                  <a:gd name="T16" fmla="*/ 195 w 195"/>
                  <a:gd name="T17" fmla="*/ 97 h 194"/>
                  <a:gd name="T18" fmla="*/ 98 w 195"/>
                  <a:gd name="T19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5" h="194">
                    <a:moveTo>
                      <a:pt x="98" y="70"/>
                    </a:moveTo>
                    <a:cubicBezTo>
                      <a:pt x="83" y="70"/>
                      <a:pt x="71" y="82"/>
                      <a:pt x="71" y="97"/>
                    </a:cubicBezTo>
                    <a:cubicBezTo>
                      <a:pt x="71" y="112"/>
                      <a:pt x="83" y="124"/>
                      <a:pt x="98" y="124"/>
                    </a:cubicBezTo>
                    <a:cubicBezTo>
                      <a:pt x="112" y="124"/>
                      <a:pt x="124" y="112"/>
                      <a:pt x="124" y="97"/>
                    </a:cubicBezTo>
                    <a:cubicBezTo>
                      <a:pt x="124" y="82"/>
                      <a:pt x="112" y="70"/>
                      <a:pt x="98" y="70"/>
                    </a:cubicBezTo>
                    <a:close/>
                    <a:moveTo>
                      <a:pt x="98" y="194"/>
                    </a:moveTo>
                    <a:cubicBezTo>
                      <a:pt x="44" y="194"/>
                      <a:pt x="0" y="151"/>
                      <a:pt x="0" y="97"/>
                    </a:cubicBezTo>
                    <a:cubicBezTo>
                      <a:pt x="0" y="43"/>
                      <a:pt x="44" y="0"/>
                      <a:pt x="98" y="0"/>
                    </a:cubicBezTo>
                    <a:cubicBezTo>
                      <a:pt x="151" y="0"/>
                      <a:pt x="195" y="43"/>
                      <a:pt x="195" y="97"/>
                    </a:cubicBezTo>
                    <a:cubicBezTo>
                      <a:pt x="195" y="151"/>
                      <a:pt x="151" y="194"/>
                      <a:pt x="98" y="1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9" name="Freeform 92"/>
              <p:cNvSpPr>
                <a:spLocks/>
              </p:cNvSpPr>
              <p:nvPr/>
            </p:nvSpPr>
            <p:spPr bwMode="auto">
              <a:xfrm>
                <a:off x="5529263" y="4916488"/>
                <a:ext cx="95250" cy="85725"/>
              </a:xfrm>
              <a:custGeom>
                <a:avLst/>
                <a:gdLst>
                  <a:gd name="T0" fmla="*/ 39 w 264"/>
                  <a:gd name="T1" fmla="*/ 236 h 236"/>
                  <a:gd name="T2" fmla="*/ 13 w 264"/>
                  <a:gd name="T3" fmla="*/ 224 h 236"/>
                  <a:gd name="T4" fmla="*/ 16 w 264"/>
                  <a:gd name="T5" fmla="*/ 174 h 236"/>
                  <a:gd name="T6" fmla="*/ 201 w 264"/>
                  <a:gd name="T7" fmla="*/ 12 h 236"/>
                  <a:gd name="T8" fmla="*/ 251 w 264"/>
                  <a:gd name="T9" fmla="*/ 16 h 236"/>
                  <a:gd name="T10" fmla="*/ 248 w 264"/>
                  <a:gd name="T11" fmla="*/ 66 h 236"/>
                  <a:gd name="T12" fmla="*/ 62 w 264"/>
                  <a:gd name="T13" fmla="*/ 227 h 236"/>
                  <a:gd name="T14" fmla="*/ 39 w 264"/>
                  <a:gd name="T15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4" h="236">
                    <a:moveTo>
                      <a:pt x="39" y="236"/>
                    </a:moveTo>
                    <a:cubicBezTo>
                      <a:pt x="29" y="236"/>
                      <a:pt x="20" y="232"/>
                      <a:pt x="13" y="224"/>
                    </a:cubicBezTo>
                    <a:cubicBezTo>
                      <a:pt x="0" y="209"/>
                      <a:pt x="1" y="187"/>
                      <a:pt x="16" y="174"/>
                    </a:cubicBezTo>
                    <a:lnTo>
                      <a:pt x="201" y="12"/>
                    </a:lnTo>
                    <a:cubicBezTo>
                      <a:pt x="216" y="0"/>
                      <a:pt x="238" y="1"/>
                      <a:pt x="251" y="16"/>
                    </a:cubicBezTo>
                    <a:cubicBezTo>
                      <a:pt x="264" y="31"/>
                      <a:pt x="263" y="53"/>
                      <a:pt x="248" y="66"/>
                    </a:cubicBezTo>
                    <a:lnTo>
                      <a:pt x="62" y="227"/>
                    </a:lnTo>
                    <a:cubicBezTo>
                      <a:pt x="56" y="233"/>
                      <a:pt x="47" y="236"/>
                      <a:pt x="39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0" name="Freeform 93"/>
              <p:cNvSpPr>
                <a:spLocks/>
              </p:cNvSpPr>
              <p:nvPr/>
            </p:nvSpPr>
            <p:spPr bwMode="auto">
              <a:xfrm>
                <a:off x="5629276" y="4913313"/>
                <a:ext cx="90488" cy="79375"/>
              </a:xfrm>
              <a:custGeom>
                <a:avLst/>
                <a:gdLst>
                  <a:gd name="T0" fmla="*/ 210 w 249"/>
                  <a:gd name="T1" fmla="*/ 220 h 220"/>
                  <a:gd name="T2" fmla="*/ 187 w 249"/>
                  <a:gd name="T3" fmla="*/ 212 h 220"/>
                  <a:gd name="T4" fmla="*/ 17 w 249"/>
                  <a:gd name="T5" fmla="*/ 67 h 220"/>
                  <a:gd name="T6" fmla="*/ 13 w 249"/>
                  <a:gd name="T7" fmla="*/ 17 h 220"/>
                  <a:gd name="T8" fmla="*/ 63 w 249"/>
                  <a:gd name="T9" fmla="*/ 13 h 220"/>
                  <a:gd name="T10" fmla="*/ 233 w 249"/>
                  <a:gd name="T11" fmla="*/ 158 h 220"/>
                  <a:gd name="T12" fmla="*/ 236 w 249"/>
                  <a:gd name="T13" fmla="*/ 208 h 220"/>
                  <a:gd name="T14" fmla="*/ 210 w 249"/>
                  <a:gd name="T15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9" h="220">
                    <a:moveTo>
                      <a:pt x="210" y="220"/>
                    </a:moveTo>
                    <a:cubicBezTo>
                      <a:pt x="201" y="220"/>
                      <a:pt x="193" y="218"/>
                      <a:pt x="187" y="212"/>
                    </a:cubicBezTo>
                    <a:lnTo>
                      <a:pt x="17" y="67"/>
                    </a:lnTo>
                    <a:cubicBezTo>
                      <a:pt x="2" y="54"/>
                      <a:pt x="0" y="32"/>
                      <a:pt x="13" y="17"/>
                    </a:cubicBezTo>
                    <a:cubicBezTo>
                      <a:pt x="26" y="2"/>
                      <a:pt x="48" y="0"/>
                      <a:pt x="63" y="13"/>
                    </a:cubicBezTo>
                    <a:lnTo>
                      <a:pt x="233" y="158"/>
                    </a:lnTo>
                    <a:cubicBezTo>
                      <a:pt x="247" y="171"/>
                      <a:pt x="249" y="193"/>
                      <a:pt x="236" y="208"/>
                    </a:cubicBezTo>
                    <a:cubicBezTo>
                      <a:pt x="229" y="216"/>
                      <a:pt x="220" y="220"/>
                      <a:pt x="210" y="2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1" name="Freeform 94"/>
              <p:cNvSpPr>
                <a:spLocks/>
              </p:cNvSpPr>
              <p:nvPr/>
            </p:nvSpPr>
            <p:spPr bwMode="auto">
              <a:xfrm>
                <a:off x="5719763" y="4911725"/>
                <a:ext cx="79375" cy="84138"/>
              </a:xfrm>
              <a:custGeom>
                <a:avLst/>
                <a:gdLst>
                  <a:gd name="T0" fmla="*/ 39 w 219"/>
                  <a:gd name="T1" fmla="*/ 233 h 233"/>
                  <a:gd name="T2" fmla="*/ 16 w 219"/>
                  <a:gd name="T3" fmla="*/ 224 h 233"/>
                  <a:gd name="T4" fmla="*/ 13 w 219"/>
                  <a:gd name="T5" fmla="*/ 174 h 233"/>
                  <a:gd name="T6" fmla="*/ 153 w 219"/>
                  <a:gd name="T7" fmla="*/ 16 h 233"/>
                  <a:gd name="T8" fmla="*/ 203 w 219"/>
                  <a:gd name="T9" fmla="*/ 13 h 233"/>
                  <a:gd name="T10" fmla="*/ 206 w 219"/>
                  <a:gd name="T11" fmla="*/ 62 h 233"/>
                  <a:gd name="T12" fmla="*/ 65 w 219"/>
                  <a:gd name="T13" fmla="*/ 221 h 233"/>
                  <a:gd name="T14" fmla="*/ 39 w 219"/>
                  <a:gd name="T15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9" h="233">
                    <a:moveTo>
                      <a:pt x="39" y="233"/>
                    </a:moveTo>
                    <a:cubicBezTo>
                      <a:pt x="31" y="233"/>
                      <a:pt x="22" y="230"/>
                      <a:pt x="16" y="224"/>
                    </a:cubicBezTo>
                    <a:cubicBezTo>
                      <a:pt x="1" y="211"/>
                      <a:pt x="0" y="189"/>
                      <a:pt x="13" y="174"/>
                    </a:cubicBezTo>
                    <a:lnTo>
                      <a:pt x="153" y="16"/>
                    </a:lnTo>
                    <a:cubicBezTo>
                      <a:pt x="166" y="1"/>
                      <a:pt x="189" y="0"/>
                      <a:pt x="203" y="13"/>
                    </a:cubicBezTo>
                    <a:cubicBezTo>
                      <a:pt x="218" y="26"/>
                      <a:pt x="219" y="48"/>
                      <a:pt x="206" y="62"/>
                    </a:cubicBezTo>
                    <a:lnTo>
                      <a:pt x="65" y="221"/>
                    </a:lnTo>
                    <a:cubicBezTo>
                      <a:pt x="59" y="229"/>
                      <a:pt x="49" y="233"/>
                      <a:pt x="39" y="2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2" name="Freeform 95"/>
              <p:cNvSpPr>
                <a:spLocks/>
              </p:cNvSpPr>
              <p:nvPr/>
            </p:nvSpPr>
            <p:spPr bwMode="auto">
              <a:xfrm>
                <a:off x="5362576" y="5087938"/>
                <a:ext cx="604838" cy="93663"/>
              </a:xfrm>
              <a:custGeom>
                <a:avLst/>
                <a:gdLst>
                  <a:gd name="T0" fmla="*/ 1459 w 1679"/>
                  <a:gd name="T1" fmla="*/ 256 h 256"/>
                  <a:gd name="T2" fmla="*/ 221 w 1679"/>
                  <a:gd name="T3" fmla="*/ 256 h 256"/>
                  <a:gd name="T4" fmla="*/ 0 w 1679"/>
                  <a:gd name="T5" fmla="*/ 35 h 256"/>
                  <a:gd name="T6" fmla="*/ 35 w 1679"/>
                  <a:gd name="T7" fmla="*/ 0 h 256"/>
                  <a:gd name="T8" fmla="*/ 71 w 1679"/>
                  <a:gd name="T9" fmla="*/ 35 h 256"/>
                  <a:gd name="T10" fmla="*/ 221 w 1679"/>
                  <a:gd name="T11" fmla="*/ 185 h 256"/>
                  <a:gd name="T12" fmla="*/ 1459 w 1679"/>
                  <a:gd name="T13" fmla="*/ 185 h 256"/>
                  <a:gd name="T14" fmla="*/ 1609 w 1679"/>
                  <a:gd name="T15" fmla="*/ 35 h 256"/>
                  <a:gd name="T16" fmla="*/ 1644 w 1679"/>
                  <a:gd name="T17" fmla="*/ 0 h 256"/>
                  <a:gd name="T18" fmla="*/ 1679 w 1679"/>
                  <a:gd name="T19" fmla="*/ 35 h 256"/>
                  <a:gd name="T20" fmla="*/ 1459 w 1679"/>
                  <a:gd name="T21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9" h="256">
                    <a:moveTo>
                      <a:pt x="1459" y="256"/>
                    </a:moveTo>
                    <a:lnTo>
                      <a:pt x="221" y="256"/>
                    </a:lnTo>
                    <a:cubicBezTo>
                      <a:pt x="99" y="256"/>
                      <a:pt x="0" y="157"/>
                      <a:pt x="0" y="35"/>
                    </a:cubicBezTo>
                    <a:cubicBezTo>
                      <a:pt x="0" y="16"/>
                      <a:pt x="16" y="0"/>
                      <a:pt x="35" y="0"/>
                    </a:cubicBezTo>
                    <a:cubicBezTo>
                      <a:pt x="55" y="0"/>
                      <a:pt x="71" y="16"/>
                      <a:pt x="71" y="35"/>
                    </a:cubicBezTo>
                    <a:cubicBezTo>
                      <a:pt x="71" y="118"/>
                      <a:pt x="138" y="185"/>
                      <a:pt x="221" y="185"/>
                    </a:cubicBezTo>
                    <a:lnTo>
                      <a:pt x="1459" y="185"/>
                    </a:lnTo>
                    <a:cubicBezTo>
                      <a:pt x="1541" y="185"/>
                      <a:pt x="1609" y="118"/>
                      <a:pt x="1609" y="35"/>
                    </a:cubicBezTo>
                    <a:cubicBezTo>
                      <a:pt x="1609" y="16"/>
                      <a:pt x="1624" y="0"/>
                      <a:pt x="1644" y="0"/>
                    </a:cubicBezTo>
                    <a:cubicBezTo>
                      <a:pt x="1663" y="0"/>
                      <a:pt x="1679" y="16"/>
                      <a:pt x="1679" y="35"/>
                    </a:cubicBezTo>
                    <a:cubicBezTo>
                      <a:pt x="1679" y="157"/>
                      <a:pt x="1580" y="256"/>
                      <a:pt x="1459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2" name="Группа 11"/>
            <p:cNvGrpSpPr/>
            <p:nvPr/>
          </p:nvGrpSpPr>
          <p:grpSpPr>
            <a:xfrm>
              <a:off x="469307" y="4591024"/>
              <a:ext cx="1588775" cy="1283100"/>
              <a:chOff x="3937925" y="4890969"/>
              <a:chExt cx="1588775" cy="1283100"/>
            </a:xfrm>
          </p:grpSpPr>
          <p:graphicFrame>
            <p:nvGraphicFramePr>
              <p:cNvPr id="73" name="involvement_chart_year1">
                <a:extLst>
                  <a:ext uri="{FF2B5EF4-FFF2-40B4-BE49-F238E27FC236}">
                    <a16:creationId xmlns:a16="http://schemas.microsoft.com/office/drawing/2014/main" xmlns="" id="{2B659EAE-C9D9-405A-9425-4C1681A7888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65218048"/>
                  </p:ext>
                </p:extLst>
              </p:nvPr>
            </p:nvGraphicFramePr>
            <p:xfrm>
              <a:off x="3937925" y="4890969"/>
              <a:ext cx="1588775" cy="12831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74" name="Oval 39">
                <a:extLst>
                  <a:ext uri="{FF2B5EF4-FFF2-40B4-BE49-F238E27FC236}">
                    <a16:creationId xmlns:a16="http://schemas.microsoft.com/office/drawing/2014/main" xmlns="" id="{E0C26A47-453A-452D-878C-915D1955ABA3}"/>
                  </a:ext>
                </a:extLst>
              </p:cNvPr>
              <p:cNvSpPr/>
              <p:nvPr/>
            </p:nvSpPr>
            <p:spPr>
              <a:xfrm>
                <a:off x="4377131" y="5180712"/>
                <a:ext cx="710363" cy="7103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involvement_index_year1">
                <a:extLst>
                  <a:ext uri="{FF2B5EF4-FFF2-40B4-BE49-F238E27FC236}">
                    <a16:creationId xmlns:a16="http://schemas.microsoft.com/office/drawing/2014/main" xmlns="" id="{8D000583-CA6F-4B4E-9A05-729C3B76B8B1}"/>
                  </a:ext>
                </a:extLst>
              </p:cNvPr>
              <p:cNvSpPr txBox="1"/>
              <p:nvPr/>
            </p:nvSpPr>
            <p:spPr>
              <a:xfrm>
                <a:off x="4377131" y="5370543"/>
                <a:ext cx="710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 smtClean="0">
                    <a:solidFill>
                      <a:schemeClr val="accent2"/>
                    </a:solidFill>
                  </a:rPr>
                  <a:t>60</a:t>
                </a:r>
                <a:r>
                  <a:rPr lang="en-US" b="1" dirty="0" smtClean="0">
                    <a:solidFill>
                      <a:schemeClr val="accent2"/>
                    </a:solidFill>
                  </a:rPr>
                  <a:t>%</a:t>
                </a:r>
                <a:endParaRPr lang="en-US" sz="1400" b="1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76" name="year2"/>
            <p:cNvSpPr txBox="1"/>
            <p:nvPr/>
          </p:nvSpPr>
          <p:spPr>
            <a:xfrm>
              <a:off x="2604426" y="5886382"/>
              <a:ext cx="60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2021</a:t>
              </a:r>
              <a:endParaRPr lang="ru-RU" sz="1600" b="1" dirty="0"/>
            </a:p>
          </p:txBody>
        </p:sp>
        <p:grpSp>
          <p:nvGrpSpPr>
            <p:cNvPr id="77" name="Группа 76"/>
            <p:cNvGrpSpPr/>
            <p:nvPr/>
          </p:nvGrpSpPr>
          <p:grpSpPr>
            <a:xfrm>
              <a:off x="2054595" y="4591024"/>
              <a:ext cx="1588775" cy="1283100"/>
              <a:chOff x="3937925" y="4890969"/>
              <a:chExt cx="1588775" cy="1283100"/>
            </a:xfrm>
          </p:grpSpPr>
          <p:graphicFrame>
            <p:nvGraphicFramePr>
              <p:cNvPr id="78" name="involvement_chart_year2">
                <a:extLst>
                  <a:ext uri="{FF2B5EF4-FFF2-40B4-BE49-F238E27FC236}">
                    <a16:creationId xmlns:a16="http://schemas.microsoft.com/office/drawing/2014/main" xmlns="" id="{2B659EAE-C9D9-405A-9425-4C1681A7888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56823834"/>
                  </p:ext>
                </p:extLst>
              </p:nvPr>
            </p:nvGraphicFramePr>
            <p:xfrm>
              <a:off x="3937925" y="4890969"/>
              <a:ext cx="1588775" cy="12831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79" name="Oval 39">
                <a:extLst>
                  <a:ext uri="{FF2B5EF4-FFF2-40B4-BE49-F238E27FC236}">
                    <a16:creationId xmlns:a16="http://schemas.microsoft.com/office/drawing/2014/main" xmlns="" id="{E0C26A47-453A-452D-878C-915D1955ABA3}"/>
                  </a:ext>
                </a:extLst>
              </p:cNvPr>
              <p:cNvSpPr/>
              <p:nvPr/>
            </p:nvSpPr>
            <p:spPr>
              <a:xfrm>
                <a:off x="4377131" y="5180712"/>
                <a:ext cx="710363" cy="7103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involvement_index_year2">
                <a:extLst>
                  <a:ext uri="{FF2B5EF4-FFF2-40B4-BE49-F238E27FC236}">
                    <a16:creationId xmlns:a16="http://schemas.microsoft.com/office/drawing/2014/main" xmlns="" id="{8D000583-CA6F-4B4E-9A05-729C3B76B8B1}"/>
                  </a:ext>
                </a:extLst>
              </p:cNvPr>
              <p:cNvSpPr txBox="1"/>
              <p:nvPr/>
            </p:nvSpPr>
            <p:spPr>
              <a:xfrm>
                <a:off x="4377131" y="5370543"/>
                <a:ext cx="710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 smtClean="0">
                    <a:solidFill>
                      <a:schemeClr val="accent2"/>
                    </a:solidFill>
                  </a:rPr>
                  <a:t>78</a:t>
                </a:r>
                <a:r>
                  <a:rPr lang="en-US" b="1" dirty="0" smtClean="0">
                    <a:solidFill>
                      <a:schemeClr val="accent2"/>
                    </a:solidFill>
                  </a:rPr>
                  <a:t>%</a:t>
                </a:r>
                <a:endParaRPr lang="en-US" sz="1400" b="1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81" name="year3"/>
            <p:cNvSpPr txBox="1"/>
            <p:nvPr/>
          </p:nvSpPr>
          <p:spPr>
            <a:xfrm>
              <a:off x="4087381" y="5886382"/>
              <a:ext cx="60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2022</a:t>
              </a:r>
              <a:endParaRPr lang="ru-RU" sz="1600" b="1" dirty="0"/>
            </a:p>
          </p:txBody>
        </p:sp>
        <p:grpSp>
          <p:nvGrpSpPr>
            <p:cNvPr id="82" name="Группа 81"/>
            <p:cNvGrpSpPr/>
            <p:nvPr/>
          </p:nvGrpSpPr>
          <p:grpSpPr>
            <a:xfrm>
              <a:off x="3639883" y="4591024"/>
              <a:ext cx="1588775" cy="1283100"/>
              <a:chOff x="3937925" y="4890969"/>
              <a:chExt cx="1588775" cy="1283100"/>
            </a:xfrm>
          </p:grpSpPr>
          <p:graphicFrame>
            <p:nvGraphicFramePr>
              <p:cNvPr id="83" name="involvement_chart_year3">
                <a:extLst>
                  <a:ext uri="{FF2B5EF4-FFF2-40B4-BE49-F238E27FC236}">
                    <a16:creationId xmlns:a16="http://schemas.microsoft.com/office/drawing/2014/main" xmlns="" id="{2B659EAE-C9D9-405A-9425-4C1681A7888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00676991"/>
                  </p:ext>
                </p:extLst>
              </p:nvPr>
            </p:nvGraphicFramePr>
            <p:xfrm>
              <a:off x="3937925" y="4890969"/>
              <a:ext cx="1588775" cy="12831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84" name="Oval 39">
                <a:extLst>
                  <a:ext uri="{FF2B5EF4-FFF2-40B4-BE49-F238E27FC236}">
                    <a16:creationId xmlns:a16="http://schemas.microsoft.com/office/drawing/2014/main" xmlns="" id="{E0C26A47-453A-452D-878C-915D1955ABA3}"/>
                  </a:ext>
                </a:extLst>
              </p:cNvPr>
              <p:cNvSpPr/>
              <p:nvPr/>
            </p:nvSpPr>
            <p:spPr>
              <a:xfrm>
                <a:off x="4377131" y="5180712"/>
                <a:ext cx="710363" cy="7103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involvement_index_year3">
                <a:extLst>
                  <a:ext uri="{FF2B5EF4-FFF2-40B4-BE49-F238E27FC236}">
                    <a16:creationId xmlns:a16="http://schemas.microsoft.com/office/drawing/2014/main" xmlns="" id="{8D000583-CA6F-4B4E-9A05-729C3B76B8B1}"/>
                  </a:ext>
                </a:extLst>
              </p:cNvPr>
              <p:cNvSpPr txBox="1"/>
              <p:nvPr/>
            </p:nvSpPr>
            <p:spPr>
              <a:xfrm>
                <a:off x="4377131" y="5370543"/>
                <a:ext cx="710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accent2"/>
                    </a:solidFill>
                  </a:rPr>
                  <a:t>76%</a:t>
                </a:r>
                <a:endParaRPr lang="en-US" sz="1400" b="1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86" name="Freeform 74"/>
            <p:cNvSpPr>
              <a:spLocks noEditPoints="1"/>
            </p:cNvSpPr>
            <p:nvPr/>
          </p:nvSpPr>
          <p:spPr bwMode="auto">
            <a:xfrm>
              <a:off x="5159980" y="5192048"/>
              <a:ext cx="203200" cy="314325"/>
            </a:xfrm>
            <a:custGeom>
              <a:avLst/>
              <a:gdLst>
                <a:gd name="T0" fmla="*/ 144 w 624"/>
                <a:gd name="T1" fmla="*/ 627 h 966"/>
                <a:gd name="T2" fmla="*/ 144 w 624"/>
                <a:gd name="T3" fmla="*/ 966 h 966"/>
                <a:gd name="T4" fmla="*/ 479 w 624"/>
                <a:gd name="T5" fmla="*/ 966 h 966"/>
                <a:gd name="T6" fmla="*/ 479 w 624"/>
                <a:gd name="T7" fmla="*/ 627 h 966"/>
                <a:gd name="T8" fmla="*/ 624 w 624"/>
                <a:gd name="T9" fmla="*/ 749 h 966"/>
                <a:gd name="T10" fmla="*/ 624 w 624"/>
                <a:gd name="T11" fmla="*/ 559 h 966"/>
                <a:gd name="T12" fmla="*/ 312 w 624"/>
                <a:gd name="T13" fmla="*/ 304 h 966"/>
                <a:gd name="T14" fmla="*/ 0 w 624"/>
                <a:gd name="T15" fmla="*/ 559 h 966"/>
                <a:gd name="T16" fmla="*/ 0 w 624"/>
                <a:gd name="T17" fmla="*/ 749 h 966"/>
                <a:gd name="T18" fmla="*/ 144 w 624"/>
                <a:gd name="T19" fmla="*/ 627 h 966"/>
                <a:gd name="T20" fmla="*/ 624 w 624"/>
                <a:gd name="T21" fmla="*/ 445 h 966"/>
                <a:gd name="T22" fmla="*/ 624 w 624"/>
                <a:gd name="T23" fmla="*/ 259 h 966"/>
                <a:gd name="T24" fmla="*/ 312 w 624"/>
                <a:gd name="T25" fmla="*/ 0 h 966"/>
                <a:gd name="T26" fmla="*/ 0 w 624"/>
                <a:gd name="T27" fmla="*/ 259 h 966"/>
                <a:gd name="T28" fmla="*/ 0 w 624"/>
                <a:gd name="T29" fmla="*/ 445 h 966"/>
                <a:gd name="T30" fmla="*/ 312 w 624"/>
                <a:gd name="T31" fmla="*/ 186 h 966"/>
                <a:gd name="T32" fmla="*/ 624 w 624"/>
                <a:gd name="T33" fmla="*/ 445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4" h="966">
                  <a:moveTo>
                    <a:pt x="144" y="627"/>
                  </a:moveTo>
                  <a:lnTo>
                    <a:pt x="144" y="966"/>
                  </a:lnTo>
                  <a:lnTo>
                    <a:pt x="479" y="966"/>
                  </a:lnTo>
                  <a:lnTo>
                    <a:pt x="479" y="627"/>
                  </a:lnTo>
                  <a:lnTo>
                    <a:pt x="624" y="749"/>
                  </a:lnTo>
                  <a:lnTo>
                    <a:pt x="624" y="559"/>
                  </a:lnTo>
                  <a:lnTo>
                    <a:pt x="312" y="304"/>
                  </a:lnTo>
                  <a:lnTo>
                    <a:pt x="0" y="559"/>
                  </a:lnTo>
                  <a:lnTo>
                    <a:pt x="0" y="749"/>
                  </a:lnTo>
                  <a:lnTo>
                    <a:pt x="144" y="627"/>
                  </a:lnTo>
                  <a:close/>
                  <a:moveTo>
                    <a:pt x="624" y="445"/>
                  </a:moveTo>
                  <a:lnTo>
                    <a:pt x="624" y="259"/>
                  </a:lnTo>
                  <a:lnTo>
                    <a:pt x="312" y="0"/>
                  </a:lnTo>
                  <a:lnTo>
                    <a:pt x="0" y="259"/>
                  </a:lnTo>
                  <a:lnTo>
                    <a:pt x="0" y="445"/>
                  </a:lnTo>
                  <a:lnTo>
                    <a:pt x="312" y="186"/>
                  </a:lnTo>
                  <a:lnTo>
                    <a:pt x="624" y="445"/>
                  </a:lnTo>
                  <a:close/>
                </a:path>
              </a:pathLst>
            </a:custGeom>
            <a:solidFill>
              <a:srgbClr val="59AE5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grpSp>
          <p:nvGrpSpPr>
            <p:cNvPr id="21" name="Группа 20"/>
            <p:cNvGrpSpPr/>
            <p:nvPr/>
          </p:nvGrpSpPr>
          <p:grpSpPr>
            <a:xfrm>
              <a:off x="315538" y="2406798"/>
              <a:ext cx="5168411" cy="1478812"/>
              <a:chOff x="807245" y="4507363"/>
              <a:chExt cx="18345456" cy="6684594"/>
            </a:xfrm>
          </p:grpSpPr>
          <p:sp>
            <p:nvSpPr>
              <p:cNvPr id="87" name="Line 1">
                <a:extLst>
                  <a:ext uri="{FF2B5EF4-FFF2-40B4-BE49-F238E27FC236}">
                    <a16:creationId xmlns:a16="http://schemas.microsoft.com/office/drawing/2014/main" xmlns="" id="{D8D80F72-7A55-4A4F-BE68-596AD43A9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7892" y="5985617"/>
                <a:ext cx="4081394" cy="1509773"/>
              </a:xfrm>
              <a:custGeom>
                <a:avLst/>
                <a:gdLst>
                  <a:gd name="T0" fmla="*/ 101 w 551"/>
                  <a:gd name="T1" fmla="*/ 203 h 203"/>
                  <a:gd name="T2" fmla="*/ 0 w 551"/>
                  <a:gd name="T3" fmla="*/ 101 h 203"/>
                  <a:gd name="T4" fmla="*/ 101 w 551"/>
                  <a:gd name="T5" fmla="*/ 0 h 203"/>
                  <a:gd name="T6" fmla="*/ 450 w 551"/>
                  <a:gd name="T7" fmla="*/ 0 h 203"/>
                  <a:gd name="T8" fmla="*/ 551 w 551"/>
                  <a:gd name="T9" fmla="*/ 101 h 203"/>
                  <a:gd name="T10" fmla="*/ 450 w 551"/>
                  <a:gd name="T11" fmla="*/ 203 h 203"/>
                  <a:gd name="T12" fmla="*/ 101 w 551"/>
                  <a:gd name="T13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1" h="203">
                    <a:moveTo>
                      <a:pt x="101" y="203"/>
                    </a:moveTo>
                    <a:cubicBezTo>
                      <a:pt x="45" y="203"/>
                      <a:pt x="0" y="157"/>
                      <a:pt x="0" y="101"/>
                    </a:cubicBezTo>
                    <a:cubicBezTo>
                      <a:pt x="0" y="46"/>
                      <a:pt x="45" y="0"/>
                      <a:pt x="101" y="0"/>
                    </a:cubicBezTo>
                    <a:cubicBezTo>
                      <a:pt x="450" y="0"/>
                      <a:pt x="450" y="0"/>
                      <a:pt x="450" y="0"/>
                    </a:cubicBezTo>
                    <a:cubicBezTo>
                      <a:pt x="506" y="0"/>
                      <a:pt x="551" y="46"/>
                      <a:pt x="551" y="101"/>
                    </a:cubicBezTo>
                    <a:cubicBezTo>
                      <a:pt x="551" y="157"/>
                      <a:pt x="506" y="203"/>
                      <a:pt x="450" y="203"/>
                    </a:cubicBezTo>
                    <a:lnTo>
                      <a:pt x="101" y="203"/>
                    </a:lnTo>
                    <a:close/>
                  </a:path>
                </a:pathLst>
              </a:custGeom>
              <a:solidFill>
                <a:srgbClr val="59AE51">
                  <a:alpha val="80000"/>
                </a:srgbClr>
              </a:solidFill>
              <a:ln>
                <a:noFill/>
              </a:ln>
              <a:effectLst/>
            </p:spPr>
            <p:txBody>
              <a:bodyPr vert="horz" wrap="square" lIns="182832" tIns="91418" rIns="182832" bIns="914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>
                  <a:latin typeface="+mj-lt"/>
                </a:endParaRPr>
              </a:p>
            </p:txBody>
          </p:sp>
          <p:sp>
            <p:nvSpPr>
              <p:cNvPr id="88" name="Side 1">
                <a:extLst>
                  <a:ext uri="{FF2B5EF4-FFF2-40B4-BE49-F238E27FC236}">
                    <a16:creationId xmlns:a16="http://schemas.microsoft.com/office/drawing/2014/main" xmlns="" id="{26E66348-313B-BD40-BA4B-B479B174C3A4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15587274" y="5915475"/>
                <a:ext cx="3050866" cy="3066528"/>
              </a:xfrm>
              <a:custGeom>
                <a:avLst/>
                <a:gdLst>
                  <a:gd name="T0" fmla="*/ 373 w 412"/>
                  <a:gd name="T1" fmla="*/ 230 h 412"/>
                  <a:gd name="T2" fmla="*/ 373 w 412"/>
                  <a:gd name="T3" fmla="*/ 373 h 412"/>
                  <a:gd name="T4" fmla="*/ 230 w 412"/>
                  <a:gd name="T5" fmla="*/ 373 h 412"/>
                  <a:gd name="T6" fmla="*/ 39 w 412"/>
                  <a:gd name="T7" fmla="*/ 183 h 412"/>
                  <a:gd name="T8" fmla="*/ 39 w 412"/>
                  <a:gd name="T9" fmla="*/ 39 h 412"/>
                  <a:gd name="T10" fmla="*/ 182 w 412"/>
                  <a:gd name="T11" fmla="*/ 39 h 412"/>
                  <a:gd name="T12" fmla="*/ 373 w 412"/>
                  <a:gd name="T13" fmla="*/ 23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2" h="412">
                    <a:moveTo>
                      <a:pt x="373" y="230"/>
                    </a:moveTo>
                    <a:cubicBezTo>
                      <a:pt x="412" y="269"/>
                      <a:pt x="412" y="333"/>
                      <a:pt x="373" y="373"/>
                    </a:cubicBezTo>
                    <a:cubicBezTo>
                      <a:pt x="333" y="412"/>
                      <a:pt x="269" y="412"/>
                      <a:pt x="230" y="373"/>
                    </a:cubicBezTo>
                    <a:cubicBezTo>
                      <a:pt x="39" y="183"/>
                      <a:pt x="39" y="183"/>
                      <a:pt x="39" y="183"/>
                    </a:cubicBezTo>
                    <a:cubicBezTo>
                      <a:pt x="0" y="143"/>
                      <a:pt x="0" y="79"/>
                      <a:pt x="39" y="39"/>
                    </a:cubicBezTo>
                    <a:cubicBezTo>
                      <a:pt x="79" y="0"/>
                      <a:pt x="143" y="0"/>
                      <a:pt x="182" y="39"/>
                    </a:cubicBezTo>
                    <a:lnTo>
                      <a:pt x="373" y="230"/>
                    </a:lnTo>
                    <a:close/>
                  </a:path>
                </a:pathLst>
              </a:custGeom>
              <a:solidFill>
                <a:srgbClr val="59AE51">
                  <a:alpha val="80000"/>
                </a:srgbClr>
              </a:solidFill>
              <a:ln>
                <a:noFill/>
              </a:ln>
              <a:effectLst/>
            </p:spPr>
            <p:txBody>
              <a:bodyPr vert="horz" wrap="square" lIns="182832" tIns="91418" rIns="182832" bIns="914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>
                  <a:latin typeface="+mj-lt"/>
                </a:endParaRPr>
              </a:p>
            </p:txBody>
          </p:sp>
          <p:sp>
            <p:nvSpPr>
              <p:cNvPr id="89" name="Side 2">
                <a:extLst>
                  <a:ext uri="{FF2B5EF4-FFF2-40B4-BE49-F238E27FC236}">
                    <a16:creationId xmlns:a16="http://schemas.microsoft.com/office/drawing/2014/main" xmlns="" id="{01C999FC-7B87-E546-8183-B9CE3C9C573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5588279" y="4496399"/>
                <a:ext cx="3050866" cy="3072793"/>
              </a:xfrm>
              <a:custGeom>
                <a:avLst/>
                <a:gdLst>
                  <a:gd name="T0" fmla="*/ 230 w 412"/>
                  <a:gd name="T1" fmla="*/ 40 h 413"/>
                  <a:gd name="T2" fmla="*/ 373 w 412"/>
                  <a:gd name="T3" fmla="*/ 40 h 413"/>
                  <a:gd name="T4" fmla="*/ 373 w 412"/>
                  <a:gd name="T5" fmla="*/ 183 h 413"/>
                  <a:gd name="T6" fmla="*/ 182 w 412"/>
                  <a:gd name="T7" fmla="*/ 373 h 413"/>
                  <a:gd name="T8" fmla="*/ 39 w 412"/>
                  <a:gd name="T9" fmla="*/ 373 h 413"/>
                  <a:gd name="T10" fmla="*/ 39 w 412"/>
                  <a:gd name="T11" fmla="*/ 230 h 413"/>
                  <a:gd name="T12" fmla="*/ 230 w 412"/>
                  <a:gd name="T13" fmla="*/ 4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2" h="413">
                    <a:moveTo>
                      <a:pt x="230" y="40"/>
                    </a:moveTo>
                    <a:cubicBezTo>
                      <a:pt x="269" y="0"/>
                      <a:pt x="333" y="0"/>
                      <a:pt x="373" y="40"/>
                    </a:cubicBezTo>
                    <a:cubicBezTo>
                      <a:pt x="412" y="79"/>
                      <a:pt x="412" y="143"/>
                      <a:pt x="373" y="183"/>
                    </a:cubicBezTo>
                    <a:cubicBezTo>
                      <a:pt x="182" y="373"/>
                      <a:pt x="182" y="373"/>
                      <a:pt x="182" y="373"/>
                    </a:cubicBezTo>
                    <a:cubicBezTo>
                      <a:pt x="143" y="413"/>
                      <a:pt x="79" y="413"/>
                      <a:pt x="39" y="373"/>
                    </a:cubicBezTo>
                    <a:cubicBezTo>
                      <a:pt x="0" y="334"/>
                      <a:pt x="0" y="270"/>
                      <a:pt x="39" y="230"/>
                    </a:cubicBezTo>
                    <a:lnTo>
                      <a:pt x="230" y="40"/>
                    </a:lnTo>
                    <a:close/>
                  </a:path>
                </a:pathLst>
              </a:custGeom>
              <a:solidFill>
                <a:srgbClr val="59AE51">
                  <a:alpha val="80000"/>
                </a:srgbClr>
              </a:solidFill>
              <a:ln>
                <a:noFill/>
              </a:ln>
              <a:effectLst/>
            </p:spPr>
            <p:txBody>
              <a:bodyPr vert="horz" wrap="square" lIns="182832" tIns="91418" rIns="182832" bIns="914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>
                  <a:latin typeface="+mj-lt"/>
                </a:endParaRPr>
              </a:p>
            </p:txBody>
          </p:sp>
          <p:sp>
            <p:nvSpPr>
              <p:cNvPr id="91" name="Line 1">
                <a:extLst>
                  <a:ext uri="{FF2B5EF4-FFF2-40B4-BE49-F238E27FC236}">
                    <a16:creationId xmlns:a16="http://schemas.microsoft.com/office/drawing/2014/main" xmlns="" id="{841C043A-E13F-AC45-9775-D4E3AC4491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81878" y="5985617"/>
                <a:ext cx="4081394" cy="1509773"/>
              </a:xfrm>
              <a:custGeom>
                <a:avLst/>
                <a:gdLst>
                  <a:gd name="T0" fmla="*/ 101 w 551"/>
                  <a:gd name="T1" fmla="*/ 203 h 203"/>
                  <a:gd name="T2" fmla="*/ 0 w 551"/>
                  <a:gd name="T3" fmla="*/ 101 h 203"/>
                  <a:gd name="T4" fmla="*/ 101 w 551"/>
                  <a:gd name="T5" fmla="*/ 0 h 203"/>
                  <a:gd name="T6" fmla="*/ 450 w 551"/>
                  <a:gd name="T7" fmla="*/ 0 h 203"/>
                  <a:gd name="T8" fmla="*/ 551 w 551"/>
                  <a:gd name="T9" fmla="*/ 101 h 203"/>
                  <a:gd name="T10" fmla="*/ 450 w 551"/>
                  <a:gd name="T11" fmla="*/ 203 h 203"/>
                  <a:gd name="T12" fmla="*/ 101 w 551"/>
                  <a:gd name="T13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1" h="203">
                    <a:moveTo>
                      <a:pt x="101" y="203"/>
                    </a:moveTo>
                    <a:cubicBezTo>
                      <a:pt x="45" y="203"/>
                      <a:pt x="0" y="157"/>
                      <a:pt x="0" y="101"/>
                    </a:cubicBezTo>
                    <a:cubicBezTo>
                      <a:pt x="0" y="46"/>
                      <a:pt x="45" y="0"/>
                      <a:pt x="101" y="0"/>
                    </a:cubicBezTo>
                    <a:cubicBezTo>
                      <a:pt x="450" y="0"/>
                      <a:pt x="450" y="0"/>
                      <a:pt x="450" y="0"/>
                    </a:cubicBezTo>
                    <a:cubicBezTo>
                      <a:pt x="506" y="0"/>
                      <a:pt x="551" y="46"/>
                      <a:pt x="551" y="101"/>
                    </a:cubicBezTo>
                    <a:cubicBezTo>
                      <a:pt x="551" y="157"/>
                      <a:pt x="506" y="203"/>
                      <a:pt x="450" y="203"/>
                    </a:cubicBezTo>
                    <a:lnTo>
                      <a:pt x="101" y="203"/>
                    </a:lnTo>
                    <a:close/>
                  </a:path>
                </a:pathLst>
              </a:custGeom>
              <a:solidFill>
                <a:srgbClr val="B2CD4C">
                  <a:alpha val="80000"/>
                </a:srgbClr>
              </a:solidFill>
              <a:ln>
                <a:noFill/>
              </a:ln>
              <a:effectLst/>
            </p:spPr>
            <p:txBody>
              <a:bodyPr vert="horz" wrap="square" lIns="182832" tIns="91418" rIns="182832" bIns="914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>
                  <a:latin typeface="+mj-lt"/>
                </a:endParaRPr>
              </a:p>
            </p:txBody>
          </p:sp>
          <p:sp>
            <p:nvSpPr>
              <p:cNvPr id="92" name="Side 1">
                <a:extLst>
                  <a:ext uri="{FF2B5EF4-FFF2-40B4-BE49-F238E27FC236}">
                    <a16:creationId xmlns:a16="http://schemas.microsoft.com/office/drawing/2014/main" xmlns="" id="{3F860703-94B2-9743-98A4-FEE9F7D594DB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11281262" y="5915475"/>
                <a:ext cx="3050866" cy="3066528"/>
              </a:xfrm>
              <a:custGeom>
                <a:avLst/>
                <a:gdLst>
                  <a:gd name="T0" fmla="*/ 373 w 412"/>
                  <a:gd name="T1" fmla="*/ 230 h 412"/>
                  <a:gd name="T2" fmla="*/ 373 w 412"/>
                  <a:gd name="T3" fmla="*/ 373 h 412"/>
                  <a:gd name="T4" fmla="*/ 230 w 412"/>
                  <a:gd name="T5" fmla="*/ 373 h 412"/>
                  <a:gd name="T6" fmla="*/ 39 w 412"/>
                  <a:gd name="T7" fmla="*/ 183 h 412"/>
                  <a:gd name="T8" fmla="*/ 39 w 412"/>
                  <a:gd name="T9" fmla="*/ 39 h 412"/>
                  <a:gd name="T10" fmla="*/ 182 w 412"/>
                  <a:gd name="T11" fmla="*/ 39 h 412"/>
                  <a:gd name="T12" fmla="*/ 373 w 412"/>
                  <a:gd name="T13" fmla="*/ 23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2" h="412">
                    <a:moveTo>
                      <a:pt x="373" y="230"/>
                    </a:moveTo>
                    <a:cubicBezTo>
                      <a:pt x="412" y="269"/>
                      <a:pt x="412" y="333"/>
                      <a:pt x="373" y="373"/>
                    </a:cubicBezTo>
                    <a:cubicBezTo>
                      <a:pt x="333" y="412"/>
                      <a:pt x="269" y="412"/>
                      <a:pt x="230" y="373"/>
                    </a:cubicBezTo>
                    <a:cubicBezTo>
                      <a:pt x="39" y="183"/>
                      <a:pt x="39" y="183"/>
                      <a:pt x="39" y="183"/>
                    </a:cubicBezTo>
                    <a:cubicBezTo>
                      <a:pt x="0" y="143"/>
                      <a:pt x="0" y="79"/>
                      <a:pt x="39" y="39"/>
                    </a:cubicBezTo>
                    <a:cubicBezTo>
                      <a:pt x="79" y="0"/>
                      <a:pt x="143" y="0"/>
                      <a:pt x="182" y="39"/>
                    </a:cubicBezTo>
                    <a:lnTo>
                      <a:pt x="373" y="230"/>
                    </a:lnTo>
                    <a:close/>
                  </a:path>
                </a:pathLst>
              </a:custGeom>
              <a:solidFill>
                <a:srgbClr val="B2CD4C">
                  <a:alpha val="80000"/>
                </a:srgbClr>
              </a:solidFill>
              <a:ln>
                <a:noFill/>
              </a:ln>
              <a:effectLst/>
            </p:spPr>
            <p:txBody>
              <a:bodyPr vert="horz" wrap="square" lIns="182832" tIns="91418" rIns="182832" bIns="914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>
                  <a:latin typeface="+mj-lt"/>
                </a:endParaRPr>
              </a:p>
            </p:txBody>
          </p:sp>
          <p:sp>
            <p:nvSpPr>
              <p:cNvPr id="93" name="Side 2">
                <a:extLst>
                  <a:ext uri="{FF2B5EF4-FFF2-40B4-BE49-F238E27FC236}">
                    <a16:creationId xmlns:a16="http://schemas.microsoft.com/office/drawing/2014/main" xmlns="" id="{86D95283-1964-0547-A11C-E527BFBF076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1282264" y="4496399"/>
                <a:ext cx="3050866" cy="3072793"/>
              </a:xfrm>
              <a:custGeom>
                <a:avLst/>
                <a:gdLst>
                  <a:gd name="T0" fmla="*/ 230 w 412"/>
                  <a:gd name="T1" fmla="*/ 40 h 413"/>
                  <a:gd name="T2" fmla="*/ 373 w 412"/>
                  <a:gd name="T3" fmla="*/ 40 h 413"/>
                  <a:gd name="T4" fmla="*/ 373 w 412"/>
                  <a:gd name="T5" fmla="*/ 183 h 413"/>
                  <a:gd name="T6" fmla="*/ 182 w 412"/>
                  <a:gd name="T7" fmla="*/ 373 h 413"/>
                  <a:gd name="T8" fmla="*/ 39 w 412"/>
                  <a:gd name="T9" fmla="*/ 373 h 413"/>
                  <a:gd name="T10" fmla="*/ 39 w 412"/>
                  <a:gd name="T11" fmla="*/ 230 h 413"/>
                  <a:gd name="T12" fmla="*/ 230 w 412"/>
                  <a:gd name="T13" fmla="*/ 4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2" h="413">
                    <a:moveTo>
                      <a:pt x="230" y="40"/>
                    </a:moveTo>
                    <a:cubicBezTo>
                      <a:pt x="269" y="0"/>
                      <a:pt x="333" y="0"/>
                      <a:pt x="373" y="40"/>
                    </a:cubicBezTo>
                    <a:cubicBezTo>
                      <a:pt x="412" y="79"/>
                      <a:pt x="412" y="143"/>
                      <a:pt x="373" y="183"/>
                    </a:cubicBezTo>
                    <a:cubicBezTo>
                      <a:pt x="182" y="373"/>
                      <a:pt x="182" y="373"/>
                      <a:pt x="182" y="373"/>
                    </a:cubicBezTo>
                    <a:cubicBezTo>
                      <a:pt x="143" y="413"/>
                      <a:pt x="79" y="413"/>
                      <a:pt x="39" y="373"/>
                    </a:cubicBezTo>
                    <a:cubicBezTo>
                      <a:pt x="0" y="334"/>
                      <a:pt x="0" y="270"/>
                      <a:pt x="39" y="230"/>
                    </a:cubicBezTo>
                    <a:lnTo>
                      <a:pt x="230" y="40"/>
                    </a:lnTo>
                    <a:close/>
                  </a:path>
                </a:pathLst>
              </a:custGeom>
              <a:solidFill>
                <a:srgbClr val="B2CD4C">
                  <a:alpha val="80000"/>
                </a:srgbClr>
              </a:solidFill>
              <a:ln>
                <a:noFill/>
              </a:ln>
              <a:effectLst/>
            </p:spPr>
            <p:txBody>
              <a:bodyPr vert="horz" wrap="square" lIns="182832" tIns="91418" rIns="182832" bIns="914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>
                  <a:latin typeface="+mj-lt"/>
                </a:endParaRPr>
              </a:p>
            </p:txBody>
          </p:sp>
          <p:sp>
            <p:nvSpPr>
              <p:cNvPr id="95" name="Line 1">
                <a:extLst>
                  <a:ext uri="{FF2B5EF4-FFF2-40B4-BE49-F238E27FC236}">
                    <a16:creationId xmlns:a16="http://schemas.microsoft.com/office/drawing/2014/main" xmlns="" id="{49E72DE1-45EE-584D-86C0-BE295D2FEC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3051" y="5985617"/>
                <a:ext cx="4081394" cy="1509773"/>
              </a:xfrm>
              <a:custGeom>
                <a:avLst/>
                <a:gdLst>
                  <a:gd name="T0" fmla="*/ 101 w 551"/>
                  <a:gd name="T1" fmla="*/ 203 h 203"/>
                  <a:gd name="T2" fmla="*/ 0 w 551"/>
                  <a:gd name="T3" fmla="*/ 101 h 203"/>
                  <a:gd name="T4" fmla="*/ 101 w 551"/>
                  <a:gd name="T5" fmla="*/ 0 h 203"/>
                  <a:gd name="T6" fmla="*/ 450 w 551"/>
                  <a:gd name="T7" fmla="*/ 0 h 203"/>
                  <a:gd name="T8" fmla="*/ 551 w 551"/>
                  <a:gd name="T9" fmla="*/ 101 h 203"/>
                  <a:gd name="T10" fmla="*/ 450 w 551"/>
                  <a:gd name="T11" fmla="*/ 203 h 203"/>
                  <a:gd name="T12" fmla="*/ 101 w 551"/>
                  <a:gd name="T13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1" h="203">
                    <a:moveTo>
                      <a:pt x="101" y="203"/>
                    </a:moveTo>
                    <a:cubicBezTo>
                      <a:pt x="45" y="203"/>
                      <a:pt x="0" y="157"/>
                      <a:pt x="0" y="101"/>
                    </a:cubicBezTo>
                    <a:cubicBezTo>
                      <a:pt x="0" y="46"/>
                      <a:pt x="45" y="0"/>
                      <a:pt x="101" y="0"/>
                    </a:cubicBezTo>
                    <a:cubicBezTo>
                      <a:pt x="450" y="0"/>
                      <a:pt x="450" y="0"/>
                      <a:pt x="450" y="0"/>
                    </a:cubicBezTo>
                    <a:cubicBezTo>
                      <a:pt x="506" y="0"/>
                      <a:pt x="551" y="46"/>
                      <a:pt x="551" y="101"/>
                    </a:cubicBezTo>
                    <a:cubicBezTo>
                      <a:pt x="551" y="157"/>
                      <a:pt x="506" y="203"/>
                      <a:pt x="450" y="203"/>
                    </a:cubicBezTo>
                    <a:lnTo>
                      <a:pt x="101" y="203"/>
                    </a:lnTo>
                    <a:close/>
                  </a:path>
                </a:pathLst>
              </a:custGeom>
              <a:solidFill>
                <a:srgbClr val="F39450">
                  <a:alpha val="80000"/>
                </a:srgbClr>
              </a:solidFill>
              <a:ln>
                <a:noFill/>
              </a:ln>
              <a:effectLst/>
            </p:spPr>
            <p:txBody>
              <a:bodyPr vert="horz" wrap="square" lIns="182832" tIns="91418" rIns="182832" bIns="914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>
                  <a:latin typeface="+mj-lt"/>
                </a:endParaRPr>
              </a:p>
            </p:txBody>
          </p:sp>
          <p:sp>
            <p:nvSpPr>
              <p:cNvPr id="96" name="Side 1">
                <a:extLst>
                  <a:ext uri="{FF2B5EF4-FFF2-40B4-BE49-F238E27FC236}">
                    <a16:creationId xmlns:a16="http://schemas.microsoft.com/office/drawing/2014/main" xmlns="" id="{360EF0B0-89F5-F343-AB6D-504412B0B5C0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6952434" y="5915475"/>
                <a:ext cx="3050866" cy="3066528"/>
              </a:xfrm>
              <a:custGeom>
                <a:avLst/>
                <a:gdLst>
                  <a:gd name="T0" fmla="*/ 373 w 412"/>
                  <a:gd name="T1" fmla="*/ 230 h 412"/>
                  <a:gd name="T2" fmla="*/ 373 w 412"/>
                  <a:gd name="T3" fmla="*/ 373 h 412"/>
                  <a:gd name="T4" fmla="*/ 230 w 412"/>
                  <a:gd name="T5" fmla="*/ 373 h 412"/>
                  <a:gd name="T6" fmla="*/ 39 w 412"/>
                  <a:gd name="T7" fmla="*/ 183 h 412"/>
                  <a:gd name="T8" fmla="*/ 39 w 412"/>
                  <a:gd name="T9" fmla="*/ 39 h 412"/>
                  <a:gd name="T10" fmla="*/ 182 w 412"/>
                  <a:gd name="T11" fmla="*/ 39 h 412"/>
                  <a:gd name="T12" fmla="*/ 373 w 412"/>
                  <a:gd name="T13" fmla="*/ 23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2" h="412">
                    <a:moveTo>
                      <a:pt x="373" y="230"/>
                    </a:moveTo>
                    <a:cubicBezTo>
                      <a:pt x="412" y="269"/>
                      <a:pt x="412" y="333"/>
                      <a:pt x="373" y="373"/>
                    </a:cubicBezTo>
                    <a:cubicBezTo>
                      <a:pt x="333" y="412"/>
                      <a:pt x="269" y="412"/>
                      <a:pt x="230" y="373"/>
                    </a:cubicBezTo>
                    <a:cubicBezTo>
                      <a:pt x="39" y="183"/>
                      <a:pt x="39" y="183"/>
                      <a:pt x="39" y="183"/>
                    </a:cubicBezTo>
                    <a:cubicBezTo>
                      <a:pt x="0" y="143"/>
                      <a:pt x="0" y="79"/>
                      <a:pt x="39" y="39"/>
                    </a:cubicBezTo>
                    <a:cubicBezTo>
                      <a:pt x="79" y="0"/>
                      <a:pt x="143" y="0"/>
                      <a:pt x="182" y="39"/>
                    </a:cubicBezTo>
                    <a:lnTo>
                      <a:pt x="373" y="230"/>
                    </a:lnTo>
                    <a:close/>
                  </a:path>
                </a:pathLst>
              </a:custGeom>
              <a:solidFill>
                <a:srgbClr val="F39450">
                  <a:alpha val="80000"/>
                </a:srgbClr>
              </a:solidFill>
              <a:ln>
                <a:noFill/>
              </a:ln>
              <a:effectLst/>
            </p:spPr>
            <p:txBody>
              <a:bodyPr vert="horz" wrap="square" lIns="182832" tIns="91418" rIns="182832" bIns="914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>
                  <a:latin typeface="+mj-lt"/>
                </a:endParaRPr>
              </a:p>
            </p:txBody>
          </p:sp>
          <p:sp>
            <p:nvSpPr>
              <p:cNvPr id="97" name="Side 2">
                <a:extLst>
                  <a:ext uri="{FF2B5EF4-FFF2-40B4-BE49-F238E27FC236}">
                    <a16:creationId xmlns:a16="http://schemas.microsoft.com/office/drawing/2014/main" xmlns="" id="{10EADCB5-6ECC-D04C-BDFC-0ABA6B27295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6953439" y="4496399"/>
                <a:ext cx="3050866" cy="3072793"/>
              </a:xfrm>
              <a:custGeom>
                <a:avLst/>
                <a:gdLst>
                  <a:gd name="T0" fmla="*/ 230 w 412"/>
                  <a:gd name="T1" fmla="*/ 40 h 413"/>
                  <a:gd name="T2" fmla="*/ 373 w 412"/>
                  <a:gd name="T3" fmla="*/ 40 h 413"/>
                  <a:gd name="T4" fmla="*/ 373 w 412"/>
                  <a:gd name="T5" fmla="*/ 183 h 413"/>
                  <a:gd name="T6" fmla="*/ 182 w 412"/>
                  <a:gd name="T7" fmla="*/ 373 h 413"/>
                  <a:gd name="T8" fmla="*/ 39 w 412"/>
                  <a:gd name="T9" fmla="*/ 373 h 413"/>
                  <a:gd name="T10" fmla="*/ 39 w 412"/>
                  <a:gd name="T11" fmla="*/ 230 h 413"/>
                  <a:gd name="T12" fmla="*/ 230 w 412"/>
                  <a:gd name="T13" fmla="*/ 4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2" h="413">
                    <a:moveTo>
                      <a:pt x="230" y="40"/>
                    </a:moveTo>
                    <a:cubicBezTo>
                      <a:pt x="269" y="0"/>
                      <a:pt x="333" y="0"/>
                      <a:pt x="373" y="40"/>
                    </a:cubicBezTo>
                    <a:cubicBezTo>
                      <a:pt x="412" y="79"/>
                      <a:pt x="412" y="143"/>
                      <a:pt x="373" y="183"/>
                    </a:cubicBezTo>
                    <a:cubicBezTo>
                      <a:pt x="182" y="373"/>
                      <a:pt x="182" y="373"/>
                      <a:pt x="182" y="373"/>
                    </a:cubicBezTo>
                    <a:cubicBezTo>
                      <a:pt x="143" y="413"/>
                      <a:pt x="79" y="413"/>
                      <a:pt x="39" y="373"/>
                    </a:cubicBezTo>
                    <a:cubicBezTo>
                      <a:pt x="0" y="334"/>
                      <a:pt x="0" y="270"/>
                      <a:pt x="39" y="230"/>
                    </a:cubicBezTo>
                    <a:lnTo>
                      <a:pt x="230" y="40"/>
                    </a:lnTo>
                    <a:close/>
                  </a:path>
                </a:pathLst>
              </a:custGeom>
              <a:solidFill>
                <a:srgbClr val="F39450">
                  <a:alpha val="80000"/>
                </a:srgbClr>
              </a:solidFill>
              <a:ln>
                <a:noFill/>
              </a:ln>
              <a:effectLst/>
            </p:spPr>
            <p:txBody>
              <a:bodyPr vert="horz" wrap="square" lIns="182832" tIns="91418" rIns="182832" bIns="914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>
                  <a:latin typeface="+mj-lt"/>
                </a:endParaRPr>
              </a:p>
            </p:txBody>
          </p:sp>
          <p:sp>
            <p:nvSpPr>
              <p:cNvPr id="99" name="Line 1">
                <a:extLst>
                  <a:ext uri="{FF2B5EF4-FFF2-40B4-BE49-F238E27FC236}">
                    <a16:creationId xmlns:a16="http://schemas.microsoft.com/office/drawing/2014/main" xmlns="" id="{490AE5DC-08D6-BF4D-8966-D4001E35C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5631" y="5985617"/>
                <a:ext cx="4081394" cy="1509773"/>
              </a:xfrm>
              <a:custGeom>
                <a:avLst/>
                <a:gdLst>
                  <a:gd name="T0" fmla="*/ 101 w 551"/>
                  <a:gd name="T1" fmla="*/ 203 h 203"/>
                  <a:gd name="T2" fmla="*/ 0 w 551"/>
                  <a:gd name="T3" fmla="*/ 101 h 203"/>
                  <a:gd name="T4" fmla="*/ 101 w 551"/>
                  <a:gd name="T5" fmla="*/ 0 h 203"/>
                  <a:gd name="T6" fmla="*/ 450 w 551"/>
                  <a:gd name="T7" fmla="*/ 0 h 203"/>
                  <a:gd name="T8" fmla="*/ 551 w 551"/>
                  <a:gd name="T9" fmla="*/ 101 h 203"/>
                  <a:gd name="T10" fmla="*/ 450 w 551"/>
                  <a:gd name="T11" fmla="*/ 203 h 203"/>
                  <a:gd name="T12" fmla="*/ 101 w 551"/>
                  <a:gd name="T13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1" h="203">
                    <a:moveTo>
                      <a:pt x="101" y="203"/>
                    </a:moveTo>
                    <a:cubicBezTo>
                      <a:pt x="45" y="203"/>
                      <a:pt x="0" y="157"/>
                      <a:pt x="0" y="101"/>
                    </a:cubicBezTo>
                    <a:cubicBezTo>
                      <a:pt x="0" y="46"/>
                      <a:pt x="45" y="0"/>
                      <a:pt x="101" y="0"/>
                    </a:cubicBezTo>
                    <a:cubicBezTo>
                      <a:pt x="450" y="0"/>
                      <a:pt x="450" y="0"/>
                      <a:pt x="450" y="0"/>
                    </a:cubicBezTo>
                    <a:cubicBezTo>
                      <a:pt x="506" y="0"/>
                      <a:pt x="551" y="46"/>
                      <a:pt x="551" y="101"/>
                    </a:cubicBezTo>
                    <a:cubicBezTo>
                      <a:pt x="551" y="157"/>
                      <a:pt x="506" y="203"/>
                      <a:pt x="450" y="203"/>
                    </a:cubicBezTo>
                    <a:lnTo>
                      <a:pt x="101" y="203"/>
                    </a:lnTo>
                    <a:close/>
                  </a:path>
                </a:pathLst>
              </a:custGeom>
              <a:solidFill>
                <a:srgbClr val="EB5846">
                  <a:alpha val="80000"/>
                </a:srgbClr>
              </a:solidFill>
              <a:ln>
                <a:noFill/>
              </a:ln>
              <a:effectLst/>
            </p:spPr>
            <p:txBody>
              <a:bodyPr vert="horz" wrap="square" lIns="182832" tIns="91418" rIns="182832" bIns="914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>
                  <a:latin typeface="+mj-lt"/>
                </a:endParaRPr>
              </a:p>
            </p:txBody>
          </p:sp>
          <p:sp>
            <p:nvSpPr>
              <p:cNvPr id="100" name="Side 1">
                <a:extLst>
                  <a:ext uri="{FF2B5EF4-FFF2-40B4-BE49-F238E27FC236}">
                    <a16:creationId xmlns:a16="http://schemas.microsoft.com/office/drawing/2014/main" xmlns="" id="{A23BCDFF-0C5A-E447-9797-A632AB186FA6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2635013" y="5915475"/>
                <a:ext cx="3050866" cy="3066528"/>
              </a:xfrm>
              <a:custGeom>
                <a:avLst/>
                <a:gdLst>
                  <a:gd name="T0" fmla="*/ 373 w 412"/>
                  <a:gd name="T1" fmla="*/ 230 h 412"/>
                  <a:gd name="T2" fmla="*/ 373 w 412"/>
                  <a:gd name="T3" fmla="*/ 373 h 412"/>
                  <a:gd name="T4" fmla="*/ 230 w 412"/>
                  <a:gd name="T5" fmla="*/ 373 h 412"/>
                  <a:gd name="T6" fmla="*/ 39 w 412"/>
                  <a:gd name="T7" fmla="*/ 183 h 412"/>
                  <a:gd name="T8" fmla="*/ 39 w 412"/>
                  <a:gd name="T9" fmla="*/ 39 h 412"/>
                  <a:gd name="T10" fmla="*/ 182 w 412"/>
                  <a:gd name="T11" fmla="*/ 39 h 412"/>
                  <a:gd name="T12" fmla="*/ 373 w 412"/>
                  <a:gd name="T13" fmla="*/ 23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2" h="412">
                    <a:moveTo>
                      <a:pt x="373" y="230"/>
                    </a:moveTo>
                    <a:cubicBezTo>
                      <a:pt x="412" y="269"/>
                      <a:pt x="412" y="333"/>
                      <a:pt x="373" y="373"/>
                    </a:cubicBezTo>
                    <a:cubicBezTo>
                      <a:pt x="333" y="412"/>
                      <a:pt x="269" y="412"/>
                      <a:pt x="230" y="373"/>
                    </a:cubicBezTo>
                    <a:cubicBezTo>
                      <a:pt x="39" y="183"/>
                      <a:pt x="39" y="183"/>
                      <a:pt x="39" y="183"/>
                    </a:cubicBezTo>
                    <a:cubicBezTo>
                      <a:pt x="0" y="143"/>
                      <a:pt x="0" y="79"/>
                      <a:pt x="39" y="39"/>
                    </a:cubicBezTo>
                    <a:cubicBezTo>
                      <a:pt x="79" y="0"/>
                      <a:pt x="143" y="0"/>
                      <a:pt x="182" y="39"/>
                    </a:cubicBezTo>
                    <a:lnTo>
                      <a:pt x="373" y="230"/>
                    </a:lnTo>
                    <a:close/>
                  </a:path>
                </a:pathLst>
              </a:custGeom>
              <a:solidFill>
                <a:srgbClr val="EB5846">
                  <a:alpha val="80000"/>
                </a:srgbClr>
              </a:solidFill>
              <a:ln>
                <a:noFill/>
              </a:ln>
              <a:effectLst/>
            </p:spPr>
            <p:txBody>
              <a:bodyPr vert="horz" wrap="square" lIns="182832" tIns="91418" rIns="182832" bIns="914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>
                  <a:latin typeface="+mj-lt"/>
                </a:endParaRPr>
              </a:p>
            </p:txBody>
          </p:sp>
          <p:sp>
            <p:nvSpPr>
              <p:cNvPr id="101" name="Side 2">
                <a:extLst>
                  <a:ext uri="{FF2B5EF4-FFF2-40B4-BE49-F238E27FC236}">
                    <a16:creationId xmlns:a16="http://schemas.microsoft.com/office/drawing/2014/main" xmlns="" id="{B686D799-8FF3-0F4F-9915-30706D9A88B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636017" y="4496399"/>
                <a:ext cx="3050866" cy="3072793"/>
              </a:xfrm>
              <a:custGeom>
                <a:avLst/>
                <a:gdLst>
                  <a:gd name="T0" fmla="*/ 230 w 412"/>
                  <a:gd name="T1" fmla="*/ 40 h 413"/>
                  <a:gd name="T2" fmla="*/ 373 w 412"/>
                  <a:gd name="T3" fmla="*/ 40 h 413"/>
                  <a:gd name="T4" fmla="*/ 373 w 412"/>
                  <a:gd name="T5" fmla="*/ 183 h 413"/>
                  <a:gd name="T6" fmla="*/ 182 w 412"/>
                  <a:gd name="T7" fmla="*/ 373 h 413"/>
                  <a:gd name="T8" fmla="*/ 39 w 412"/>
                  <a:gd name="T9" fmla="*/ 373 h 413"/>
                  <a:gd name="T10" fmla="*/ 39 w 412"/>
                  <a:gd name="T11" fmla="*/ 230 h 413"/>
                  <a:gd name="T12" fmla="*/ 230 w 412"/>
                  <a:gd name="T13" fmla="*/ 4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2" h="413">
                    <a:moveTo>
                      <a:pt x="230" y="40"/>
                    </a:moveTo>
                    <a:cubicBezTo>
                      <a:pt x="269" y="0"/>
                      <a:pt x="333" y="0"/>
                      <a:pt x="373" y="40"/>
                    </a:cubicBezTo>
                    <a:cubicBezTo>
                      <a:pt x="412" y="79"/>
                      <a:pt x="412" y="143"/>
                      <a:pt x="373" y="183"/>
                    </a:cubicBezTo>
                    <a:cubicBezTo>
                      <a:pt x="182" y="373"/>
                      <a:pt x="182" y="373"/>
                      <a:pt x="182" y="373"/>
                    </a:cubicBezTo>
                    <a:cubicBezTo>
                      <a:pt x="143" y="413"/>
                      <a:pt x="79" y="413"/>
                      <a:pt x="39" y="373"/>
                    </a:cubicBezTo>
                    <a:cubicBezTo>
                      <a:pt x="0" y="334"/>
                      <a:pt x="0" y="270"/>
                      <a:pt x="39" y="230"/>
                    </a:cubicBezTo>
                    <a:lnTo>
                      <a:pt x="230" y="40"/>
                    </a:lnTo>
                    <a:close/>
                  </a:path>
                </a:pathLst>
              </a:custGeom>
              <a:solidFill>
                <a:srgbClr val="EB5846">
                  <a:alpha val="80000"/>
                </a:srgbClr>
              </a:solidFill>
              <a:ln>
                <a:noFill/>
              </a:ln>
              <a:effectLst/>
            </p:spPr>
            <p:txBody>
              <a:bodyPr vert="horz" wrap="square" lIns="182832" tIns="91418" rIns="182832" bIns="914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>
                  <a:latin typeface="+mj-lt"/>
                </a:endParaRPr>
              </a:p>
            </p:txBody>
          </p:sp>
          <p:sp>
            <p:nvSpPr>
              <p:cNvPr id="103" name="Subtitle 2">
                <a:extLst>
                  <a:ext uri="{FF2B5EF4-FFF2-40B4-BE49-F238E27FC236}">
                    <a16:creationId xmlns:a16="http://schemas.microsoft.com/office/drawing/2014/main" xmlns="" id="{F23C148E-D806-E345-A557-0CB6E8922D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7245" y="9039895"/>
                <a:ext cx="5140955" cy="2152062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 anchor="ctr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000"/>
                  </a:lnSpc>
                  <a:spcBef>
                    <a:spcPts val="0"/>
                  </a:spcBef>
                </a:pPr>
                <a:r>
                  <a:rPr lang="ru-RU" sz="1000" dirty="0">
                    <a:solidFill>
                      <a:schemeClr val="tx1"/>
                    </a:solidFill>
                    <a:latin typeface="+mj-lt"/>
                    <a:ea typeface="Lato Light" panose="020F0502020204030203" pitchFamily="34" charset="0"/>
                    <a:cs typeface="Mukta ExtraLight" panose="020B0000000000000000" pitchFamily="34" charset="77"/>
                  </a:rPr>
                  <a:t>НЕГАТИВНАЯ</a:t>
                </a:r>
                <a:endParaRPr lang="en-US" sz="1000" dirty="0">
                  <a:solidFill>
                    <a:schemeClr val="tx1"/>
                  </a:solidFill>
                  <a:latin typeface="+mj-lt"/>
                  <a:ea typeface="Lato Light" panose="020F0502020204030203" pitchFamily="34" charset="0"/>
                  <a:cs typeface="Mukta ExtraLight" panose="020B0000000000000000" pitchFamily="34" charset="77"/>
                </a:endParaRPr>
              </a:p>
              <a:p>
                <a:pPr>
                  <a:lnSpc>
                    <a:spcPts val="1000"/>
                  </a:lnSpc>
                  <a:spcBef>
                    <a:spcPts val="0"/>
                  </a:spcBef>
                </a:pPr>
                <a:r>
                  <a:rPr lang="ru-RU" sz="1000" dirty="0">
                    <a:solidFill>
                      <a:schemeClr val="tx1"/>
                    </a:solidFill>
                    <a:latin typeface="+mj-lt"/>
                    <a:ea typeface="Lato Light" panose="020F0502020204030203" pitchFamily="34" charset="0"/>
                    <a:cs typeface="Mukta ExtraLight" panose="020B0000000000000000" pitchFamily="34" charset="77"/>
                  </a:rPr>
                  <a:t>ЗОНА</a:t>
                </a:r>
                <a:endParaRPr lang="en-US" sz="1000" dirty="0">
                  <a:solidFill>
                    <a:schemeClr val="tx1"/>
                  </a:solidFill>
                  <a:latin typeface="+mj-lt"/>
                  <a:ea typeface="Lato Light" panose="020F0502020204030203" pitchFamily="34" charset="0"/>
                  <a:cs typeface="Mukta ExtraLight" panose="020B0000000000000000" pitchFamily="34" charset="77"/>
                </a:endParaRPr>
              </a:p>
            </p:txBody>
          </p:sp>
          <p:sp>
            <p:nvSpPr>
              <p:cNvPr id="104" name="Subtitle 2">
                <a:extLst>
                  <a:ext uri="{FF2B5EF4-FFF2-40B4-BE49-F238E27FC236}">
                    <a16:creationId xmlns:a16="http://schemas.microsoft.com/office/drawing/2014/main" xmlns="" id="{1CFDB385-58D3-4D48-83CD-BC3978A9E9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89791" y="9039895"/>
                <a:ext cx="4016597" cy="2152062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 anchor="ctr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000"/>
                  </a:lnSpc>
                  <a:spcBef>
                    <a:spcPts val="0"/>
                  </a:spcBef>
                </a:pPr>
                <a:r>
                  <a:rPr lang="ru-RU" sz="1000" dirty="0">
                    <a:solidFill>
                      <a:schemeClr val="tx1"/>
                    </a:solidFill>
                    <a:latin typeface="+mj-lt"/>
                    <a:ea typeface="Lato Light" panose="020F0502020204030203" pitchFamily="34" charset="0"/>
                    <a:cs typeface="Mukta ExtraLight" panose="020B0000000000000000" pitchFamily="34" charset="77"/>
                  </a:rPr>
                  <a:t>ЗОНА РИСКА</a:t>
                </a:r>
                <a:endParaRPr lang="en-US" sz="1000" dirty="0">
                  <a:solidFill>
                    <a:schemeClr val="tx1"/>
                  </a:solidFill>
                  <a:latin typeface="+mj-lt"/>
                  <a:ea typeface="Lato Light" panose="020F0502020204030203" pitchFamily="34" charset="0"/>
                  <a:cs typeface="Mukta ExtraLight" panose="020B0000000000000000" pitchFamily="34" charset="77"/>
                </a:endParaRPr>
              </a:p>
            </p:txBody>
          </p:sp>
          <p:sp>
            <p:nvSpPr>
              <p:cNvPr id="105" name="Subtitle 2">
                <a:extLst>
                  <a:ext uri="{FF2B5EF4-FFF2-40B4-BE49-F238E27FC236}">
                    <a16:creationId xmlns:a16="http://schemas.microsoft.com/office/drawing/2014/main" xmlns="" id="{BF07472A-62E1-2743-91F2-A7CC908C76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40113" y="9039895"/>
                <a:ext cx="5404323" cy="2152062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 anchor="ctr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000"/>
                  </a:lnSpc>
                  <a:spcBef>
                    <a:spcPts val="0"/>
                  </a:spcBef>
                </a:pPr>
                <a:r>
                  <a:rPr lang="ru-RU" sz="1000" dirty="0">
                    <a:solidFill>
                      <a:schemeClr val="tx1"/>
                    </a:solidFill>
                    <a:latin typeface="+mj-lt"/>
                    <a:ea typeface="Lato Light" panose="020F0502020204030203" pitchFamily="34" charset="0"/>
                    <a:cs typeface="Mukta ExtraLight" panose="020B0000000000000000" pitchFamily="34" charset="77"/>
                  </a:rPr>
                  <a:t>ЗОНА </a:t>
                </a:r>
              </a:p>
              <a:p>
                <a:pPr>
                  <a:lnSpc>
                    <a:spcPts val="1000"/>
                  </a:lnSpc>
                  <a:spcBef>
                    <a:spcPts val="0"/>
                  </a:spcBef>
                </a:pPr>
                <a:r>
                  <a:rPr lang="ru-RU" sz="1000" dirty="0">
                    <a:solidFill>
                      <a:schemeClr val="tx1"/>
                    </a:solidFill>
                    <a:latin typeface="+mj-lt"/>
                    <a:ea typeface="Lato Light" panose="020F0502020204030203" pitchFamily="34" charset="0"/>
                    <a:cs typeface="Mukta ExtraLight" panose="020B0000000000000000" pitchFamily="34" charset="77"/>
                  </a:rPr>
                  <a:t>СТАБИЛЬНОСТИ</a:t>
                </a:r>
                <a:endParaRPr lang="en-US" sz="1000" dirty="0">
                  <a:solidFill>
                    <a:schemeClr val="tx1"/>
                  </a:solidFill>
                  <a:latin typeface="+mj-lt"/>
                  <a:ea typeface="Lato Light" panose="020F0502020204030203" pitchFamily="34" charset="0"/>
                  <a:cs typeface="Mukta ExtraLight" panose="020B0000000000000000" pitchFamily="34" charset="77"/>
                </a:endParaRPr>
              </a:p>
            </p:txBody>
          </p:sp>
          <p:sp>
            <p:nvSpPr>
              <p:cNvPr id="106" name="Subtitle 2">
                <a:extLst>
                  <a:ext uri="{FF2B5EF4-FFF2-40B4-BE49-F238E27FC236}">
                    <a16:creationId xmlns:a16="http://schemas.microsoft.com/office/drawing/2014/main" xmlns="" id="{CE9B1E06-84BA-2049-A3E7-2A951E4691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11746" y="9039895"/>
                <a:ext cx="5140955" cy="2152062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 anchor="ctr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000"/>
                  </a:lnSpc>
                  <a:spcBef>
                    <a:spcPts val="0"/>
                  </a:spcBef>
                </a:pPr>
                <a:r>
                  <a:rPr lang="ru-RU" sz="1000" dirty="0">
                    <a:solidFill>
                      <a:schemeClr val="tx1"/>
                    </a:solidFill>
                    <a:latin typeface="+mj-lt"/>
                    <a:ea typeface="Lato Light" panose="020F0502020204030203" pitchFamily="34" charset="0"/>
                    <a:cs typeface="Mukta ExtraLight" panose="020B0000000000000000" pitchFamily="34" charset="77"/>
                  </a:rPr>
                  <a:t>ПОЗИТИВНАЯ </a:t>
                </a:r>
              </a:p>
              <a:p>
                <a:pPr>
                  <a:lnSpc>
                    <a:spcPts val="1000"/>
                  </a:lnSpc>
                  <a:spcBef>
                    <a:spcPts val="0"/>
                  </a:spcBef>
                </a:pPr>
                <a:r>
                  <a:rPr lang="ru-RU" sz="1000" dirty="0">
                    <a:solidFill>
                      <a:schemeClr val="tx1"/>
                    </a:solidFill>
                    <a:latin typeface="+mj-lt"/>
                    <a:ea typeface="Lato Light" panose="020F0502020204030203" pitchFamily="34" charset="0"/>
                    <a:cs typeface="Mukta ExtraLight" panose="020B0000000000000000" pitchFamily="34" charset="77"/>
                  </a:rPr>
                  <a:t>ЗОНА </a:t>
                </a:r>
                <a:endParaRPr lang="en-US" sz="1000" dirty="0">
                  <a:solidFill>
                    <a:schemeClr val="tx1"/>
                  </a:solidFill>
                  <a:latin typeface="+mj-lt"/>
                  <a:ea typeface="Lato Light" panose="020F0502020204030203" pitchFamily="34" charset="0"/>
                  <a:cs typeface="Mukta ExtraLight" panose="020B0000000000000000" pitchFamily="34" charset="77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xmlns="" id="{EBD84E00-BF74-854A-83C4-E5500CF318A1}"/>
                  </a:ext>
                </a:extLst>
              </p:cNvPr>
              <p:cNvSpPr txBox="1"/>
              <p:nvPr/>
            </p:nvSpPr>
            <p:spPr>
              <a:xfrm>
                <a:off x="2518330" y="6248744"/>
                <a:ext cx="2043819" cy="98321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+mj-lt"/>
                    <a:ea typeface="League Spartan" charset="0"/>
                    <a:cs typeface="Poppins" pitchFamily="2" charset="77"/>
                  </a:rPr>
                  <a:t>≤32%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xmlns="" id="{52A10912-4C66-6742-ACCE-7E08BACD86C7}"/>
                  </a:ext>
                </a:extLst>
              </p:cNvPr>
              <p:cNvSpPr txBox="1"/>
              <p:nvPr/>
            </p:nvSpPr>
            <p:spPr>
              <a:xfrm>
                <a:off x="6449433" y="6248744"/>
                <a:ext cx="3011103" cy="98321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+mj-lt"/>
                    <a:ea typeface="League Spartan" charset="0"/>
                    <a:cs typeface="Poppins" pitchFamily="2" charset="77"/>
                  </a:rPr>
                  <a:t>33%-65%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xmlns="" id="{00110C50-26D8-E64C-BEA3-2B8BEA798CFE}"/>
                  </a:ext>
                </a:extLst>
              </p:cNvPr>
              <p:cNvSpPr txBox="1"/>
              <p:nvPr/>
            </p:nvSpPr>
            <p:spPr>
              <a:xfrm>
                <a:off x="10686091" y="6248744"/>
                <a:ext cx="3011103" cy="98321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+mj-lt"/>
                    <a:ea typeface="League Spartan" charset="0"/>
                    <a:cs typeface="Poppins" pitchFamily="2" charset="77"/>
                  </a:rPr>
                  <a:t>66%-85%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xmlns="" id="{81A8D2CF-B8DC-4540-8A78-2C5CB7C92DC2}"/>
                  </a:ext>
                </a:extLst>
              </p:cNvPr>
              <p:cNvSpPr txBox="1"/>
              <p:nvPr/>
            </p:nvSpPr>
            <p:spPr>
              <a:xfrm>
                <a:off x="15615668" y="6248744"/>
                <a:ext cx="2043819" cy="98321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+mj-lt"/>
                    <a:ea typeface="League Spartan" charset="0"/>
                    <a:cs typeface="Poppins" pitchFamily="2" charset="77"/>
                  </a:rPr>
                  <a:t>≥86%</a:t>
                </a:r>
              </a:p>
            </p:txBody>
          </p:sp>
        </p:grpSp>
        <p:cxnSp>
          <p:nvCxnSpPr>
            <p:cNvPr id="23" name="Прямая соединительная линия 22"/>
            <p:cNvCxnSpPr/>
            <p:nvPr/>
          </p:nvCxnSpPr>
          <p:spPr>
            <a:xfrm>
              <a:off x="4407340" y="1218124"/>
              <a:ext cx="0" cy="58418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Номер слайда 8">
            <a:extLst>
              <a:ext uri="{FF2B5EF4-FFF2-40B4-BE49-F238E27FC236}">
                <a16:creationId xmlns:a16="http://schemas.microsoft.com/office/drawing/2014/main" xmlns="" id="{8DBE9FEF-4A54-4D5D-87C8-7144E151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6898" y="6365156"/>
            <a:ext cx="2743200" cy="365125"/>
          </a:xfrm>
        </p:spPr>
        <p:txBody>
          <a:bodyPr/>
          <a:lstStyle/>
          <a:p>
            <a:fld id="{D6841450-5D3C-8E48-937D-9E8294F305E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358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Прямоугольник 4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Заголовок 11">
            <a:extLst>
              <a:ext uri="{FF2B5EF4-FFF2-40B4-BE49-F238E27FC236}">
                <a16:creationId xmlns:a16="http://schemas.microsoft.com/office/drawing/2014/main" xmlns="" id="{7F322337-A54B-7A4C-97C2-A50A6A5DF09E}"/>
              </a:ext>
            </a:extLst>
          </p:cNvPr>
          <p:cNvSpPr txBox="1">
            <a:spLocks/>
          </p:cNvSpPr>
          <p:nvPr/>
        </p:nvSpPr>
        <p:spPr>
          <a:xfrm>
            <a:off x="0" y="254070"/>
            <a:ext cx="12191999" cy="5653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solidFill>
                  <a:srgbClr val="A89277"/>
                </a:solidFill>
              </a:rPr>
              <a:t>ПОРТРЕТ НАИБОЛЕЕ </a:t>
            </a:r>
            <a:r>
              <a:rPr lang="ru-RU" sz="2400" b="1" dirty="0">
                <a:solidFill>
                  <a:srgbClr val="0D305B"/>
                </a:solidFill>
              </a:rPr>
              <a:t>ВОВЛЕЧЕННОГО РАБОТНИКА</a:t>
            </a:r>
          </a:p>
        </p:txBody>
      </p:sp>
      <p:sp>
        <p:nvSpPr>
          <p:cNvPr id="56" name="Rectangle 9">
            <a:extLst>
              <a:ext uri="{FF2B5EF4-FFF2-40B4-BE49-F238E27FC236}">
                <a16:creationId xmlns:a16="http://schemas.microsoft.com/office/drawing/2014/main" xmlns="" id="{6FCB5FE1-5A53-4DA1-877C-2067B9CF6A23}"/>
              </a:ext>
            </a:extLst>
          </p:cNvPr>
          <p:cNvSpPr/>
          <p:nvPr/>
        </p:nvSpPr>
        <p:spPr>
          <a:xfrm>
            <a:off x="666698" y="1200912"/>
            <a:ext cx="3159546" cy="24241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38100" dir="78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737360" rIns="182880" bIns="0" rtlCol="0" anchor="t">
            <a:no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57" name="Rectangle 10">
            <a:extLst>
              <a:ext uri="{FF2B5EF4-FFF2-40B4-BE49-F238E27FC236}">
                <a16:creationId xmlns:a16="http://schemas.microsoft.com/office/drawing/2014/main" xmlns="" id="{3D9DB2A6-3B26-462E-9109-54251B5878A1}"/>
              </a:ext>
            </a:extLst>
          </p:cNvPr>
          <p:cNvSpPr/>
          <p:nvPr/>
        </p:nvSpPr>
        <p:spPr>
          <a:xfrm>
            <a:off x="666698" y="3535899"/>
            <a:ext cx="3159547" cy="89186"/>
          </a:xfrm>
          <a:prstGeom prst="rect">
            <a:avLst/>
          </a:prstGeom>
          <a:solidFill>
            <a:srgbClr val="AE95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8" name="Rectangle 10">
            <a:extLst>
              <a:ext uri="{FF2B5EF4-FFF2-40B4-BE49-F238E27FC236}">
                <a16:creationId xmlns:a16="http://schemas.microsoft.com/office/drawing/2014/main" xmlns="" id="{3D9DB2A6-3B26-462E-9109-54251B5878A1}"/>
              </a:ext>
            </a:extLst>
          </p:cNvPr>
          <p:cNvSpPr/>
          <p:nvPr/>
        </p:nvSpPr>
        <p:spPr>
          <a:xfrm>
            <a:off x="434146" y="1322147"/>
            <a:ext cx="2238459" cy="35561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ВОЗРАСТ</a:t>
            </a:r>
          </a:p>
        </p:txBody>
      </p:sp>
      <p:sp>
        <p:nvSpPr>
          <p:cNvPr id="60" name="Rectangle 9">
            <a:extLst>
              <a:ext uri="{FF2B5EF4-FFF2-40B4-BE49-F238E27FC236}">
                <a16:creationId xmlns:a16="http://schemas.microsoft.com/office/drawing/2014/main" xmlns="" id="{6FCB5FE1-5A53-4DA1-877C-2067B9CF6A23}"/>
              </a:ext>
            </a:extLst>
          </p:cNvPr>
          <p:cNvSpPr/>
          <p:nvPr/>
        </p:nvSpPr>
        <p:spPr>
          <a:xfrm>
            <a:off x="4398660" y="1168447"/>
            <a:ext cx="3159546" cy="24241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38100" dir="78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737360" rIns="182880" bIns="0" rtlCol="0" anchor="t">
            <a:no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61" name="Rectangle 10">
            <a:extLst>
              <a:ext uri="{FF2B5EF4-FFF2-40B4-BE49-F238E27FC236}">
                <a16:creationId xmlns:a16="http://schemas.microsoft.com/office/drawing/2014/main" xmlns="" id="{3D9DB2A6-3B26-462E-9109-54251B5878A1}"/>
              </a:ext>
            </a:extLst>
          </p:cNvPr>
          <p:cNvSpPr/>
          <p:nvPr/>
        </p:nvSpPr>
        <p:spPr>
          <a:xfrm>
            <a:off x="4398660" y="3503434"/>
            <a:ext cx="3159547" cy="89186"/>
          </a:xfrm>
          <a:prstGeom prst="rect">
            <a:avLst/>
          </a:prstGeom>
          <a:solidFill>
            <a:srgbClr val="AE95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2" name="Rectangle 10">
            <a:extLst>
              <a:ext uri="{FF2B5EF4-FFF2-40B4-BE49-F238E27FC236}">
                <a16:creationId xmlns:a16="http://schemas.microsoft.com/office/drawing/2014/main" xmlns="" id="{3D9DB2A6-3B26-462E-9109-54251B5878A1}"/>
              </a:ext>
            </a:extLst>
          </p:cNvPr>
          <p:cNvSpPr/>
          <p:nvPr/>
        </p:nvSpPr>
        <p:spPr>
          <a:xfrm>
            <a:off x="4166108" y="1289682"/>
            <a:ext cx="2238459" cy="35561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СТАЖ</a:t>
            </a:r>
          </a:p>
        </p:txBody>
      </p:sp>
      <p:sp>
        <p:nvSpPr>
          <p:cNvPr id="63" name="Rectangle 9">
            <a:extLst>
              <a:ext uri="{FF2B5EF4-FFF2-40B4-BE49-F238E27FC236}">
                <a16:creationId xmlns:a16="http://schemas.microsoft.com/office/drawing/2014/main" xmlns="" id="{6FCB5FE1-5A53-4DA1-877C-2067B9CF6A23}"/>
              </a:ext>
            </a:extLst>
          </p:cNvPr>
          <p:cNvSpPr/>
          <p:nvPr/>
        </p:nvSpPr>
        <p:spPr>
          <a:xfrm>
            <a:off x="666698" y="3815618"/>
            <a:ext cx="3159546" cy="24241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38100" dir="78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737360" rIns="182880" bIns="0" rtlCol="0" anchor="t">
            <a:no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64" name="Rectangle 10">
            <a:extLst>
              <a:ext uri="{FF2B5EF4-FFF2-40B4-BE49-F238E27FC236}">
                <a16:creationId xmlns:a16="http://schemas.microsoft.com/office/drawing/2014/main" xmlns="" id="{3D9DB2A6-3B26-462E-9109-54251B5878A1}"/>
              </a:ext>
            </a:extLst>
          </p:cNvPr>
          <p:cNvSpPr/>
          <p:nvPr/>
        </p:nvSpPr>
        <p:spPr>
          <a:xfrm>
            <a:off x="666698" y="6150605"/>
            <a:ext cx="3159547" cy="89186"/>
          </a:xfrm>
          <a:prstGeom prst="rect">
            <a:avLst/>
          </a:prstGeom>
          <a:solidFill>
            <a:srgbClr val="AE95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5" name="Rectangle 10">
            <a:extLst>
              <a:ext uri="{FF2B5EF4-FFF2-40B4-BE49-F238E27FC236}">
                <a16:creationId xmlns:a16="http://schemas.microsoft.com/office/drawing/2014/main" xmlns="" id="{3D9DB2A6-3B26-462E-9109-54251B5878A1}"/>
              </a:ext>
            </a:extLst>
          </p:cNvPr>
          <p:cNvSpPr/>
          <p:nvPr/>
        </p:nvSpPr>
        <p:spPr>
          <a:xfrm>
            <a:off x="434146" y="3936853"/>
            <a:ext cx="2238459" cy="35561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ПОЛ</a:t>
            </a:r>
          </a:p>
        </p:txBody>
      </p:sp>
      <p:sp>
        <p:nvSpPr>
          <p:cNvPr id="66" name="Rectangle 9">
            <a:extLst>
              <a:ext uri="{FF2B5EF4-FFF2-40B4-BE49-F238E27FC236}">
                <a16:creationId xmlns:a16="http://schemas.microsoft.com/office/drawing/2014/main" xmlns="" id="{6FCB5FE1-5A53-4DA1-877C-2067B9CF6A23}"/>
              </a:ext>
            </a:extLst>
          </p:cNvPr>
          <p:cNvSpPr/>
          <p:nvPr/>
        </p:nvSpPr>
        <p:spPr>
          <a:xfrm>
            <a:off x="4398660" y="3783154"/>
            <a:ext cx="3159546" cy="24241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38100" dir="78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737360" rIns="182880" bIns="0" rtlCol="0" anchor="t">
            <a:no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67" name="Rectangle 10">
            <a:extLst>
              <a:ext uri="{FF2B5EF4-FFF2-40B4-BE49-F238E27FC236}">
                <a16:creationId xmlns:a16="http://schemas.microsoft.com/office/drawing/2014/main" xmlns="" id="{3D9DB2A6-3B26-462E-9109-54251B5878A1}"/>
              </a:ext>
            </a:extLst>
          </p:cNvPr>
          <p:cNvSpPr/>
          <p:nvPr/>
        </p:nvSpPr>
        <p:spPr>
          <a:xfrm>
            <a:off x="4398660" y="6118141"/>
            <a:ext cx="3159547" cy="89186"/>
          </a:xfrm>
          <a:prstGeom prst="rect">
            <a:avLst/>
          </a:prstGeom>
          <a:solidFill>
            <a:srgbClr val="AE95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8" name="Rectangle 10">
            <a:extLst>
              <a:ext uri="{FF2B5EF4-FFF2-40B4-BE49-F238E27FC236}">
                <a16:creationId xmlns:a16="http://schemas.microsoft.com/office/drawing/2014/main" xmlns="" id="{3D9DB2A6-3B26-462E-9109-54251B5878A1}"/>
              </a:ext>
            </a:extLst>
          </p:cNvPr>
          <p:cNvSpPr/>
          <p:nvPr/>
        </p:nvSpPr>
        <p:spPr>
          <a:xfrm>
            <a:off x="4166108" y="3904389"/>
            <a:ext cx="2238459" cy="35561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СТАТУС</a:t>
            </a:r>
          </a:p>
        </p:txBody>
      </p:sp>
      <p:sp>
        <p:nvSpPr>
          <p:cNvPr id="70" name="female_involvement">
            <a:extLst>
              <a:ext uri="{FF2B5EF4-FFF2-40B4-BE49-F238E27FC236}">
                <a16:creationId xmlns:a16="http://schemas.microsoft.com/office/drawing/2014/main" xmlns="" id="{6E00CF2C-31D0-A643-9F9C-154EC28F28D7}"/>
              </a:ext>
            </a:extLst>
          </p:cNvPr>
          <p:cNvSpPr txBox="1">
            <a:spLocks/>
          </p:cNvSpPr>
          <p:nvPr/>
        </p:nvSpPr>
        <p:spPr>
          <a:xfrm>
            <a:off x="2325885" y="5473417"/>
            <a:ext cx="1135744" cy="4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1" dirty="0">
                <a:solidFill>
                  <a:srgbClr val="002060"/>
                </a:solidFill>
              </a:rPr>
              <a:t>71</a:t>
            </a:r>
            <a:r>
              <a:rPr lang="en-US" sz="2000" b="1" dirty="0">
                <a:solidFill>
                  <a:srgbClr val="002060"/>
                </a:solidFill>
              </a:rPr>
              <a:t>%</a:t>
            </a:r>
            <a:endParaRPr lang="ru-RU" sz="2000" b="1" dirty="0">
              <a:solidFill>
                <a:srgbClr val="002060"/>
              </a:solidFill>
            </a:endParaRPr>
          </a:p>
        </p:txBody>
      </p:sp>
      <p:sp>
        <p:nvSpPr>
          <p:cNvPr id="71" name="male_involvement">
            <a:extLst>
              <a:ext uri="{FF2B5EF4-FFF2-40B4-BE49-F238E27FC236}">
                <a16:creationId xmlns:a16="http://schemas.microsoft.com/office/drawing/2014/main" xmlns="" id="{9AC41F04-5CA9-ED40-BE5A-860642B233EA}"/>
              </a:ext>
            </a:extLst>
          </p:cNvPr>
          <p:cNvSpPr txBox="1">
            <a:spLocks/>
          </p:cNvSpPr>
          <p:nvPr/>
        </p:nvSpPr>
        <p:spPr>
          <a:xfrm>
            <a:off x="998648" y="5473417"/>
            <a:ext cx="1135744" cy="4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1" dirty="0">
                <a:solidFill>
                  <a:srgbClr val="002060"/>
                </a:solidFill>
              </a:rPr>
              <a:t>92</a:t>
            </a:r>
            <a:r>
              <a:rPr lang="en-US" sz="2000" b="1" dirty="0">
                <a:solidFill>
                  <a:srgbClr val="002060"/>
                </a:solidFill>
              </a:rPr>
              <a:t>%</a:t>
            </a:r>
            <a:endParaRPr lang="ru-RU" sz="2000" b="1" dirty="0">
              <a:solidFill>
                <a:srgbClr val="002060"/>
              </a:solidFill>
            </a:endParaRPr>
          </a:p>
        </p:txBody>
      </p:sp>
      <p:pic>
        <p:nvPicPr>
          <p:cNvPr id="72" name="Рисунок 71">
            <a:extLst>
              <a:ext uri="{FF2B5EF4-FFF2-40B4-BE49-F238E27FC236}">
                <a16:creationId xmlns:a16="http://schemas.microsoft.com/office/drawing/2014/main" xmlns="" id="{5DCD7906-183A-B643-8F1D-073BABE34B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10588" y="4645961"/>
            <a:ext cx="511864" cy="759636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xmlns="" id="{38DFB164-3E54-2D4A-8C76-9206A824533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58599" y="4670690"/>
            <a:ext cx="648837" cy="734907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xmlns="" id="{AF36B526-606F-1640-86B9-AA0B37DE290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57129" y="4453930"/>
            <a:ext cx="744787" cy="744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xmlns="" id="{3DA00CAB-E1F5-9D45-88AC-052AEFAC020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81597" y="4497191"/>
            <a:ext cx="636137" cy="636137"/>
          </a:xfrm>
          <a:prstGeom prst="rect">
            <a:avLst/>
          </a:prstGeom>
        </p:spPr>
      </p:pic>
      <p:sp>
        <p:nvSpPr>
          <p:cNvPr id="76" name="managers_involvement">
            <a:extLst>
              <a:ext uri="{FF2B5EF4-FFF2-40B4-BE49-F238E27FC236}">
                <a16:creationId xmlns:a16="http://schemas.microsoft.com/office/drawing/2014/main" xmlns="" id="{6EF34B51-0069-EC49-93A6-72D54A22DFF1}"/>
              </a:ext>
            </a:extLst>
          </p:cNvPr>
          <p:cNvSpPr txBox="1">
            <a:spLocks/>
          </p:cNvSpPr>
          <p:nvPr/>
        </p:nvSpPr>
        <p:spPr>
          <a:xfrm>
            <a:off x="4761650" y="5230706"/>
            <a:ext cx="1135744" cy="4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1" dirty="0">
                <a:solidFill>
                  <a:srgbClr val="002060"/>
                </a:solidFill>
              </a:rPr>
              <a:t>86</a:t>
            </a:r>
            <a:r>
              <a:rPr lang="en-US" sz="2000" b="1" dirty="0">
                <a:solidFill>
                  <a:srgbClr val="002060"/>
                </a:solidFill>
              </a:rPr>
              <a:t>%</a:t>
            </a:r>
            <a:endParaRPr lang="ru-RU" sz="2000" b="1" dirty="0">
              <a:solidFill>
                <a:srgbClr val="002060"/>
              </a:solidFill>
            </a:endParaRPr>
          </a:p>
        </p:txBody>
      </p:sp>
      <p:sp>
        <p:nvSpPr>
          <p:cNvPr id="77" name="employees_involvement">
            <a:extLst>
              <a:ext uri="{FF2B5EF4-FFF2-40B4-BE49-F238E27FC236}">
                <a16:creationId xmlns:a16="http://schemas.microsoft.com/office/drawing/2014/main" xmlns="" id="{194D3308-E0F7-8943-8934-E82824293255}"/>
              </a:ext>
            </a:extLst>
          </p:cNvPr>
          <p:cNvSpPr txBox="1">
            <a:spLocks/>
          </p:cNvSpPr>
          <p:nvPr/>
        </p:nvSpPr>
        <p:spPr>
          <a:xfrm>
            <a:off x="6231793" y="5230706"/>
            <a:ext cx="1135744" cy="411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1" dirty="0">
                <a:solidFill>
                  <a:srgbClr val="002060"/>
                </a:solidFill>
              </a:rPr>
              <a:t>69</a:t>
            </a:r>
            <a:r>
              <a:rPr lang="en-US" sz="2000" b="1" dirty="0">
                <a:solidFill>
                  <a:srgbClr val="002060"/>
                </a:solidFill>
              </a:rPr>
              <a:t>%</a:t>
            </a:r>
            <a:endParaRPr lang="ru-RU" sz="2000" b="1" dirty="0">
              <a:solidFill>
                <a:srgbClr val="00206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F8D5E046-2E7C-6C48-B481-F712997198E0}"/>
              </a:ext>
            </a:extLst>
          </p:cNvPr>
          <p:cNvSpPr txBox="1"/>
          <p:nvPr/>
        </p:nvSpPr>
        <p:spPr>
          <a:xfrm>
            <a:off x="4810394" y="5581258"/>
            <a:ext cx="1038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+mj-lt"/>
              </a:rPr>
              <a:t>Руководители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C7127BB3-826F-CE41-9755-E6D368065D33}"/>
              </a:ext>
            </a:extLst>
          </p:cNvPr>
          <p:cNvSpPr txBox="1"/>
          <p:nvPr/>
        </p:nvSpPr>
        <p:spPr>
          <a:xfrm>
            <a:off x="6294990" y="5544518"/>
            <a:ext cx="1009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+mj-lt"/>
              </a:rPr>
              <a:t>Рядовые сотрудники</a:t>
            </a:r>
          </a:p>
        </p:txBody>
      </p:sp>
      <p:graphicFrame>
        <p:nvGraphicFramePr>
          <p:cNvPr id="40" name="age_involvement_chart">
            <a:extLst>
              <a:ext uri="{FF2B5EF4-FFF2-40B4-BE49-F238E27FC236}">
                <a16:creationId xmlns:a16="http://schemas.microsoft.com/office/drawing/2014/main" xmlns="" id="{A1F3EB6A-E3BB-594B-86CF-07E97A9F72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2146088"/>
              </p:ext>
            </p:extLst>
          </p:nvPr>
        </p:nvGraphicFramePr>
        <p:xfrm>
          <a:off x="798976" y="1745584"/>
          <a:ext cx="2965184" cy="1948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3" name="xp_involvement_chart">
            <a:extLst>
              <a:ext uri="{FF2B5EF4-FFF2-40B4-BE49-F238E27FC236}">
                <a16:creationId xmlns:a16="http://schemas.microsoft.com/office/drawing/2014/main" xmlns="" id="{9E983813-57F3-D540-B35E-ABBD41B3DA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1111004"/>
              </p:ext>
            </p:extLst>
          </p:nvPr>
        </p:nvGraphicFramePr>
        <p:xfrm>
          <a:off x="4489488" y="1778926"/>
          <a:ext cx="2977889" cy="2219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9" name="object 5">
            <a:extLst>
              <a:ext uri="{FF2B5EF4-FFF2-40B4-BE49-F238E27FC236}">
                <a16:creationId xmlns:a16="http://schemas.microsoft.com/office/drawing/2014/main" xmlns="" id="{0BB29D2D-23AC-B94E-8286-42E67C8145ED}"/>
              </a:ext>
            </a:extLst>
          </p:cNvPr>
          <p:cNvSpPr txBox="1"/>
          <p:nvPr/>
        </p:nvSpPr>
        <p:spPr>
          <a:xfrm>
            <a:off x="8783573" y="1925023"/>
            <a:ext cx="2168907" cy="684803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 marR="5080">
              <a:spcBef>
                <a:spcPts val="100"/>
              </a:spcBef>
            </a:pPr>
            <a:endParaRPr lang="en-US" sz="1600" dirty="0">
              <a:solidFill>
                <a:srgbClr val="0D305B"/>
              </a:solidFill>
              <a:latin typeface="+mj-lt"/>
            </a:endParaRPr>
          </a:p>
        </p:txBody>
      </p:sp>
      <p:sp>
        <p:nvSpPr>
          <p:cNvPr id="31" name="Заголовок 11">
            <a:extLst>
              <a:ext uri="{FF2B5EF4-FFF2-40B4-BE49-F238E27FC236}">
                <a16:creationId xmlns:a16="http://schemas.microsoft.com/office/drawing/2014/main" xmlns="" id="{5F6AC44B-FC59-454E-B856-35DF3972BC00}"/>
              </a:ext>
            </a:extLst>
          </p:cNvPr>
          <p:cNvSpPr txBox="1">
            <a:spLocks/>
          </p:cNvSpPr>
          <p:nvPr/>
        </p:nvSpPr>
        <p:spPr>
          <a:xfrm>
            <a:off x="8576430" y="2084576"/>
            <a:ext cx="2777370" cy="465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endParaRPr lang="ru-RU" sz="16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7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Группа 41">
            <a:extLst>
              <a:ext uri="{FF2B5EF4-FFF2-40B4-BE49-F238E27FC236}">
                <a16:creationId xmlns:a16="http://schemas.microsoft.com/office/drawing/2014/main" xmlns="" id="{F4ED8D67-E04F-4D55-BB9B-B22E2F3B8B34}"/>
              </a:ext>
            </a:extLst>
          </p:cNvPr>
          <p:cNvGrpSpPr/>
          <p:nvPr/>
        </p:nvGrpSpPr>
        <p:grpSpPr>
          <a:xfrm>
            <a:off x="570346" y="2443772"/>
            <a:ext cx="7608453" cy="2852496"/>
            <a:chOff x="523616" y="1857731"/>
            <a:chExt cx="7597182" cy="3672781"/>
          </a:xfrm>
        </p:grpSpPr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xmlns="" id="{7D78AD6C-5D33-402A-9067-BCA50FA80593}"/>
                </a:ext>
              </a:extLst>
            </p:cNvPr>
            <p:cNvSpPr/>
            <p:nvPr/>
          </p:nvSpPr>
          <p:spPr>
            <a:xfrm>
              <a:off x="1780958" y="1952936"/>
              <a:ext cx="6339840" cy="8108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xmlns="" id="{C6F318A1-DF41-4604-B399-0C21C47F58D8}"/>
                </a:ext>
              </a:extLst>
            </p:cNvPr>
            <p:cNvSpPr/>
            <p:nvPr/>
          </p:nvSpPr>
          <p:spPr>
            <a:xfrm>
              <a:off x="1780958" y="3190170"/>
              <a:ext cx="6339840" cy="11192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xmlns="" id="{4388725C-C9E5-457C-88A4-D60EFCFF2EB5}"/>
                </a:ext>
              </a:extLst>
            </p:cNvPr>
            <p:cNvSpPr/>
            <p:nvPr/>
          </p:nvSpPr>
          <p:spPr>
            <a:xfrm>
              <a:off x="1780958" y="4242256"/>
              <a:ext cx="6339840" cy="12882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1AC9B98C-2533-4A96-8A18-15175F497710}"/>
                </a:ext>
              </a:extLst>
            </p:cNvPr>
            <p:cNvSpPr txBox="1"/>
            <p:nvPr/>
          </p:nvSpPr>
          <p:spPr>
            <a:xfrm>
              <a:off x="523616" y="2626351"/>
              <a:ext cx="1184940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зона </a:t>
              </a:r>
            </a:p>
            <a:p>
              <a:pPr algn="r"/>
              <a:r>
                <a:rPr lang="ru-RU" sz="1200" i="1" dirty="0"/>
                <a:t>стабильности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3E5BDAD7-CA42-44A2-9728-E990C3BA52CD}"/>
                </a:ext>
              </a:extLst>
            </p:cNvPr>
            <p:cNvSpPr txBox="1"/>
            <p:nvPr/>
          </p:nvSpPr>
          <p:spPr>
            <a:xfrm>
              <a:off x="674683" y="1857731"/>
              <a:ext cx="995785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позитивная</a:t>
              </a:r>
              <a:br>
                <a:rPr lang="ru-RU" sz="1200" i="1" dirty="0"/>
              </a:br>
              <a:r>
                <a:rPr lang="ru-RU" sz="1200" i="1" dirty="0"/>
                <a:t>зона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296B4AA3-3F34-4FE7-B059-8F222D9F2526}"/>
                </a:ext>
              </a:extLst>
            </p:cNvPr>
            <p:cNvSpPr txBox="1"/>
            <p:nvPr/>
          </p:nvSpPr>
          <p:spPr>
            <a:xfrm>
              <a:off x="681095" y="4531211"/>
              <a:ext cx="989373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негативная</a:t>
              </a:r>
            </a:p>
            <a:p>
              <a:pPr algn="r"/>
              <a:r>
                <a:rPr lang="ru-RU" sz="1200" i="1" dirty="0"/>
                <a:t>зона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0FF401C1-F6FF-4683-B997-84AF8C1BC5BC}"/>
                </a:ext>
              </a:extLst>
            </p:cNvPr>
            <p:cNvSpPr txBox="1"/>
            <p:nvPr/>
          </p:nvSpPr>
          <p:spPr>
            <a:xfrm>
              <a:off x="1116086" y="3475354"/>
              <a:ext cx="554383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зона </a:t>
              </a:r>
            </a:p>
            <a:p>
              <a:pPr algn="r"/>
              <a:r>
                <a:rPr lang="ru-RU" sz="1200" i="1" dirty="0"/>
                <a:t>риска</a:t>
              </a:r>
            </a:p>
          </p:txBody>
        </p:sp>
        <p:sp>
          <p:nvSpPr>
            <p:cNvPr id="50" name="Прямоугольник 49">
              <a:extLst>
                <a:ext uri="{FF2B5EF4-FFF2-40B4-BE49-F238E27FC236}">
                  <a16:creationId xmlns:a16="http://schemas.microsoft.com/office/drawing/2014/main" xmlns="" id="{4CABF1AC-FE2C-48C5-A87E-903DB89975E0}"/>
                </a:ext>
              </a:extLst>
            </p:cNvPr>
            <p:cNvSpPr/>
            <p:nvPr/>
          </p:nvSpPr>
          <p:spPr>
            <a:xfrm>
              <a:off x="1780958" y="2682058"/>
              <a:ext cx="6339840" cy="5848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6" name="Прямоугольник 25"/>
          <p:cNvSpPr/>
          <p:nvPr/>
        </p:nvSpPr>
        <p:spPr>
          <a:xfrm>
            <a:off x="0" y="509626"/>
            <a:ext cx="9520240" cy="732724"/>
          </a:xfrm>
          <a:prstGeom prst="rect">
            <a:avLst/>
          </a:prstGeom>
          <a:solidFill>
            <a:srgbClr val="003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514350" y="533882"/>
            <a:ext cx="8896350" cy="68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chemeClr val="bg1"/>
                </a:solidFill>
              </a:rPr>
              <a:t>                     ОСНОВНЫЕ БЛОКИ ВОВЛЕЧЕННОСТИ</a:t>
            </a:r>
            <a:endParaRPr lang="en-US" sz="26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9410700" y="509626"/>
            <a:ext cx="2781300" cy="732724"/>
          </a:xfrm>
          <a:prstGeom prst="rect">
            <a:avLst/>
          </a:prstGeom>
          <a:solidFill>
            <a:srgbClr val="003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>
            <a:off x="0" y="6322527"/>
            <a:ext cx="12192000" cy="0"/>
          </a:xfrm>
          <a:prstGeom prst="line">
            <a:avLst/>
          </a:prstGeom>
          <a:ln>
            <a:solidFill>
              <a:srgbClr val="AE9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4</a:t>
            </a:fld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1756376" y="2224183"/>
            <a:ext cx="6459898" cy="3761086"/>
            <a:chOff x="514350" y="1845064"/>
            <a:chExt cx="6685044" cy="4233156"/>
          </a:xfrm>
        </p:grpSpPr>
        <p:graphicFrame>
          <p:nvGraphicFramePr>
            <p:cNvPr id="12" name="main_involvement_indicators"/>
            <p:cNvGraphicFramePr/>
            <p:nvPr>
              <p:extLst>
                <p:ext uri="{D42A27DB-BD31-4B8C-83A1-F6EECF244321}">
                  <p14:modId xmlns:p14="http://schemas.microsoft.com/office/powerpoint/2010/main" val="2180892969"/>
                </p:ext>
              </p:extLst>
            </p:nvPr>
          </p:nvGraphicFramePr>
          <p:xfrm>
            <a:off x="514350" y="1947363"/>
            <a:ext cx="6685044" cy="41308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0" name="Группа 9"/>
            <p:cNvGrpSpPr/>
            <p:nvPr/>
          </p:nvGrpSpPr>
          <p:grpSpPr>
            <a:xfrm>
              <a:off x="6045555" y="1845064"/>
              <a:ext cx="808985" cy="446945"/>
              <a:chOff x="2969745" y="1628467"/>
              <a:chExt cx="1261978" cy="728612"/>
            </a:xfrm>
          </p:grpSpPr>
          <p:sp>
            <p:nvSpPr>
              <p:cNvPr id="11" name="Arrow"/>
              <p:cNvSpPr/>
              <p:nvPr/>
            </p:nvSpPr>
            <p:spPr>
              <a:xfrm rot="16200000" flipV="1">
                <a:off x="3292650" y="1713621"/>
                <a:ext cx="616167" cy="445859"/>
              </a:xfrm>
              <a:prstGeom prst="rightArrow">
                <a:avLst>
                  <a:gd name="adj1" fmla="val 61500"/>
                  <a:gd name="adj2" fmla="val 64000"/>
                </a:avLst>
              </a:prstGeom>
              <a:gradFill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2">
                      <a:lumMod val="40000"/>
                      <a:lumOff val="60000"/>
                    </a:schemeClr>
                  </a:gs>
                </a:gsLst>
                <a:lin ang="809540" scaled="0"/>
              </a:gradFill>
              <a:ln w="25400">
                <a:miter lim="400000"/>
              </a:ln>
            </p:spPr>
            <p:txBody>
              <a:bodyPr tIns="91439" bIns="91439" anchor="ctr"/>
              <a:lstStyle/>
              <a:p>
                <a:pPr algn="ctr"/>
                <a:endParaRPr sz="1200"/>
              </a:p>
            </p:txBody>
          </p:sp>
          <p:sp>
            <p:nvSpPr>
              <p:cNvPr id="13" name="dedication_change"/>
              <p:cNvSpPr txBox="1"/>
              <p:nvPr/>
            </p:nvSpPr>
            <p:spPr>
              <a:xfrm>
                <a:off x="2969745" y="1848836"/>
                <a:ext cx="1261978" cy="508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-4%</a:t>
                </a:r>
                <a:endParaRPr lang="ru-RU" sz="1200" dirty="0"/>
              </a:p>
            </p:txBody>
          </p:sp>
        </p:grpSp>
      </p:grpSp>
      <p:grpSp>
        <p:nvGrpSpPr>
          <p:cNvPr id="30" name="Группа 29"/>
          <p:cNvGrpSpPr/>
          <p:nvPr/>
        </p:nvGrpSpPr>
        <p:grpSpPr>
          <a:xfrm>
            <a:off x="1830725" y="1637873"/>
            <a:ext cx="2734835" cy="276999"/>
            <a:chOff x="643911" y="1240524"/>
            <a:chExt cx="2734835" cy="276999"/>
          </a:xfrm>
        </p:grpSpPr>
        <p:grpSp>
          <p:nvGrpSpPr>
            <p:cNvPr id="31" name="Группа 30"/>
            <p:cNvGrpSpPr/>
            <p:nvPr/>
          </p:nvGrpSpPr>
          <p:grpSpPr>
            <a:xfrm>
              <a:off x="643911" y="1240524"/>
              <a:ext cx="746378" cy="276999"/>
              <a:chOff x="643911" y="1375471"/>
              <a:chExt cx="746378" cy="276999"/>
            </a:xfrm>
          </p:grpSpPr>
          <p:sp>
            <p:nvSpPr>
              <p:cNvPr id="38" name="Овал 37"/>
              <p:cNvSpPr/>
              <p:nvPr/>
            </p:nvSpPr>
            <p:spPr>
              <a:xfrm>
                <a:off x="643911" y="1441186"/>
                <a:ext cx="130958" cy="12945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40" name="year1"/>
              <p:cNvSpPr txBox="1"/>
              <p:nvPr/>
            </p:nvSpPr>
            <p:spPr>
              <a:xfrm>
                <a:off x="891434" y="1375471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2020</a:t>
                </a:r>
                <a:endParaRPr lang="ru-RU" sz="1200" dirty="0"/>
              </a:p>
            </p:txBody>
          </p:sp>
        </p:grpSp>
        <p:grpSp>
          <p:nvGrpSpPr>
            <p:cNvPr id="32" name="Группа 31"/>
            <p:cNvGrpSpPr/>
            <p:nvPr/>
          </p:nvGrpSpPr>
          <p:grpSpPr>
            <a:xfrm>
              <a:off x="1638139" y="1240524"/>
              <a:ext cx="746378" cy="276999"/>
              <a:chOff x="643911" y="1684558"/>
              <a:chExt cx="746378" cy="276999"/>
            </a:xfrm>
          </p:grpSpPr>
          <p:sp>
            <p:nvSpPr>
              <p:cNvPr id="36" name="Овал 35"/>
              <p:cNvSpPr/>
              <p:nvPr/>
            </p:nvSpPr>
            <p:spPr>
              <a:xfrm>
                <a:off x="643911" y="1755968"/>
                <a:ext cx="130958" cy="129454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37" name="year2"/>
              <p:cNvSpPr txBox="1"/>
              <p:nvPr/>
            </p:nvSpPr>
            <p:spPr>
              <a:xfrm>
                <a:off x="891434" y="1684558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2021</a:t>
                </a:r>
                <a:endParaRPr lang="ru-RU" sz="1200" dirty="0"/>
              </a:p>
            </p:txBody>
          </p:sp>
        </p:grpSp>
        <p:grpSp>
          <p:nvGrpSpPr>
            <p:cNvPr id="33" name="Группа 32"/>
            <p:cNvGrpSpPr/>
            <p:nvPr/>
          </p:nvGrpSpPr>
          <p:grpSpPr>
            <a:xfrm>
              <a:off x="2632368" y="1240524"/>
              <a:ext cx="746378" cy="276999"/>
              <a:chOff x="643911" y="2002004"/>
              <a:chExt cx="746378" cy="276999"/>
            </a:xfrm>
          </p:grpSpPr>
          <p:sp>
            <p:nvSpPr>
              <p:cNvPr id="34" name="Овал 33"/>
              <p:cNvSpPr/>
              <p:nvPr/>
            </p:nvSpPr>
            <p:spPr>
              <a:xfrm>
                <a:off x="643911" y="2079624"/>
                <a:ext cx="130958" cy="129454"/>
              </a:xfrm>
              <a:prstGeom prst="ellipse">
                <a:avLst/>
              </a:prstGeom>
              <a:solidFill>
                <a:srgbClr val="AE95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35" name="year3"/>
              <p:cNvSpPr txBox="1"/>
              <p:nvPr/>
            </p:nvSpPr>
            <p:spPr>
              <a:xfrm>
                <a:off x="891434" y="2002004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2022</a:t>
                </a:r>
                <a:endParaRPr lang="ru-RU" sz="1200" dirty="0"/>
              </a:p>
            </p:txBody>
          </p:sp>
        </p:grpSp>
      </p:grpSp>
      <p:sp>
        <p:nvSpPr>
          <p:cNvPr id="51" name="Arrow"/>
          <p:cNvSpPr/>
          <p:nvPr/>
        </p:nvSpPr>
        <p:spPr>
          <a:xfrm rot="16200000" flipV="1">
            <a:off x="5287637" y="2341865"/>
            <a:ext cx="335819" cy="276190"/>
          </a:xfrm>
          <a:prstGeom prst="rightArrow">
            <a:avLst>
              <a:gd name="adj1" fmla="val 61500"/>
              <a:gd name="adj2" fmla="val 64000"/>
            </a:avLst>
          </a:prstGeom>
          <a:gradFill>
            <a:gsLst>
              <a:gs pos="100000">
                <a:schemeClr val="bg1">
                  <a:lumMod val="75000"/>
                </a:schemeClr>
              </a:gs>
              <a:gs pos="0">
                <a:schemeClr val="bg2">
                  <a:lumMod val="40000"/>
                  <a:lumOff val="60000"/>
                </a:schemeClr>
              </a:gs>
            </a:gsLst>
            <a:lin ang="809540" scaled="0"/>
          </a:gradFill>
          <a:ln w="25400">
            <a:miter lim="400000"/>
          </a:ln>
        </p:spPr>
        <p:txBody>
          <a:bodyPr tIns="91439" bIns="91439" anchor="ctr"/>
          <a:lstStyle/>
          <a:p>
            <a:pPr algn="ctr"/>
            <a:endParaRPr sz="1200"/>
          </a:p>
        </p:txBody>
      </p:sp>
      <p:sp>
        <p:nvSpPr>
          <p:cNvPr id="52" name="growth_change"/>
          <p:cNvSpPr txBox="1"/>
          <p:nvPr/>
        </p:nvSpPr>
        <p:spPr>
          <a:xfrm>
            <a:off x="5064677" y="2432154"/>
            <a:ext cx="78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-11%</a:t>
            </a:r>
            <a:endParaRPr lang="ru-RU" sz="1200" dirty="0"/>
          </a:p>
        </p:txBody>
      </p:sp>
      <p:sp>
        <p:nvSpPr>
          <p:cNvPr id="53" name="Arrow"/>
          <p:cNvSpPr/>
          <p:nvPr/>
        </p:nvSpPr>
        <p:spPr>
          <a:xfrm rot="16200000" flipV="1">
            <a:off x="3243669" y="2337039"/>
            <a:ext cx="335819" cy="276190"/>
          </a:xfrm>
          <a:prstGeom prst="rightArrow">
            <a:avLst>
              <a:gd name="adj1" fmla="val 61500"/>
              <a:gd name="adj2" fmla="val 64000"/>
            </a:avLst>
          </a:prstGeom>
          <a:gradFill>
            <a:gsLst>
              <a:gs pos="100000">
                <a:schemeClr val="bg1">
                  <a:lumMod val="75000"/>
                </a:schemeClr>
              </a:gs>
              <a:gs pos="0">
                <a:schemeClr val="bg2">
                  <a:lumMod val="40000"/>
                  <a:lumOff val="60000"/>
                </a:schemeClr>
              </a:gs>
            </a:gsLst>
            <a:lin ang="809540" scaled="0"/>
          </a:gradFill>
          <a:ln w="25400">
            <a:miter lim="400000"/>
          </a:ln>
        </p:spPr>
        <p:txBody>
          <a:bodyPr tIns="91439" bIns="91439" anchor="ctr"/>
          <a:lstStyle/>
          <a:p>
            <a:pPr algn="ctr"/>
            <a:endParaRPr sz="1200"/>
          </a:p>
        </p:txBody>
      </p:sp>
      <p:sp>
        <p:nvSpPr>
          <p:cNvPr id="54" name="relations_change"/>
          <p:cNvSpPr txBox="1"/>
          <p:nvPr/>
        </p:nvSpPr>
        <p:spPr>
          <a:xfrm>
            <a:off x="3020709" y="2427328"/>
            <a:ext cx="78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-11%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79680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Группа 43"/>
          <p:cNvGrpSpPr/>
          <p:nvPr/>
        </p:nvGrpSpPr>
        <p:grpSpPr>
          <a:xfrm>
            <a:off x="570346" y="2443772"/>
            <a:ext cx="7608453" cy="2852496"/>
            <a:chOff x="523616" y="1857731"/>
            <a:chExt cx="7597182" cy="3672781"/>
          </a:xfrm>
        </p:grpSpPr>
        <p:sp>
          <p:nvSpPr>
            <p:cNvPr id="48" name="Прямоугольник 47"/>
            <p:cNvSpPr/>
            <p:nvPr/>
          </p:nvSpPr>
          <p:spPr>
            <a:xfrm>
              <a:off x="1780958" y="1952936"/>
              <a:ext cx="6339840" cy="8108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1780958" y="3190170"/>
              <a:ext cx="6339840" cy="11192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1780958" y="4242256"/>
              <a:ext cx="6339840" cy="12882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23616" y="2626351"/>
              <a:ext cx="1184940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зона </a:t>
              </a:r>
            </a:p>
            <a:p>
              <a:pPr algn="r"/>
              <a:r>
                <a:rPr lang="ru-RU" sz="1200" i="1" dirty="0"/>
                <a:t>стабильности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74683" y="1857731"/>
              <a:ext cx="995785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позитивная</a:t>
              </a:r>
              <a:br>
                <a:rPr lang="ru-RU" sz="1200" i="1" dirty="0"/>
              </a:br>
              <a:r>
                <a:rPr lang="ru-RU" sz="1200" i="1" dirty="0"/>
                <a:t>зона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81095" y="4531211"/>
              <a:ext cx="989373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негативная</a:t>
              </a:r>
            </a:p>
            <a:p>
              <a:pPr algn="r"/>
              <a:r>
                <a:rPr lang="ru-RU" sz="1200" i="1" dirty="0"/>
                <a:t>зона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6086" y="3475354"/>
              <a:ext cx="554383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зона </a:t>
              </a:r>
            </a:p>
            <a:p>
              <a:pPr algn="r"/>
              <a:r>
                <a:rPr lang="ru-RU" sz="1200" i="1" dirty="0"/>
                <a:t>риска</a:t>
              </a:r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1780958" y="2682058"/>
              <a:ext cx="6339840" cy="5848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5" name="Title 1"/>
          <p:cNvSpPr txBox="1">
            <a:spLocks/>
          </p:cNvSpPr>
          <p:nvPr/>
        </p:nvSpPr>
        <p:spPr>
          <a:xfrm>
            <a:off x="-173830" y="95186"/>
            <a:ext cx="8896350" cy="68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rgbClr val="002060"/>
                </a:solidFill>
              </a:rPr>
              <a:t>БЛОК ВЗАИМООТНОШЕНИЯ</a:t>
            </a:r>
            <a:endParaRPr lang="en-US" sz="2600" b="1" dirty="0">
              <a:solidFill>
                <a:srgbClr val="002060"/>
              </a:solidFill>
              <a:cs typeface="Calibri" panose="020F050202020403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188960" y="245497"/>
            <a:ext cx="4003040" cy="732724"/>
          </a:xfrm>
          <a:prstGeom prst="rect">
            <a:avLst/>
          </a:prstGeom>
          <a:solidFill>
            <a:srgbClr val="003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0" y="245497"/>
            <a:ext cx="1200150" cy="732724"/>
          </a:xfrm>
          <a:prstGeom prst="rect">
            <a:avLst/>
          </a:prstGeom>
          <a:solidFill>
            <a:srgbClr val="003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>
            <a:solidFill>
              <a:srgbClr val="AE9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5" name="relations_questions_chart"/>
          <p:cNvGraphicFramePr/>
          <p:nvPr>
            <p:extLst>
              <p:ext uri="{D42A27DB-BD31-4B8C-83A1-F6EECF244321}">
                <p14:modId xmlns:p14="http://schemas.microsoft.com/office/powerpoint/2010/main" val="3546984567"/>
              </p:ext>
            </p:extLst>
          </p:nvPr>
        </p:nvGraphicFramePr>
        <p:xfrm>
          <a:off x="1718900" y="2564767"/>
          <a:ext cx="6484071" cy="4036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5" name="Группа 44"/>
          <p:cNvGrpSpPr/>
          <p:nvPr/>
        </p:nvGrpSpPr>
        <p:grpSpPr>
          <a:xfrm>
            <a:off x="2698656" y="2312933"/>
            <a:ext cx="373820" cy="617280"/>
            <a:chOff x="2846341" y="1324027"/>
            <a:chExt cx="541488" cy="1270446"/>
          </a:xfrm>
        </p:grpSpPr>
        <p:sp>
          <p:nvSpPr>
            <p:cNvPr id="46" name="Arrow"/>
            <p:cNvSpPr/>
            <p:nvPr/>
          </p:nvSpPr>
          <p:spPr>
            <a:xfrm rot="16200000" flipV="1">
              <a:off x="2655298" y="1909759"/>
              <a:ext cx="923571" cy="445858"/>
            </a:xfrm>
            <a:prstGeom prst="rightArrow">
              <a:avLst>
                <a:gd name="adj1" fmla="val 61500"/>
                <a:gd name="adj2" fmla="val 64000"/>
              </a:avLst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2">
                    <a:lumMod val="40000"/>
                    <a:lumOff val="60000"/>
                  </a:schemeClr>
                </a:gs>
              </a:gsLst>
              <a:lin ang="809540" scaled="0"/>
            </a:gradFill>
            <a:ln w="25400">
              <a:miter lim="400000"/>
            </a:ln>
          </p:spPr>
          <p:txBody>
            <a:bodyPr tIns="91439" bIns="91439" anchor="ctr"/>
            <a:lstStyle/>
            <a:p>
              <a:pPr algn="ctr"/>
              <a:endParaRPr sz="1200"/>
            </a:p>
          </p:txBody>
        </p:sp>
        <p:sp>
          <p:nvSpPr>
            <p:cNvPr id="47" name="gratitude_change"/>
            <p:cNvSpPr txBox="1"/>
            <p:nvPr/>
          </p:nvSpPr>
          <p:spPr>
            <a:xfrm>
              <a:off x="2846341" y="1324027"/>
              <a:ext cx="541488" cy="570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200" dirty="0"/>
                <a:t>-23%</a:t>
              </a: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xmlns="" id="{18BABF87-AADF-481C-82AC-540D481F9414}"/>
              </a:ext>
            </a:extLst>
          </p:cNvPr>
          <p:cNvGrpSpPr/>
          <p:nvPr/>
        </p:nvGrpSpPr>
        <p:grpSpPr>
          <a:xfrm>
            <a:off x="1830725" y="1637873"/>
            <a:ext cx="2734835" cy="276999"/>
            <a:chOff x="643911" y="1240524"/>
            <a:chExt cx="2734835" cy="276999"/>
          </a:xfrm>
        </p:grpSpPr>
        <p:grpSp>
          <p:nvGrpSpPr>
            <p:cNvPr id="38" name="Группа 37">
              <a:extLst>
                <a:ext uri="{FF2B5EF4-FFF2-40B4-BE49-F238E27FC236}">
                  <a16:creationId xmlns:a16="http://schemas.microsoft.com/office/drawing/2014/main" xmlns="" id="{E4331AFC-7FBC-4C1C-B91E-9E31BA3868CB}"/>
                </a:ext>
              </a:extLst>
            </p:cNvPr>
            <p:cNvGrpSpPr/>
            <p:nvPr/>
          </p:nvGrpSpPr>
          <p:grpSpPr>
            <a:xfrm>
              <a:off x="643911" y="1240524"/>
              <a:ext cx="746378" cy="276999"/>
              <a:chOff x="643911" y="1375471"/>
              <a:chExt cx="746378" cy="276999"/>
            </a:xfrm>
          </p:grpSpPr>
          <p:sp>
            <p:nvSpPr>
              <p:cNvPr id="69" name="Овал 68">
                <a:extLst>
                  <a:ext uri="{FF2B5EF4-FFF2-40B4-BE49-F238E27FC236}">
                    <a16:creationId xmlns:a16="http://schemas.microsoft.com/office/drawing/2014/main" xmlns="" id="{FA9558E6-715E-40B6-87CE-B906BD45D394}"/>
                  </a:ext>
                </a:extLst>
              </p:cNvPr>
              <p:cNvSpPr/>
              <p:nvPr/>
            </p:nvSpPr>
            <p:spPr>
              <a:xfrm>
                <a:off x="643911" y="1441186"/>
                <a:ext cx="130958" cy="12945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70" name="year1">
                <a:extLst>
                  <a:ext uri="{FF2B5EF4-FFF2-40B4-BE49-F238E27FC236}">
                    <a16:creationId xmlns:a16="http://schemas.microsoft.com/office/drawing/2014/main" xmlns="" id="{18B151E2-9FEC-49B5-AC06-9FBCAF20C0B6}"/>
                  </a:ext>
                </a:extLst>
              </p:cNvPr>
              <p:cNvSpPr txBox="1"/>
              <p:nvPr/>
            </p:nvSpPr>
            <p:spPr>
              <a:xfrm>
                <a:off x="891434" y="1375471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2020</a:t>
                </a:r>
                <a:endParaRPr lang="ru-RU" sz="1200" dirty="0"/>
              </a:p>
            </p:txBody>
          </p:sp>
        </p:grpSp>
        <p:grpSp>
          <p:nvGrpSpPr>
            <p:cNvPr id="39" name="Группа 38">
              <a:extLst>
                <a:ext uri="{FF2B5EF4-FFF2-40B4-BE49-F238E27FC236}">
                  <a16:creationId xmlns:a16="http://schemas.microsoft.com/office/drawing/2014/main" xmlns="" id="{9023C819-02F2-4B70-AAA7-B4F1735506A5}"/>
                </a:ext>
              </a:extLst>
            </p:cNvPr>
            <p:cNvGrpSpPr/>
            <p:nvPr/>
          </p:nvGrpSpPr>
          <p:grpSpPr>
            <a:xfrm>
              <a:off x="1638139" y="1240524"/>
              <a:ext cx="746378" cy="276999"/>
              <a:chOff x="643911" y="1684558"/>
              <a:chExt cx="746378" cy="276999"/>
            </a:xfrm>
          </p:grpSpPr>
          <p:sp>
            <p:nvSpPr>
              <p:cNvPr id="67" name="Овал 66">
                <a:extLst>
                  <a:ext uri="{FF2B5EF4-FFF2-40B4-BE49-F238E27FC236}">
                    <a16:creationId xmlns:a16="http://schemas.microsoft.com/office/drawing/2014/main" xmlns="" id="{E0944CF5-8909-4881-8E4B-48D19034997D}"/>
                  </a:ext>
                </a:extLst>
              </p:cNvPr>
              <p:cNvSpPr/>
              <p:nvPr/>
            </p:nvSpPr>
            <p:spPr>
              <a:xfrm>
                <a:off x="643911" y="1755968"/>
                <a:ext cx="130958" cy="129454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68" name="year2">
                <a:extLst>
                  <a:ext uri="{FF2B5EF4-FFF2-40B4-BE49-F238E27FC236}">
                    <a16:creationId xmlns:a16="http://schemas.microsoft.com/office/drawing/2014/main" xmlns="" id="{1758A868-4798-4412-B466-5ED9FED0E181}"/>
                  </a:ext>
                </a:extLst>
              </p:cNvPr>
              <p:cNvSpPr txBox="1"/>
              <p:nvPr/>
            </p:nvSpPr>
            <p:spPr>
              <a:xfrm>
                <a:off x="891434" y="1684558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2021</a:t>
                </a:r>
                <a:endParaRPr lang="ru-RU" sz="1200" dirty="0"/>
              </a:p>
            </p:txBody>
          </p:sp>
        </p:grpSp>
        <p:grpSp>
          <p:nvGrpSpPr>
            <p:cNvPr id="41" name="Группа 40">
              <a:extLst>
                <a:ext uri="{FF2B5EF4-FFF2-40B4-BE49-F238E27FC236}">
                  <a16:creationId xmlns:a16="http://schemas.microsoft.com/office/drawing/2014/main" xmlns="" id="{E2C45D6C-611A-4F47-9B2A-746016AAD0B5}"/>
                </a:ext>
              </a:extLst>
            </p:cNvPr>
            <p:cNvGrpSpPr/>
            <p:nvPr/>
          </p:nvGrpSpPr>
          <p:grpSpPr>
            <a:xfrm>
              <a:off x="2632368" y="1240524"/>
              <a:ext cx="746378" cy="276999"/>
              <a:chOff x="643911" y="2002004"/>
              <a:chExt cx="746378" cy="276999"/>
            </a:xfrm>
          </p:grpSpPr>
          <p:sp>
            <p:nvSpPr>
              <p:cNvPr id="42" name="Овал 41">
                <a:extLst>
                  <a:ext uri="{FF2B5EF4-FFF2-40B4-BE49-F238E27FC236}">
                    <a16:creationId xmlns:a16="http://schemas.microsoft.com/office/drawing/2014/main" xmlns="" id="{70B799FB-74CE-4953-B5A9-31FC2413080C}"/>
                  </a:ext>
                </a:extLst>
              </p:cNvPr>
              <p:cNvSpPr/>
              <p:nvPr/>
            </p:nvSpPr>
            <p:spPr>
              <a:xfrm>
                <a:off x="643911" y="2079624"/>
                <a:ext cx="130958" cy="129454"/>
              </a:xfrm>
              <a:prstGeom prst="ellipse">
                <a:avLst/>
              </a:prstGeom>
              <a:solidFill>
                <a:srgbClr val="AE95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66" name="year3">
                <a:extLst>
                  <a:ext uri="{FF2B5EF4-FFF2-40B4-BE49-F238E27FC236}">
                    <a16:creationId xmlns:a16="http://schemas.microsoft.com/office/drawing/2014/main" xmlns="" id="{A4ECBBB2-D89A-447B-8BA4-8D259D95099E}"/>
                  </a:ext>
                </a:extLst>
              </p:cNvPr>
              <p:cNvSpPr txBox="1"/>
              <p:nvPr/>
            </p:nvSpPr>
            <p:spPr>
              <a:xfrm>
                <a:off x="891434" y="2002004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2022</a:t>
                </a:r>
                <a:endParaRPr lang="ru-RU" sz="1200" dirty="0"/>
              </a:p>
            </p:txBody>
          </p:sp>
        </p:grpSp>
      </p:grpSp>
      <p:sp>
        <p:nvSpPr>
          <p:cNvPr id="31" name="Arrow"/>
          <p:cNvSpPr/>
          <p:nvPr/>
        </p:nvSpPr>
        <p:spPr>
          <a:xfrm rot="16200000" flipV="1">
            <a:off x="4236883" y="2357071"/>
            <a:ext cx="448742" cy="307801"/>
          </a:xfrm>
          <a:prstGeom prst="rightArrow">
            <a:avLst>
              <a:gd name="adj1" fmla="val 61500"/>
              <a:gd name="adj2" fmla="val 64000"/>
            </a:avLst>
          </a:prstGeom>
          <a:gradFill>
            <a:gsLst>
              <a:gs pos="100000">
                <a:schemeClr val="bg1">
                  <a:lumMod val="75000"/>
                </a:schemeClr>
              </a:gs>
              <a:gs pos="0">
                <a:schemeClr val="bg2">
                  <a:lumMod val="40000"/>
                  <a:lumOff val="60000"/>
                </a:schemeClr>
              </a:gs>
            </a:gsLst>
            <a:lin ang="809540" scaled="0"/>
          </a:gradFill>
          <a:ln w="25400">
            <a:miter lim="400000"/>
          </a:ln>
        </p:spPr>
        <p:txBody>
          <a:bodyPr tIns="91439" bIns="91439" anchor="ctr"/>
          <a:lstStyle/>
          <a:p>
            <a:pPr algn="ctr"/>
            <a:endParaRPr sz="1200"/>
          </a:p>
        </p:txBody>
      </p:sp>
      <p:sp>
        <p:nvSpPr>
          <p:cNvPr id="32" name="care_change"/>
          <p:cNvSpPr txBox="1"/>
          <p:nvPr/>
        </p:nvSpPr>
        <p:spPr>
          <a:xfrm>
            <a:off x="4274345" y="2118062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-14%</a:t>
            </a:r>
          </a:p>
        </p:txBody>
      </p:sp>
      <p:sp>
        <p:nvSpPr>
          <p:cNvPr id="34" name="Arrow"/>
          <p:cNvSpPr/>
          <p:nvPr/>
        </p:nvSpPr>
        <p:spPr>
          <a:xfrm rot="16200000" flipV="1">
            <a:off x="5892467" y="2223228"/>
            <a:ext cx="448742" cy="307801"/>
          </a:xfrm>
          <a:prstGeom prst="rightArrow">
            <a:avLst>
              <a:gd name="adj1" fmla="val 61500"/>
              <a:gd name="adj2" fmla="val 64000"/>
            </a:avLst>
          </a:prstGeom>
          <a:gradFill>
            <a:gsLst>
              <a:gs pos="100000">
                <a:schemeClr val="bg1">
                  <a:lumMod val="75000"/>
                </a:schemeClr>
              </a:gs>
              <a:gs pos="0">
                <a:schemeClr val="bg2">
                  <a:lumMod val="40000"/>
                  <a:lumOff val="60000"/>
                </a:schemeClr>
              </a:gs>
            </a:gsLst>
            <a:lin ang="809540" scaled="0"/>
          </a:gradFill>
          <a:ln w="25400">
            <a:miter lim="400000"/>
          </a:ln>
        </p:spPr>
        <p:txBody>
          <a:bodyPr tIns="91439" bIns="91439" anchor="ctr"/>
          <a:lstStyle/>
          <a:p>
            <a:pPr algn="ctr"/>
            <a:endParaRPr sz="1200"/>
          </a:p>
        </p:txBody>
      </p:sp>
      <p:sp>
        <p:nvSpPr>
          <p:cNvPr id="35" name="expectations_change"/>
          <p:cNvSpPr txBox="1"/>
          <p:nvPr/>
        </p:nvSpPr>
        <p:spPr>
          <a:xfrm>
            <a:off x="5929929" y="1984219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-11%</a:t>
            </a:r>
          </a:p>
        </p:txBody>
      </p:sp>
      <p:sp>
        <p:nvSpPr>
          <p:cNvPr id="36" name="Arrow"/>
          <p:cNvSpPr/>
          <p:nvPr/>
        </p:nvSpPr>
        <p:spPr>
          <a:xfrm rot="16200000" flipV="1">
            <a:off x="7515041" y="2206034"/>
            <a:ext cx="448742" cy="307801"/>
          </a:xfrm>
          <a:prstGeom prst="rightArrow">
            <a:avLst>
              <a:gd name="adj1" fmla="val 61500"/>
              <a:gd name="adj2" fmla="val 64000"/>
            </a:avLst>
          </a:prstGeom>
          <a:gradFill>
            <a:gsLst>
              <a:gs pos="100000">
                <a:schemeClr val="bg1">
                  <a:lumMod val="75000"/>
                </a:schemeClr>
              </a:gs>
              <a:gs pos="0">
                <a:schemeClr val="bg2">
                  <a:lumMod val="40000"/>
                  <a:lumOff val="60000"/>
                </a:schemeClr>
              </a:gs>
            </a:gsLst>
            <a:lin ang="809540" scaled="0"/>
          </a:gradFill>
          <a:ln w="25400">
            <a:miter lim="400000"/>
          </a:ln>
        </p:spPr>
        <p:txBody>
          <a:bodyPr tIns="91439" bIns="91439" anchor="ctr"/>
          <a:lstStyle/>
          <a:p>
            <a:pPr algn="ctr"/>
            <a:endParaRPr sz="1200"/>
          </a:p>
        </p:txBody>
      </p:sp>
      <p:sp>
        <p:nvSpPr>
          <p:cNvPr id="43" name="atmosphere_change"/>
          <p:cNvSpPr txBox="1"/>
          <p:nvPr/>
        </p:nvSpPr>
        <p:spPr>
          <a:xfrm>
            <a:off x="7552503" y="1967025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2%</a:t>
            </a:r>
          </a:p>
        </p:txBody>
      </p:sp>
    </p:spTree>
    <p:extLst>
      <p:ext uri="{BB962C8B-B14F-4D97-AF65-F5344CB8AC3E}">
        <p14:creationId xmlns:p14="http://schemas.microsoft.com/office/powerpoint/2010/main" val="294458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Группа 67">
            <a:extLst>
              <a:ext uri="{FF2B5EF4-FFF2-40B4-BE49-F238E27FC236}">
                <a16:creationId xmlns:a16="http://schemas.microsoft.com/office/drawing/2014/main" xmlns="" id="{CBEDAD19-6D43-4F77-9619-9D8D7AB2817E}"/>
              </a:ext>
            </a:extLst>
          </p:cNvPr>
          <p:cNvGrpSpPr/>
          <p:nvPr/>
        </p:nvGrpSpPr>
        <p:grpSpPr>
          <a:xfrm rot="10800000">
            <a:off x="7432631" y="1608805"/>
            <a:ext cx="285815" cy="707784"/>
            <a:chOff x="2894155" y="1269651"/>
            <a:chExt cx="445858" cy="1324822"/>
          </a:xfrm>
        </p:grpSpPr>
        <p:sp>
          <p:nvSpPr>
            <p:cNvPr id="69" name="Arrow">
              <a:extLst>
                <a:ext uri="{FF2B5EF4-FFF2-40B4-BE49-F238E27FC236}">
                  <a16:creationId xmlns:a16="http://schemas.microsoft.com/office/drawing/2014/main" xmlns="" id="{ED334405-C642-426A-A897-6D0CD08C7DE3}"/>
                </a:ext>
              </a:extLst>
            </p:cNvPr>
            <p:cNvSpPr/>
            <p:nvPr/>
          </p:nvSpPr>
          <p:spPr>
            <a:xfrm rot="16200000" flipV="1">
              <a:off x="2655298" y="1909759"/>
              <a:ext cx="923571" cy="445858"/>
            </a:xfrm>
            <a:prstGeom prst="rightArrow">
              <a:avLst>
                <a:gd name="adj1" fmla="val 61500"/>
                <a:gd name="adj2" fmla="val 64000"/>
              </a:avLst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2">
                    <a:lumMod val="40000"/>
                    <a:lumOff val="60000"/>
                  </a:schemeClr>
                </a:gs>
              </a:gsLst>
              <a:lin ang="809540" scaled="0"/>
            </a:gradFill>
            <a:ln w="25400">
              <a:miter lim="400000"/>
            </a:ln>
          </p:spPr>
          <p:txBody>
            <a:bodyPr tIns="91439" bIns="91439" anchor="ctr"/>
            <a:lstStyle/>
            <a:p>
              <a:pPr algn="ctr"/>
              <a:endParaRPr sz="120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9E88DE82-951F-4D5A-B7C3-4E997EF09738}"/>
                </a:ext>
              </a:extLst>
            </p:cNvPr>
            <p:cNvSpPr txBox="1"/>
            <p:nvPr/>
          </p:nvSpPr>
          <p:spPr>
            <a:xfrm>
              <a:off x="2973000" y="1269651"/>
              <a:ext cx="288170" cy="518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ru-RU" sz="1200" dirty="0"/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532202" y="2002843"/>
            <a:ext cx="7646598" cy="3102558"/>
            <a:chOff x="485528" y="1550400"/>
            <a:chExt cx="7635270" cy="3734357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1780958" y="1550400"/>
              <a:ext cx="6339840" cy="69849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1780958" y="3015725"/>
              <a:ext cx="6339840" cy="12936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1780958" y="4309397"/>
              <a:ext cx="6339840" cy="9753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5528" y="2556606"/>
              <a:ext cx="1184940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зона </a:t>
              </a:r>
            </a:p>
            <a:p>
              <a:pPr algn="r"/>
              <a:r>
                <a:rPr lang="ru-RU" sz="1200" i="1" dirty="0"/>
                <a:t>стабильности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5830" y="1689931"/>
              <a:ext cx="995785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позитивная</a:t>
              </a:r>
              <a:br>
                <a:rPr lang="ru-RU" sz="1200" i="1" dirty="0"/>
              </a:br>
              <a:r>
                <a:rPr lang="ru-RU" sz="1200" i="1" dirty="0"/>
                <a:t>зона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1095" y="4531211"/>
              <a:ext cx="989373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негативная</a:t>
              </a:r>
            </a:p>
            <a:p>
              <a:pPr algn="r"/>
              <a:r>
                <a:rPr lang="ru-RU" sz="1200" i="1" dirty="0"/>
                <a:t>зона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16086" y="3475354"/>
              <a:ext cx="554383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зона </a:t>
              </a:r>
            </a:p>
            <a:p>
              <a:pPr algn="r"/>
              <a:r>
                <a:rPr lang="ru-RU" sz="1200" i="1" dirty="0"/>
                <a:t>риска</a:t>
              </a:r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1780958" y="2248892"/>
              <a:ext cx="6339840" cy="76683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514350" y="269753"/>
            <a:ext cx="8896350" cy="68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rgbClr val="002060"/>
                </a:solidFill>
              </a:rPr>
              <a:t>БЛОК РАЗВИТИЕ</a:t>
            </a:r>
            <a:endParaRPr lang="en-US" sz="2800" b="1" dirty="0">
              <a:solidFill>
                <a:srgbClr val="002060"/>
              </a:solidFill>
              <a:cs typeface="Calibri" panose="020F050202020403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198069" y="245497"/>
            <a:ext cx="3993931" cy="732724"/>
          </a:xfrm>
          <a:prstGeom prst="rect">
            <a:avLst/>
          </a:prstGeom>
          <a:solidFill>
            <a:srgbClr val="003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-1" y="245497"/>
            <a:ext cx="1734207" cy="732724"/>
          </a:xfrm>
          <a:prstGeom prst="rect">
            <a:avLst/>
          </a:prstGeom>
          <a:solidFill>
            <a:srgbClr val="003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0" y="6172923"/>
            <a:ext cx="12192000" cy="0"/>
          </a:xfrm>
          <a:prstGeom prst="line">
            <a:avLst/>
          </a:prstGeom>
          <a:ln>
            <a:solidFill>
              <a:srgbClr val="AE9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4" name="growth_questions_chart"/>
          <p:cNvGraphicFramePr/>
          <p:nvPr>
            <p:extLst>
              <p:ext uri="{D42A27DB-BD31-4B8C-83A1-F6EECF244321}">
                <p14:modId xmlns:p14="http://schemas.microsoft.com/office/powerpoint/2010/main" val="577519159"/>
              </p:ext>
            </p:extLst>
          </p:nvPr>
        </p:nvGraphicFramePr>
        <p:xfrm>
          <a:off x="1497798" y="2002843"/>
          <a:ext cx="7135214" cy="4252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8" name="Группа 57"/>
          <p:cNvGrpSpPr/>
          <p:nvPr/>
        </p:nvGrpSpPr>
        <p:grpSpPr>
          <a:xfrm>
            <a:off x="2682110" y="1992185"/>
            <a:ext cx="623245" cy="681345"/>
            <a:chOff x="2748804" y="1319137"/>
            <a:chExt cx="583142" cy="1275335"/>
          </a:xfrm>
        </p:grpSpPr>
        <p:sp>
          <p:nvSpPr>
            <p:cNvPr id="59" name="Arrow"/>
            <p:cNvSpPr/>
            <p:nvPr/>
          </p:nvSpPr>
          <p:spPr>
            <a:xfrm rot="16200000" flipV="1">
              <a:off x="2576497" y="1988559"/>
              <a:ext cx="923570" cy="288256"/>
            </a:xfrm>
            <a:prstGeom prst="rightArrow">
              <a:avLst>
                <a:gd name="adj1" fmla="val 61500"/>
                <a:gd name="adj2" fmla="val 64000"/>
              </a:avLst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2">
                    <a:lumMod val="40000"/>
                    <a:lumOff val="60000"/>
                  </a:schemeClr>
                </a:gs>
              </a:gsLst>
              <a:lin ang="809540" scaled="0"/>
            </a:gradFill>
            <a:ln w="25400">
              <a:miter lim="400000"/>
            </a:ln>
          </p:spPr>
          <p:txBody>
            <a:bodyPr tIns="91439" bIns="91439" anchor="ctr"/>
            <a:lstStyle/>
            <a:p>
              <a:pPr algn="ctr"/>
              <a:endParaRPr sz="1200"/>
            </a:p>
          </p:txBody>
        </p:sp>
        <p:sp>
          <p:nvSpPr>
            <p:cNvPr id="60" name="career_change"/>
            <p:cNvSpPr txBox="1"/>
            <p:nvPr/>
          </p:nvSpPr>
          <p:spPr>
            <a:xfrm>
              <a:off x="2748804" y="1319137"/>
              <a:ext cx="583142" cy="518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200" dirty="0"/>
                <a:t>-5%</a:t>
              </a:r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xmlns="" id="{D530304B-66B0-4BF7-8E8E-965644DD7FD9}"/>
              </a:ext>
            </a:extLst>
          </p:cNvPr>
          <p:cNvGrpSpPr/>
          <p:nvPr/>
        </p:nvGrpSpPr>
        <p:grpSpPr>
          <a:xfrm rot="10800000">
            <a:off x="4369901" y="1857570"/>
            <a:ext cx="285815" cy="707784"/>
            <a:chOff x="2894155" y="1269651"/>
            <a:chExt cx="445858" cy="1324822"/>
          </a:xfrm>
        </p:grpSpPr>
        <p:sp>
          <p:nvSpPr>
            <p:cNvPr id="62" name="Arrow">
              <a:extLst>
                <a:ext uri="{FF2B5EF4-FFF2-40B4-BE49-F238E27FC236}">
                  <a16:creationId xmlns:a16="http://schemas.microsoft.com/office/drawing/2014/main" xmlns="" id="{F96628F6-BB47-4169-AC92-DB4A13B28461}"/>
                </a:ext>
              </a:extLst>
            </p:cNvPr>
            <p:cNvSpPr/>
            <p:nvPr/>
          </p:nvSpPr>
          <p:spPr>
            <a:xfrm rot="16200000" flipV="1">
              <a:off x="2655298" y="1909759"/>
              <a:ext cx="923571" cy="445858"/>
            </a:xfrm>
            <a:prstGeom prst="rightArrow">
              <a:avLst>
                <a:gd name="adj1" fmla="val 61500"/>
                <a:gd name="adj2" fmla="val 64000"/>
              </a:avLst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2">
                    <a:lumMod val="40000"/>
                    <a:lumOff val="60000"/>
                  </a:schemeClr>
                </a:gs>
              </a:gsLst>
              <a:lin ang="809540" scaled="0"/>
            </a:gradFill>
            <a:ln w="25400">
              <a:miter lim="400000"/>
            </a:ln>
          </p:spPr>
          <p:txBody>
            <a:bodyPr tIns="91439" bIns="91439" anchor="ctr"/>
            <a:lstStyle/>
            <a:p>
              <a:pPr algn="ctr"/>
              <a:endParaRPr sz="12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62C8F117-62CE-4D30-8515-8974AA9B0529}"/>
                </a:ext>
              </a:extLst>
            </p:cNvPr>
            <p:cNvSpPr txBox="1"/>
            <p:nvPr/>
          </p:nvSpPr>
          <p:spPr>
            <a:xfrm>
              <a:off x="2973000" y="1269651"/>
              <a:ext cx="288170" cy="518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ru-RU" sz="1200" dirty="0"/>
            </a:p>
          </p:txBody>
        </p:sp>
      </p:grpSp>
      <p:sp>
        <p:nvSpPr>
          <p:cNvPr id="64" name="knowledge_change">
            <a:extLst>
              <a:ext uri="{FF2B5EF4-FFF2-40B4-BE49-F238E27FC236}">
                <a16:creationId xmlns:a16="http://schemas.microsoft.com/office/drawing/2014/main" xmlns="" id="{699D3C83-4134-46A8-A0DB-4448B5D70C0A}"/>
              </a:ext>
            </a:extLst>
          </p:cNvPr>
          <p:cNvSpPr txBox="1"/>
          <p:nvPr/>
        </p:nvSpPr>
        <p:spPr>
          <a:xfrm>
            <a:off x="4220251" y="1919149"/>
            <a:ext cx="583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-27%</a:t>
            </a:r>
          </a:p>
        </p:txBody>
      </p:sp>
      <p:sp>
        <p:nvSpPr>
          <p:cNvPr id="65" name="Arrow">
            <a:extLst>
              <a:ext uri="{FF2B5EF4-FFF2-40B4-BE49-F238E27FC236}">
                <a16:creationId xmlns:a16="http://schemas.microsoft.com/office/drawing/2014/main" xmlns="" id="{A8B7C3E6-9FC3-4278-B62E-7362E14744DB}"/>
              </a:ext>
            </a:extLst>
          </p:cNvPr>
          <p:cNvSpPr/>
          <p:nvPr/>
        </p:nvSpPr>
        <p:spPr>
          <a:xfrm rot="5400000" flipV="1">
            <a:off x="5750820" y="1891708"/>
            <a:ext cx="493416" cy="285815"/>
          </a:xfrm>
          <a:prstGeom prst="rightArrow">
            <a:avLst>
              <a:gd name="adj1" fmla="val 61500"/>
              <a:gd name="adj2" fmla="val 64000"/>
            </a:avLst>
          </a:prstGeom>
          <a:gradFill>
            <a:gsLst>
              <a:gs pos="100000">
                <a:schemeClr val="bg1">
                  <a:lumMod val="75000"/>
                </a:schemeClr>
              </a:gs>
              <a:gs pos="0">
                <a:schemeClr val="bg2">
                  <a:lumMod val="40000"/>
                  <a:lumOff val="60000"/>
                </a:schemeClr>
              </a:gs>
            </a:gsLst>
            <a:lin ang="809540" scaled="0"/>
          </a:gradFill>
          <a:ln w="25400">
            <a:miter lim="400000"/>
          </a:ln>
        </p:spPr>
        <p:txBody>
          <a:bodyPr tIns="91439" bIns="91439" anchor="ctr"/>
          <a:lstStyle/>
          <a:p>
            <a:pPr algn="ctr"/>
            <a:endParaRPr sz="1200" dirty="0"/>
          </a:p>
        </p:txBody>
      </p:sp>
      <p:sp>
        <p:nvSpPr>
          <p:cNvPr id="66" name="opinion_change">
            <a:extLst>
              <a:ext uri="{FF2B5EF4-FFF2-40B4-BE49-F238E27FC236}">
                <a16:creationId xmlns:a16="http://schemas.microsoft.com/office/drawing/2014/main" xmlns="" id="{3357A790-4D1B-4E43-BCCC-6791135CC56A}"/>
              </a:ext>
            </a:extLst>
          </p:cNvPr>
          <p:cNvSpPr txBox="1"/>
          <p:nvPr/>
        </p:nvSpPr>
        <p:spPr>
          <a:xfrm>
            <a:off x="5694617" y="1896115"/>
            <a:ext cx="612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0%</a:t>
            </a:r>
          </a:p>
        </p:txBody>
      </p:sp>
      <p:sp>
        <p:nvSpPr>
          <p:cNvPr id="67" name="initiative_change">
            <a:extLst>
              <a:ext uri="{FF2B5EF4-FFF2-40B4-BE49-F238E27FC236}">
                <a16:creationId xmlns:a16="http://schemas.microsoft.com/office/drawing/2014/main" xmlns="" id="{32B56E65-11C8-49C8-9DF7-0F9F6F6E02B8}"/>
              </a:ext>
            </a:extLst>
          </p:cNvPr>
          <p:cNvSpPr txBox="1"/>
          <p:nvPr/>
        </p:nvSpPr>
        <p:spPr>
          <a:xfrm>
            <a:off x="7282481" y="1699896"/>
            <a:ext cx="586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-9%</a:t>
            </a:r>
          </a:p>
        </p:txBody>
      </p: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xmlns="" id="{27C52D4D-B647-4017-A0E8-73BDB4D46842}"/>
              </a:ext>
            </a:extLst>
          </p:cNvPr>
          <p:cNvGrpSpPr/>
          <p:nvPr/>
        </p:nvGrpSpPr>
        <p:grpSpPr>
          <a:xfrm>
            <a:off x="1830725" y="1396060"/>
            <a:ext cx="2734835" cy="276999"/>
            <a:chOff x="643911" y="1240524"/>
            <a:chExt cx="2734835" cy="276999"/>
          </a:xfrm>
        </p:grpSpPr>
        <p:grpSp>
          <p:nvGrpSpPr>
            <p:cNvPr id="72" name="Группа 71">
              <a:extLst>
                <a:ext uri="{FF2B5EF4-FFF2-40B4-BE49-F238E27FC236}">
                  <a16:creationId xmlns:a16="http://schemas.microsoft.com/office/drawing/2014/main" xmlns="" id="{46A28FBE-DDED-45C8-BB73-4F5891A77AD0}"/>
                </a:ext>
              </a:extLst>
            </p:cNvPr>
            <p:cNvGrpSpPr/>
            <p:nvPr/>
          </p:nvGrpSpPr>
          <p:grpSpPr>
            <a:xfrm>
              <a:off x="643911" y="1240524"/>
              <a:ext cx="746378" cy="276999"/>
              <a:chOff x="643911" y="1375471"/>
              <a:chExt cx="746378" cy="276999"/>
            </a:xfrm>
          </p:grpSpPr>
          <p:sp>
            <p:nvSpPr>
              <p:cNvPr id="79" name="Овал 78">
                <a:extLst>
                  <a:ext uri="{FF2B5EF4-FFF2-40B4-BE49-F238E27FC236}">
                    <a16:creationId xmlns:a16="http://schemas.microsoft.com/office/drawing/2014/main" xmlns="" id="{E99597E1-D949-4EC8-BF17-AE1BD4BAD2A9}"/>
                  </a:ext>
                </a:extLst>
              </p:cNvPr>
              <p:cNvSpPr/>
              <p:nvPr/>
            </p:nvSpPr>
            <p:spPr>
              <a:xfrm>
                <a:off x="643911" y="1441186"/>
                <a:ext cx="130958" cy="12945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80" name="year1">
                <a:extLst>
                  <a:ext uri="{FF2B5EF4-FFF2-40B4-BE49-F238E27FC236}">
                    <a16:creationId xmlns:a16="http://schemas.microsoft.com/office/drawing/2014/main" xmlns="" id="{5EECE7DB-DDED-40A5-ADF1-41B3978AABCD}"/>
                  </a:ext>
                </a:extLst>
              </p:cNvPr>
              <p:cNvSpPr txBox="1"/>
              <p:nvPr/>
            </p:nvSpPr>
            <p:spPr>
              <a:xfrm>
                <a:off x="891434" y="1375471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2020</a:t>
                </a:r>
                <a:endParaRPr lang="ru-RU" sz="1200" dirty="0"/>
              </a:p>
            </p:txBody>
          </p:sp>
        </p:grpSp>
        <p:grpSp>
          <p:nvGrpSpPr>
            <p:cNvPr id="73" name="Группа 72">
              <a:extLst>
                <a:ext uri="{FF2B5EF4-FFF2-40B4-BE49-F238E27FC236}">
                  <a16:creationId xmlns:a16="http://schemas.microsoft.com/office/drawing/2014/main" xmlns="" id="{C90823C2-FBC9-48D9-B257-1A6DB5EE8A24}"/>
                </a:ext>
              </a:extLst>
            </p:cNvPr>
            <p:cNvGrpSpPr/>
            <p:nvPr/>
          </p:nvGrpSpPr>
          <p:grpSpPr>
            <a:xfrm>
              <a:off x="1638139" y="1240524"/>
              <a:ext cx="746378" cy="276999"/>
              <a:chOff x="643911" y="1684558"/>
              <a:chExt cx="746378" cy="276999"/>
            </a:xfrm>
          </p:grpSpPr>
          <p:sp>
            <p:nvSpPr>
              <p:cNvPr id="77" name="Овал 76">
                <a:extLst>
                  <a:ext uri="{FF2B5EF4-FFF2-40B4-BE49-F238E27FC236}">
                    <a16:creationId xmlns:a16="http://schemas.microsoft.com/office/drawing/2014/main" xmlns="" id="{CBA661D4-3909-464F-9F90-5C51646BE1F7}"/>
                  </a:ext>
                </a:extLst>
              </p:cNvPr>
              <p:cNvSpPr/>
              <p:nvPr/>
            </p:nvSpPr>
            <p:spPr>
              <a:xfrm>
                <a:off x="643911" y="1755968"/>
                <a:ext cx="130958" cy="129454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78" name="year2">
                <a:extLst>
                  <a:ext uri="{FF2B5EF4-FFF2-40B4-BE49-F238E27FC236}">
                    <a16:creationId xmlns:a16="http://schemas.microsoft.com/office/drawing/2014/main" xmlns="" id="{13717626-6BFA-44C5-B6ED-6767086CA5A2}"/>
                  </a:ext>
                </a:extLst>
              </p:cNvPr>
              <p:cNvSpPr txBox="1"/>
              <p:nvPr/>
            </p:nvSpPr>
            <p:spPr>
              <a:xfrm>
                <a:off x="891434" y="1684558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2021</a:t>
                </a:r>
                <a:endParaRPr lang="ru-RU" sz="1200" dirty="0"/>
              </a:p>
            </p:txBody>
          </p:sp>
        </p:grpSp>
        <p:grpSp>
          <p:nvGrpSpPr>
            <p:cNvPr id="74" name="Группа 73">
              <a:extLst>
                <a:ext uri="{FF2B5EF4-FFF2-40B4-BE49-F238E27FC236}">
                  <a16:creationId xmlns:a16="http://schemas.microsoft.com/office/drawing/2014/main" xmlns="" id="{FA9A8F78-1F35-49EF-96C9-7A4D2C38DD0F}"/>
                </a:ext>
              </a:extLst>
            </p:cNvPr>
            <p:cNvGrpSpPr/>
            <p:nvPr/>
          </p:nvGrpSpPr>
          <p:grpSpPr>
            <a:xfrm>
              <a:off x="2632368" y="1240524"/>
              <a:ext cx="746378" cy="276999"/>
              <a:chOff x="643911" y="2002004"/>
              <a:chExt cx="746378" cy="276999"/>
            </a:xfrm>
          </p:grpSpPr>
          <p:sp>
            <p:nvSpPr>
              <p:cNvPr id="75" name="Овал 74">
                <a:extLst>
                  <a:ext uri="{FF2B5EF4-FFF2-40B4-BE49-F238E27FC236}">
                    <a16:creationId xmlns:a16="http://schemas.microsoft.com/office/drawing/2014/main" xmlns="" id="{E5CD8AE0-156C-4261-9900-2C860ECC387B}"/>
                  </a:ext>
                </a:extLst>
              </p:cNvPr>
              <p:cNvSpPr/>
              <p:nvPr/>
            </p:nvSpPr>
            <p:spPr>
              <a:xfrm>
                <a:off x="643911" y="2079624"/>
                <a:ext cx="130958" cy="129454"/>
              </a:xfrm>
              <a:prstGeom prst="ellipse">
                <a:avLst/>
              </a:prstGeom>
              <a:solidFill>
                <a:srgbClr val="AE95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76" name="year3">
                <a:extLst>
                  <a:ext uri="{FF2B5EF4-FFF2-40B4-BE49-F238E27FC236}">
                    <a16:creationId xmlns:a16="http://schemas.microsoft.com/office/drawing/2014/main" xmlns="" id="{C09C59AD-BE88-4FAC-A198-A197CB0260BC}"/>
                  </a:ext>
                </a:extLst>
              </p:cNvPr>
              <p:cNvSpPr txBox="1"/>
              <p:nvPr/>
            </p:nvSpPr>
            <p:spPr>
              <a:xfrm>
                <a:off x="891434" y="2002004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2022</a:t>
                </a:r>
                <a:endParaRPr lang="ru-RU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493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Arrow">
            <a:extLst>
              <a:ext uri="{FF2B5EF4-FFF2-40B4-BE49-F238E27FC236}">
                <a16:creationId xmlns:a16="http://schemas.microsoft.com/office/drawing/2014/main" xmlns="" id="{857E3EDF-6943-458B-923B-F9EBB1B74FE6}"/>
              </a:ext>
            </a:extLst>
          </p:cNvPr>
          <p:cNvSpPr/>
          <p:nvPr/>
        </p:nvSpPr>
        <p:spPr>
          <a:xfrm rot="5400000" flipV="1">
            <a:off x="6139241" y="1832987"/>
            <a:ext cx="493416" cy="285815"/>
          </a:xfrm>
          <a:prstGeom prst="rightArrow">
            <a:avLst>
              <a:gd name="adj1" fmla="val 61500"/>
              <a:gd name="adj2" fmla="val 64000"/>
            </a:avLst>
          </a:prstGeom>
          <a:gradFill>
            <a:gsLst>
              <a:gs pos="100000">
                <a:schemeClr val="bg1">
                  <a:lumMod val="75000"/>
                </a:schemeClr>
              </a:gs>
              <a:gs pos="0">
                <a:schemeClr val="bg2">
                  <a:lumMod val="40000"/>
                  <a:lumOff val="60000"/>
                </a:schemeClr>
              </a:gs>
            </a:gsLst>
            <a:lin ang="809540" scaled="0"/>
          </a:gradFill>
          <a:ln w="25400">
            <a:miter lim="400000"/>
          </a:ln>
        </p:spPr>
        <p:txBody>
          <a:bodyPr tIns="91439" bIns="91439" anchor="ctr"/>
          <a:lstStyle/>
          <a:p>
            <a:pPr algn="ctr"/>
            <a:endParaRPr sz="1200"/>
          </a:p>
        </p:txBody>
      </p:sp>
      <p:grpSp>
        <p:nvGrpSpPr>
          <p:cNvPr id="57" name="Группа 56"/>
          <p:cNvGrpSpPr/>
          <p:nvPr/>
        </p:nvGrpSpPr>
        <p:grpSpPr>
          <a:xfrm>
            <a:off x="503102" y="1729185"/>
            <a:ext cx="7657846" cy="3640668"/>
            <a:chOff x="474297" y="1550400"/>
            <a:chExt cx="7646501" cy="3734358"/>
          </a:xfrm>
        </p:grpSpPr>
        <p:sp>
          <p:nvSpPr>
            <p:cNvPr id="58" name="Прямоугольник 57"/>
            <p:cNvSpPr/>
            <p:nvPr/>
          </p:nvSpPr>
          <p:spPr>
            <a:xfrm>
              <a:off x="1780958" y="4156541"/>
              <a:ext cx="6339840" cy="11282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1780958" y="2996927"/>
              <a:ext cx="6339840" cy="114096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74297" y="2489597"/>
              <a:ext cx="1184940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зона </a:t>
              </a:r>
            </a:p>
            <a:p>
              <a:pPr algn="r"/>
              <a:r>
                <a:rPr lang="ru-RU" sz="1200" i="1" dirty="0"/>
                <a:t>стабильности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34492" y="1767035"/>
              <a:ext cx="995785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позитивная</a:t>
              </a:r>
              <a:br>
                <a:rPr lang="ru-RU" sz="1200" i="1" dirty="0"/>
              </a:br>
              <a:r>
                <a:rPr lang="ru-RU" sz="1200" i="1" dirty="0"/>
                <a:t>зона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86169" y="4431364"/>
              <a:ext cx="989373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негативная</a:t>
              </a:r>
            </a:p>
            <a:p>
              <a:pPr algn="r"/>
              <a:r>
                <a:rPr lang="ru-RU" sz="1200" i="1" dirty="0"/>
                <a:t>зона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42772" y="3364165"/>
              <a:ext cx="876168" cy="473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200" i="1" dirty="0"/>
                <a:t>зона </a:t>
              </a:r>
            </a:p>
            <a:p>
              <a:pPr algn="r"/>
              <a:r>
                <a:rPr lang="ru-RU" sz="1200" i="1" dirty="0"/>
                <a:t>риска</a:t>
              </a:r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1780958" y="2371800"/>
              <a:ext cx="6339840" cy="704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Прямоугольник 64"/>
            <p:cNvSpPr/>
            <p:nvPr/>
          </p:nvSpPr>
          <p:spPr>
            <a:xfrm>
              <a:off x="1780958" y="1550400"/>
              <a:ext cx="6339839" cy="9279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Title 1"/>
          <p:cNvSpPr txBox="1">
            <a:spLocks/>
          </p:cNvSpPr>
          <p:nvPr/>
        </p:nvSpPr>
        <p:spPr>
          <a:xfrm>
            <a:off x="514350" y="269753"/>
            <a:ext cx="8896350" cy="68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rgbClr val="002060"/>
                </a:solidFill>
              </a:rPr>
              <a:t>БЛОК ПРИВЕРЖЕННОСТЬ</a:t>
            </a:r>
            <a:endParaRPr lang="en-US" sz="2800" b="1" dirty="0">
              <a:solidFill>
                <a:srgbClr val="002060"/>
              </a:solidFill>
              <a:cs typeface="Calibri" panose="020F050202020403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190138" y="235337"/>
            <a:ext cx="4001862" cy="732724"/>
          </a:xfrm>
          <a:prstGeom prst="rect">
            <a:avLst/>
          </a:prstGeom>
          <a:solidFill>
            <a:srgbClr val="003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-1" y="245497"/>
            <a:ext cx="1130301" cy="732724"/>
          </a:xfrm>
          <a:prstGeom prst="rect">
            <a:avLst/>
          </a:prstGeom>
          <a:solidFill>
            <a:srgbClr val="003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0" y="6172923"/>
            <a:ext cx="12192000" cy="0"/>
          </a:xfrm>
          <a:prstGeom prst="line">
            <a:avLst/>
          </a:prstGeom>
          <a:ln>
            <a:solidFill>
              <a:srgbClr val="AE9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4" name="dedication_questions_chart"/>
          <p:cNvGraphicFramePr/>
          <p:nvPr>
            <p:extLst>
              <p:ext uri="{D42A27DB-BD31-4B8C-83A1-F6EECF244321}">
                <p14:modId xmlns:p14="http://schemas.microsoft.com/office/powerpoint/2010/main" val="1193456321"/>
              </p:ext>
            </p:extLst>
          </p:nvPr>
        </p:nvGraphicFramePr>
        <p:xfrm>
          <a:off x="1647826" y="1300453"/>
          <a:ext cx="6802491" cy="5103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6" name="Группа 35"/>
          <p:cNvGrpSpPr/>
          <p:nvPr/>
        </p:nvGrpSpPr>
        <p:grpSpPr>
          <a:xfrm>
            <a:off x="3038730" y="1612776"/>
            <a:ext cx="632603" cy="585394"/>
            <a:chOff x="2745315" y="1269651"/>
            <a:chExt cx="583142" cy="1324821"/>
          </a:xfrm>
        </p:grpSpPr>
        <p:sp>
          <p:nvSpPr>
            <p:cNvPr id="37" name="Arrow"/>
            <p:cNvSpPr/>
            <p:nvPr/>
          </p:nvSpPr>
          <p:spPr>
            <a:xfrm rot="16200000" flipV="1">
              <a:off x="2567329" y="1997726"/>
              <a:ext cx="923572" cy="269920"/>
            </a:xfrm>
            <a:prstGeom prst="rightArrow">
              <a:avLst>
                <a:gd name="adj1" fmla="val 61500"/>
                <a:gd name="adj2" fmla="val 64000"/>
              </a:avLst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2">
                    <a:lumMod val="40000"/>
                    <a:lumOff val="60000"/>
                  </a:schemeClr>
                </a:gs>
              </a:gsLst>
              <a:lin ang="809540" scaled="0"/>
            </a:gradFill>
            <a:ln w="25400">
              <a:miter lim="400000"/>
            </a:ln>
          </p:spPr>
          <p:txBody>
            <a:bodyPr tIns="91439" bIns="91439" anchor="ctr"/>
            <a:lstStyle/>
            <a:p>
              <a:pPr algn="ctr"/>
              <a:endParaRPr sz="1200"/>
            </a:p>
          </p:txBody>
        </p:sp>
        <p:sp>
          <p:nvSpPr>
            <p:cNvPr id="38" name="decisions_change"/>
            <p:cNvSpPr txBox="1"/>
            <p:nvPr/>
          </p:nvSpPr>
          <p:spPr>
            <a:xfrm>
              <a:off x="2745315" y="1269651"/>
              <a:ext cx="583142" cy="626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200" dirty="0"/>
                <a:t>5%</a:t>
              </a:r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7553330" y="1361764"/>
            <a:ext cx="657217" cy="535094"/>
            <a:chOff x="2918794" y="1222162"/>
            <a:chExt cx="583142" cy="1372310"/>
          </a:xfrm>
        </p:grpSpPr>
        <p:sp>
          <p:nvSpPr>
            <p:cNvPr id="22" name="Arrow"/>
            <p:cNvSpPr/>
            <p:nvPr/>
          </p:nvSpPr>
          <p:spPr>
            <a:xfrm rot="16200000" flipV="1">
              <a:off x="2748580" y="2003040"/>
              <a:ext cx="923570" cy="259294"/>
            </a:xfrm>
            <a:prstGeom prst="rightArrow">
              <a:avLst>
                <a:gd name="adj1" fmla="val 61500"/>
                <a:gd name="adj2" fmla="val 64000"/>
              </a:avLst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2">
                    <a:lumMod val="40000"/>
                    <a:lumOff val="60000"/>
                  </a:schemeClr>
                </a:gs>
              </a:gsLst>
              <a:lin ang="809540" scaled="0"/>
            </a:gradFill>
            <a:ln w="25400">
              <a:miter lim="400000"/>
            </a:ln>
          </p:spPr>
          <p:txBody>
            <a:bodyPr tIns="91439" bIns="91439" anchor="ctr"/>
            <a:lstStyle/>
            <a:p>
              <a:pPr algn="ctr"/>
              <a:endParaRPr sz="1200"/>
            </a:p>
          </p:txBody>
        </p:sp>
        <p:sp>
          <p:nvSpPr>
            <p:cNvPr id="23" name="contribution_change"/>
            <p:cNvSpPr txBox="1"/>
            <p:nvPr/>
          </p:nvSpPr>
          <p:spPr>
            <a:xfrm>
              <a:off x="2918794" y="1222162"/>
              <a:ext cx="583142" cy="432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200" dirty="0"/>
                <a:t>-7%</a:t>
              </a:r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4520003" y="1497341"/>
            <a:ext cx="652799" cy="617992"/>
            <a:chOff x="2915135" y="1288237"/>
            <a:chExt cx="583142" cy="1306237"/>
          </a:xfrm>
        </p:grpSpPr>
        <p:sp>
          <p:nvSpPr>
            <p:cNvPr id="25" name="Arrow"/>
            <p:cNvSpPr/>
            <p:nvPr/>
          </p:nvSpPr>
          <p:spPr>
            <a:xfrm rot="16200000" flipV="1">
              <a:off x="2742106" y="1996567"/>
              <a:ext cx="923572" cy="272241"/>
            </a:xfrm>
            <a:prstGeom prst="rightArrow">
              <a:avLst>
                <a:gd name="adj1" fmla="val 61500"/>
                <a:gd name="adj2" fmla="val 64000"/>
              </a:avLst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2">
                    <a:lumMod val="40000"/>
                    <a:lumOff val="60000"/>
                  </a:schemeClr>
                </a:gs>
              </a:gsLst>
              <a:lin ang="809540" scaled="0"/>
            </a:gradFill>
            <a:ln w="25400">
              <a:miter lim="400000"/>
            </a:ln>
          </p:spPr>
          <p:txBody>
            <a:bodyPr tIns="91439" bIns="91439" anchor="ctr"/>
            <a:lstStyle/>
            <a:p>
              <a:pPr algn="ctr"/>
              <a:endParaRPr sz="1200"/>
            </a:p>
          </p:txBody>
        </p:sp>
        <p:sp>
          <p:nvSpPr>
            <p:cNvPr id="26" name="colleagues_change"/>
            <p:cNvSpPr txBox="1"/>
            <p:nvPr/>
          </p:nvSpPr>
          <p:spPr>
            <a:xfrm>
              <a:off x="2915135" y="1288237"/>
              <a:ext cx="583142" cy="585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200" dirty="0"/>
                <a:t>-2%</a:t>
              </a:r>
            </a:p>
          </p:txBody>
        </p:sp>
      </p:grpSp>
      <p:sp>
        <p:nvSpPr>
          <p:cNvPr id="39" name="eNPS_index">
            <a:extLst>
              <a:ext uri="{FF2B5EF4-FFF2-40B4-BE49-F238E27FC236}">
                <a16:creationId xmlns:a16="http://schemas.microsoft.com/office/drawing/2014/main" xmlns="" id="{E6115D83-2C33-49AD-BEA4-91E691116B3A}"/>
              </a:ext>
            </a:extLst>
          </p:cNvPr>
          <p:cNvSpPr txBox="1"/>
          <p:nvPr/>
        </p:nvSpPr>
        <p:spPr>
          <a:xfrm>
            <a:off x="3277211" y="1089387"/>
            <a:ext cx="6105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i="0" dirty="0">
                <a:solidFill>
                  <a:schemeClr val="accent1"/>
                </a:solidFill>
                <a:effectLst/>
                <a:latin typeface="+mj-lt"/>
              </a:rPr>
              <a:t>Индекс </a:t>
            </a:r>
            <a:r>
              <a:rPr lang="en-US" sz="1800" b="1" i="0" dirty="0" err="1">
                <a:solidFill>
                  <a:schemeClr val="accent1"/>
                </a:solidFill>
                <a:effectLst/>
                <a:latin typeface="+mj-lt"/>
              </a:rPr>
              <a:t>eNPS</a:t>
            </a:r>
            <a:r>
              <a:rPr lang="ru-RU" sz="1800" b="1" i="0" dirty="0">
                <a:solidFill>
                  <a:schemeClr val="accent1"/>
                </a:solidFill>
                <a:effectLst/>
                <a:latin typeface="+mj-lt"/>
              </a:rPr>
              <a:t> (</a:t>
            </a:r>
            <a:r>
              <a:rPr lang="en-US" sz="1800" b="1" i="0" dirty="0">
                <a:solidFill>
                  <a:schemeClr val="accent1"/>
                </a:solidFill>
                <a:effectLst/>
                <a:latin typeface="+mj-lt"/>
              </a:rPr>
              <a:t>employee Net Promoter Score</a:t>
            </a:r>
            <a:r>
              <a:rPr lang="ru-RU" sz="1800" b="1" i="0" dirty="0">
                <a:solidFill>
                  <a:schemeClr val="accent1"/>
                </a:solidFill>
                <a:effectLst/>
                <a:latin typeface="+mj-lt"/>
              </a:rPr>
              <a:t>) = </a:t>
            </a:r>
            <a:r>
              <a:rPr lang="en-US" b="1" dirty="0" smtClean="0">
                <a:solidFill>
                  <a:schemeClr val="accent1"/>
                </a:solidFill>
                <a:latin typeface="+mj-lt"/>
              </a:rPr>
              <a:t>60</a:t>
            </a:r>
            <a:r>
              <a:rPr lang="ru-RU" sz="1800" b="1" i="0" dirty="0" smtClean="0">
                <a:solidFill>
                  <a:schemeClr val="accent1"/>
                </a:solidFill>
                <a:effectLst/>
                <a:latin typeface="+mj-lt"/>
              </a:rPr>
              <a:t>%</a:t>
            </a:r>
            <a:endParaRPr lang="ru-RU" sz="1800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xmlns="" id="{0B6A25BF-E8C5-461E-93FF-EFC1087D3603}"/>
              </a:ext>
            </a:extLst>
          </p:cNvPr>
          <p:cNvGrpSpPr/>
          <p:nvPr/>
        </p:nvGrpSpPr>
        <p:grpSpPr>
          <a:xfrm rot="10800000">
            <a:off x="6227575" y="1762686"/>
            <a:ext cx="293380" cy="558209"/>
            <a:chOff x="2858206" y="1130505"/>
            <a:chExt cx="445858" cy="1431592"/>
          </a:xfrm>
        </p:grpSpPr>
        <p:sp>
          <p:nvSpPr>
            <p:cNvPr id="67" name="Arrow">
              <a:extLst>
                <a:ext uri="{FF2B5EF4-FFF2-40B4-BE49-F238E27FC236}">
                  <a16:creationId xmlns:a16="http://schemas.microsoft.com/office/drawing/2014/main" xmlns="" id="{EDB35792-DBDF-48A3-B3A5-0CDF1ED1FD17}"/>
                </a:ext>
              </a:extLst>
            </p:cNvPr>
            <p:cNvSpPr/>
            <p:nvPr/>
          </p:nvSpPr>
          <p:spPr>
            <a:xfrm rot="16200000" flipV="1">
              <a:off x="2619350" y="1877383"/>
              <a:ext cx="923570" cy="445858"/>
            </a:xfrm>
            <a:prstGeom prst="rightArrow">
              <a:avLst>
                <a:gd name="adj1" fmla="val 61500"/>
                <a:gd name="adj2" fmla="val 64000"/>
              </a:avLst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2">
                    <a:lumMod val="40000"/>
                    <a:lumOff val="60000"/>
                  </a:schemeClr>
                </a:gs>
              </a:gsLst>
              <a:lin ang="809540" scaled="0"/>
            </a:gradFill>
            <a:ln w="25400">
              <a:miter lim="400000"/>
            </a:ln>
          </p:spPr>
          <p:txBody>
            <a:bodyPr tIns="91439" bIns="91439" anchor="ctr"/>
            <a:lstStyle/>
            <a:p>
              <a:pPr algn="ctr"/>
              <a:endParaRPr sz="12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F4F8FB12-0AC4-4153-BF38-FDCB4E3F1A9C}"/>
                </a:ext>
              </a:extLst>
            </p:cNvPr>
            <p:cNvSpPr txBox="1"/>
            <p:nvPr/>
          </p:nvSpPr>
          <p:spPr>
            <a:xfrm>
              <a:off x="2976714" y="1130505"/>
              <a:ext cx="280739" cy="710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ru-RU" sz="1200" dirty="0"/>
            </a:p>
          </p:txBody>
        </p:sp>
      </p:grpSp>
      <p:sp>
        <p:nvSpPr>
          <p:cNvPr id="69" name="recommend_change">
            <a:extLst>
              <a:ext uri="{FF2B5EF4-FFF2-40B4-BE49-F238E27FC236}">
                <a16:creationId xmlns:a16="http://schemas.microsoft.com/office/drawing/2014/main" xmlns="" id="{E99BD550-192E-4101-B0C1-36D23E81FDB5}"/>
              </a:ext>
            </a:extLst>
          </p:cNvPr>
          <p:cNvSpPr txBox="1"/>
          <p:nvPr/>
        </p:nvSpPr>
        <p:spPr>
          <a:xfrm>
            <a:off x="6051764" y="1718395"/>
            <a:ext cx="668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-12%</a:t>
            </a:r>
          </a:p>
        </p:txBody>
      </p: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xmlns="" id="{F23B4FF3-849C-4D44-A46D-B45034975392}"/>
              </a:ext>
            </a:extLst>
          </p:cNvPr>
          <p:cNvGrpSpPr/>
          <p:nvPr/>
        </p:nvGrpSpPr>
        <p:grpSpPr>
          <a:xfrm>
            <a:off x="282025" y="1187525"/>
            <a:ext cx="2734835" cy="276999"/>
            <a:chOff x="643911" y="1240524"/>
            <a:chExt cx="2734835" cy="276999"/>
          </a:xfrm>
        </p:grpSpPr>
        <p:grpSp>
          <p:nvGrpSpPr>
            <p:cNvPr id="71" name="Группа 70">
              <a:extLst>
                <a:ext uri="{FF2B5EF4-FFF2-40B4-BE49-F238E27FC236}">
                  <a16:creationId xmlns:a16="http://schemas.microsoft.com/office/drawing/2014/main" xmlns="" id="{98EB1473-ADBA-465A-9AB1-9BEAB1444273}"/>
                </a:ext>
              </a:extLst>
            </p:cNvPr>
            <p:cNvGrpSpPr/>
            <p:nvPr/>
          </p:nvGrpSpPr>
          <p:grpSpPr>
            <a:xfrm>
              <a:off x="643911" y="1240524"/>
              <a:ext cx="746378" cy="276999"/>
              <a:chOff x="643911" y="1375471"/>
              <a:chExt cx="746378" cy="276999"/>
            </a:xfrm>
          </p:grpSpPr>
          <p:sp>
            <p:nvSpPr>
              <p:cNvPr id="78" name="Овал 77">
                <a:extLst>
                  <a:ext uri="{FF2B5EF4-FFF2-40B4-BE49-F238E27FC236}">
                    <a16:creationId xmlns:a16="http://schemas.microsoft.com/office/drawing/2014/main" xmlns="" id="{8D8AF2C4-F87B-4F8C-A20F-5E8D4C8DDFBE}"/>
                  </a:ext>
                </a:extLst>
              </p:cNvPr>
              <p:cNvSpPr/>
              <p:nvPr/>
            </p:nvSpPr>
            <p:spPr>
              <a:xfrm>
                <a:off x="643911" y="1441186"/>
                <a:ext cx="130958" cy="12945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79" name="year1">
                <a:extLst>
                  <a:ext uri="{FF2B5EF4-FFF2-40B4-BE49-F238E27FC236}">
                    <a16:creationId xmlns:a16="http://schemas.microsoft.com/office/drawing/2014/main" xmlns="" id="{BEB99A40-B32A-4AAA-BB76-D5EB4AA3A295}"/>
                  </a:ext>
                </a:extLst>
              </p:cNvPr>
              <p:cNvSpPr txBox="1"/>
              <p:nvPr/>
            </p:nvSpPr>
            <p:spPr>
              <a:xfrm>
                <a:off x="891434" y="1375471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2020</a:t>
                </a:r>
                <a:endParaRPr lang="ru-RU" sz="1200" dirty="0"/>
              </a:p>
            </p:txBody>
          </p:sp>
        </p:grpSp>
        <p:grpSp>
          <p:nvGrpSpPr>
            <p:cNvPr id="72" name="Группа 71">
              <a:extLst>
                <a:ext uri="{FF2B5EF4-FFF2-40B4-BE49-F238E27FC236}">
                  <a16:creationId xmlns:a16="http://schemas.microsoft.com/office/drawing/2014/main" xmlns="" id="{26AF3473-3535-47D0-B80F-2140A64F985A}"/>
                </a:ext>
              </a:extLst>
            </p:cNvPr>
            <p:cNvGrpSpPr/>
            <p:nvPr/>
          </p:nvGrpSpPr>
          <p:grpSpPr>
            <a:xfrm>
              <a:off x="1638139" y="1240524"/>
              <a:ext cx="746378" cy="276999"/>
              <a:chOff x="643911" y="1684558"/>
              <a:chExt cx="746378" cy="276999"/>
            </a:xfrm>
          </p:grpSpPr>
          <p:sp>
            <p:nvSpPr>
              <p:cNvPr id="76" name="Овал 75">
                <a:extLst>
                  <a:ext uri="{FF2B5EF4-FFF2-40B4-BE49-F238E27FC236}">
                    <a16:creationId xmlns:a16="http://schemas.microsoft.com/office/drawing/2014/main" xmlns="" id="{09C4AC00-3C1B-41AC-AA98-B7B9AD3ABCC7}"/>
                  </a:ext>
                </a:extLst>
              </p:cNvPr>
              <p:cNvSpPr/>
              <p:nvPr/>
            </p:nvSpPr>
            <p:spPr>
              <a:xfrm>
                <a:off x="643911" y="1755968"/>
                <a:ext cx="130958" cy="129454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77" name="year2">
                <a:extLst>
                  <a:ext uri="{FF2B5EF4-FFF2-40B4-BE49-F238E27FC236}">
                    <a16:creationId xmlns:a16="http://schemas.microsoft.com/office/drawing/2014/main" xmlns="" id="{CC177AEC-C6D3-42D1-B47E-A9F555908F37}"/>
                  </a:ext>
                </a:extLst>
              </p:cNvPr>
              <p:cNvSpPr txBox="1"/>
              <p:nvPr/>
            </p:nvSpPr>
            <p:spPr>
              <a:xfrm>
                <a:off x="891434" y="1684558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2021</a:t>
                </a:r>
                <a:endParaRPr lang="ru-RU" sz="1200" dirty="0"/>
              </a:p>
            </p:txBody>
          </p:sp>
        </p:grpSp>
        <p:grpSp>
          <p:nvGrpSpPr>
            <p:cNvPr id="73" name="Группа 72">
              <a:extLst>
                <a:ext uri="{FF2B5EF4-FFF2-40B4-BE49-F238E27FC236}">
                  <a16:creationId xmlns:a16="http://schemas.microsoft.com/office/drawing/2014/main" xmlns="" id="{AE4110F7-B0B9-4289-BAE4-EAFDB8EC7F2C}"/>
                </a:ext>
              </a:extLst>
            </p:cNvPr>
            <p:cNvGrpSpPr/>
            <p:nvPr/>
          </p:nvGrpSpPr>
          <p:grpSpPr>
            <a:xfrm>
              <a:off x="2632368" y="1240524"/>
              <a:ext cx="746378" cy="276999"/>
              <a:chOff x="643911" y="2002004"/>
              <a:chExt cx="746378" cy="276999"/>
            </a:xfrm>
          </p:grpSpPr>
          <p:sp>
            <p:nvSpPr>
              <p:cNvPr id="74" name="Овал 73">
                <a:extLst>
                  <a:ext uri="{FF2B5EF4-FFF2-40B4-BE49-F238E27FC236}">
                    <a16:creationId xmlns:a16="http://schemas.microsoft.com/office/drawing/2014/main" xmlns="" id="{6154C1D0-5002-46D7-BC0F-45438EAD7C99}"/>
                  </a:ext>
                </a:extLst>
              </p:cNvPr>
              <p:cNvSpPr/>
              <p:nvPr/>
            </p:nvSpPr>
            <p:spPr>
              <a:xfrm>
                <a:off x="643911" y="2079624"/>
                <a:ext cx="130958" cy="129454"/>
              </a:xfrm>
              <a:prstGeom prst="ellipse">
                <a:avLst/>
              </a:prstGeom>
              <a:solidFill>
                <a:srgbClr val="AE95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75" name="year3">
                <a:extLst>
                  <a:ext uri="{FF2B5EF4-FFF2-40B4-BE49-F238E27FC236}">
                    <a16:creationId xmlns:a16="http://schemas.microsoft.com/office/drawing/2014/main" xmlns="" id="{E8C7505E-EC86-4087-A727-6BC3B510FB10}"/>
                  </a:ext>
                </a:extLst>
              </p:cNvPr>
              <p:cNvSpPr txBox="1"/>
              <p:nvPr/>
            </p:nvSpPr>
            <p:spPr>
              <a:xfrm>
                <a:off x="891434" y="2002004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2022</a:t>
                </a:r>
                <a:endParaRPr lang="ru-RU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209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Группа 21"/>
          <p:cNvGrpSpPr/>
          <p:nvPr/>
        </p:nvGrpSpPr>
        <p:grpSpPr>
          <a:xfrm>
            <a:off x="536952" y="2147706"/>
            <a:ext cx="7623997" cy="2957694"/>
            <a:chOff x="508096" y="1550399"/>
            <a:chExt cx="7612702" cy="3734358"/>
          </a:xfrm>
        </p:grpSpPr>
        <p:sp>
          <p:nvSpPr>
            <p:cNvPr id="36" name="Прямоугольник 35"/>
            <p:cNvSpPr/>
            <p:nvPr/>
          </p:nvSpPr>
          <p:spPr>
            <a:xfrm>
              <a:off x="1780958" y="1550399"/>
              <a:ext cx="6339840" cy="8275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1780958" y="3015725"/>
              <a:ext cx="6339840" cy="12936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1780958" y="4309397"/>
              <a:ext cx="6339840" cy="9753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8096" y="2469979"/>
              <a:ext cx="1184940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зона </a:t>
              </a:r>
            </a:p>
            <a:p>
              <a:pPr algn="r"/>
              <a:r>
                <a:rPr lang="ru-RU" sz="1200" i="1" dirty="0"/>
                <a:t>стабильности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9357" y="1763812"/>
              <a:ext cx="995785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позитивная</a:t>
              </a:r>
              <a:br>
                <a:rPr lang="ru-RU" sz="1200" i="1" dirty="0"/>
              </a:br>
              <a:r>
                <a:rPr lang="ru-RU" sz="1200" i="1" dirty="0"/>
                <a:t>зона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1095" y="4531211"/>
              <a:ext cx="989373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негативная</a:t>
              </a:r>
            </a:p>
            <a:p>
              <a:pPr algn="r"/>
              <a:r>
                <a:rPr lang="ru-RU" sz="1200" i="1" dirty="0"/>
                <a:t>зона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16086" y="3475354"/>
              <a:ext cx="554383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зона </a:t>
              </a:r>
            </a:p>
            <a:p>
              <a:pPr algn="r"/>
              <a:r>
                <a:rPr lang="ru-RU" sz="1200" i="1" dirty="0"/>
                <a:t>риска</a:t>
              </a:r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1780958" y="2362910"/>
              <a:ext cx="6339840" cy="65281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514350" y="269753"/>
            <a:ext cx="8896350" cy="68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rgbClr val="002060"/>
                </a:solidFill>
              </a:rPr>
              <a:t>БЛОК УСЛОВИЯ ТРУДА</a:t>
            </a:r>
            <a:endParaRPr lang="en-US" sz="2800" b="1" dirty="0">
              <a:solidFill>
                <a:srgbClr val="002060"/>
              </a:solidFill>
              <a:cs typeface="Calibri" panose="020F050202020403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699500" y="245497"/>
            <a:ext cx="3492500" cy="732724"/>
          </a:xfrm>
          <a:prstGeom prst="rect">
            <a:avLst/>
          </a:prstGeom>
          <a:solidFill>
            <a:srgbClr val="003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-1" y="245497"/>
            <a:ext cx="1130301" cy="732724"/>
          </a:xfrm>
          <a:prstGeom prst="rect">
            <a:avLst/>
          </a:prstGeom>
          <a:solidFill>
            <a:srgbClr val="003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>
            <a:solidFill>
              <a:srgbClr val="AE9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8</a:t>
            </a:fld>
            <a:endParaRPr lang="ru-RU" dirty="0"/>
          </a:p>
        </p:txBody>
      </p:sp>
      <p:graphicFrame>
        <p:nvGraphicFramePr>
          <p:cNvPr id="8" name="work_conditions_questions_chart"/>
          <p:cNvGraphicFramePr/>
          <p:nvPr>
            <p:extLst>
              <p:ext uri="{D42A27DB-BD31-4B8C-83A1-F6EECF244321}">
                <p14:modId xmlns:p14="http://schemas.microsoft.com/office/powerpoint/2010/main" val="584217163"/>
              </p:ext>
            </p:extLst>
          </p:nvPr>
        </p:nvGraphicFramePr>
        <p:xfrm>
          <a:off x="1741843" y="1862414"/>
          <a:ext cx="6345118" cy="4493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5" name="Группа 34"/>
          <p:cNvGrpSpPr/>
          <p:nvPr/>
        </p:nvGrpSpPr>
        <p:grpSpPr>
          <a:xfrm>
            <a:off x="2598036" y="2287609"/>
            <a:ext cx="727642" cy="637213"/>
            <a:chOff x="2678208" y="1437302"/>
            <a:chExt cx="705673" cy="1397437"/>
          </a:xfrm>
        </p:grpSpPr>
        <p:sp>
          <p:nvSpPr>
            <p:cNvPr id="40" name="Arrow"/>
            <p:cNvSpPr/>
            <p:nvPr/>
          </p:nvSpPr>
          <p:spPr>
            <a:xfrm rot="16200000" flipV="1">
              <a:off x="2567079" y="2214477"/>
              <a:ext cx="923572" cy="316952"/>
            </a:xfrm>
            <a:prstGeom prst="rightArrow">
              <a:avLst>
                <a:gd name="adj1" fmla="val 61500"/>
                <a:gd name="adj2" fmla="val 64000"/>
              </a:avLst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2">
                    <a:lumMod val="40000"/>
                    <a:lumOff val="60000"/>
                  </a:schemeClr>
                </a:gs>
              </a:gsLst>
              <a:lin ang="809540" scaled="0"/>
            </a:gradFill>
            <a:ln w="25400">
              <a:miter lim="400000"/>
            </a:ln>
          </p:spPr>
          <p:txBody>
            <a:bodyPr tIns="91439" bIns="91439" anchor="ctr"/>
            <a:lstStyle/>
            <a:p>
              <a:pPr algn="ctr"/>
              <a:endParaRPr sz="1200"/>
            </a:p>
          </p:txBody>
        </p:sp>
        <p:sp>
          <p:nvSpPr>
            <p:cNvPr id="41" name="salary_change"/>
            <p:cNvSpPr txBox="1"/>
            <p:nvPr/>
          </p:nvSpPr>
          <p:spPr>
            <a:xfrm>
              <a:off x="2678208" y="1437302"/>
              <a:ext cx="705673" cy="607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/>
                <a:t>-11%</a:t>
              </a: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xmlns="" id="{24D6D6BF-6AF3-470F-B64D-A23A0594F66C}"/>
              </a:ext>
            </a:extLst>
          </p:cNvPr>
          <p:cNvGrpSpPr/>
          <p:nvPr/>
        </p:nvGrpSpPr>
        <p:grpSpPr>
          <a:xfrm>
            <a:off x="487775" y="1282108"/>
            <a:ext cx="2734835" cy="276999"/>
            <a:chOff x="643911" y="1240524"/>
            <a:chExt cx="2734835" cy="276999"/>
          </a:xfrm>
        </p:grpSpPr>
        <p:grpSp>
          <p:nvGrpSpPr>
            <p:cNvPr id="56" name="Группа 55">
              <a:extLst>
                <a:ext uri="{FF2B5EF4-FFF2-40B4-BE49-F238E27FC236}">
                  <a16:creationId xmlns:a16="http://schemas.microsoft.com/office/drawing/2014/main" xmlns="" id="{4A556BA8-6AFA-4979-8460-315B055D3E34}"/>
                </a:ext>
              </a:extLst>
            </p:cNvPr>
            <p:cNvGrpSpPr/>
            <p:nvPr/>
          </p:nvGrpSpPr>
          <p:grpSpPr>
            <a:xfrm>
              <a:off x="643911" y="1240524"/>
              <a:ext cx="746378" cy="276999"/>
              <a:chOff x="643911" y="1375471"/>
              <a:chExt cx="746378" cy="276999"/>
            </a:xfrm>
          </p:grpSpPr>
          <p:sp>
            <p:nvSpPr>
              <p:cNvPr id="63" name="Овал 62">
                <a:extLst>
                  <a:ext uri="{FF2B5EF4-FFF2-40B4-BE49-F238E27FC236}">
                    <a16:creationId xmlns:a16="http://schemas.microsoft.com/office/drawing/2014/main" xmlns="" id="{97E1B428-FF24-47E4-B4B9-6D7EEC34477C}"/>
                  </a:ext>
                </a:extLst>
              </p:cNvPr>
              <p:cNvSpPr/>
              <p:nvPr/>
            </p:nvSpPr>
            <p:spPr>
              <a:xfrm>
                <a:off x="643911" y="1441186"/>
                <a:ext cx="130958" cy="12945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64" name="year1">
                <a:extLst>
                  <a:ext uri="{FF2B5EF4-FFF2-40B4-BE49-F238E27FC236}">
                    <a16:creationId xmlns:a16="http://schemas.microsoft.com/office/drawing/2014/main" xmlns="" id="{AD4F2814-18BC-4431-86DB-A6902E51B32F}"/>
                  </a:ext>
                </a:extLst>
              </p:cNvPr>
              <p:cNvSpPr txBox="1"/>
              <p:nvPr/>
            </p:nvSpPr>
            <p:spPr>
              <a:xfrm>
                <a:off x="891434" y="1375471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2020</a:t>
                </a:r>
                <a:endParaRPr lang="ru-RU" sz="1200" dirty="0"/>
              </a:p>
            </p:txBody>
          </p:sp>
        </p:grpSp>
        <p:grpSp>
          <p:nvGrpSpPr>
            <p:cNvPr id="57" name="Группа 56">
              <a:extLst>
                <a:ext uri="{FF2B5EF4-FFF2-40B4-BE49-F238E27FC236}">
                  <a16:creationId xmlns:a16="http://schemas.microsoft.com/office/drawing/2014/main" xmlns="" id="{7EAD1A1D-B2DA-4BA5-996A-D8D9AF677416}"/>
                </a:ext>
              </a:extLst>
            </p:cNvPr>
            <p:cNvGrpSpPr/>
            <p:nvPr/>
          </p:nvGrpSpPr>
          <p:grpSpPr>
            <a:xfrm>
              <a:off x="1638139" y="1240524"/>
              <a:ext cx="746378" cy="276999"/>
              <a:chOff x="643911" y="1684558"/>
              <a:chExt cx="746378" cy="276999"/>
            </a:xfrm>
          </p:grpSpPr>
          <p:sp>
            <p:nvSpPr>
              <p:cNvPr id="61" name="Овал 60">
                <a:extLst>
                  <a:ext uri="{FF2B5EF4-FFF2-40B4-BE49-F238E27FC236}">
                    <a16:creationId xmlns:a16="http://schemas.microsoft.com/office/drawing/2014/main" xmlns="" id="{37D58D67-9B8E-4290-B82E-DF21B0E958E1}"/>
                  </a:ext>
                </a:extLst>
              </p:cNvPr>
              <p:cNvSpPr/>
              <p:nvPr/>
            </p:nvSpPr>
            <p:spPr>
              <a:xfrm>
                <a:off x="643911" y="1755968"/>
                <a:ext cx="130958" cy="129454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62" name="year2">
                <a:extLst>
                  <a:ext uri="{FF2B5EF4-FFF2-40B4-BE49-F238E27FC236}">
                    <a16:creationId xmlns:a16="http://schemas.microsoft.com/office/drawing/2014/main" xmlns="" id="{3AABB1F2-C000-4148-8A76-A6F89E9F2144}"/>
                  </a:ext>
                </a:extLst>
              </p:cNvPr>
              <p:cNvSpPr txBox="1"/>
              <p:nvPr/>
            </p:nvSpPr>
            <p:spPr>
              <a:xfrm>
                <a:off x="891434" y="1684558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2021</a:t>
                </a:r>
                <a:endParaRPr lang="ru-RU" sz="1200" dirty="0"/>
              </a:p>
            </p:txBody>
          </p:sp>
        </p:grpSp>
        <p:grpSp>
          <p:nvGrpSpPr>
            <p:cNvPr id="58" name="Группа 57">
              <a:extLst>
                <a:ext uri="{FF2B5EF4-FFF2-40B4-BE49-F238E27FC236}">
                  <a16:creationId xmlns:a16="http://schemas.microsoft.com/office/drawing/2014/main" xmlns="" id="{634E78DA-5673-49D3-A531-86630857D9FA}"/>
                </a:ext>
              </a:extLst>
            </p:cNvPr>
            <p:cNvGrpSpPr/>
            <p:nvPr/>
          </p:nvGrpSpPr>
          <p:grpSpPr>
            <a:xfrm>
              <a:off x="2632368" y="1240524"/>
              <a:ext cx="746378" cy="276999"/>
              <a:chOff x="643911" y="2002004"/>
              <a:chExt cx="746378" cy="276999"/>
            </a:xfrm>
          </p:grpSpPr>
          <p:sp>
            <p:nvSpPr>
              <p:cNvPr id="59" name="Овал 58">
                <a:extLst>
                  <a:ext uri="{FF2B5EF4-FFF2-40B4-BE49-F238E27FC236}">
                    <a16:creationId xmlns:a16="http://schemas.microsoft.com/office/drawing/2014/main" xmlns="" id="{4C3D00A6-F175-4F4F-B9BD-656E402271B0}"/>
                  </a:ext>
                </a:extLst>
              </p:cNvPr>
              <p:cNvSpPr/>
              <p:nvPr/>
            </p:nvSpPr>
            <p:spPr>
              <a:xfrm>
                <a:off x="643911" y="2079624"/>
                <a:ext cx="130958" cy="129454"/>
              </a:xfrm>
              <a:prstGeom prst="ellipse">
                <a:avLst/>
              </a:prstGeom>
              <a:solidFill>
                <a:srgbClr val="AE95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60" name="year3">
                <a:extLst>
                  <a:ext uri="{FF2B5EF4-FFF2-40B4-BE49-F238E27FC236}">
                    <a16:creationId xmlns:a16="http://schemas.microsoft.com/office/drawing/2014/main" xmlns="" id="{B407C7E7-4EAC-4FED-B85F-BB5A99BD7A95}"/>
                  </a:ext>
                </a:extLst>
              </p:cNvPr>
              <p:cNvSpPr txBox="1"/>
              <p:nvPr/>
            </p:nvSpPr>
            <p:spPr>
              <a:xfrm>
                <a:off x="891434" y="2002004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2022</a:t>
                </a:r>
                <a:endParaRPr lang="ru-RU" sz="1200" dirty="0"/>
              </a:p>
            </p:txBody>
          </p:sp>
        </p:grpSp>
      </p:grpSp>
      <p:sp>
        <p:nvSpPr>
          <p:cNvPr id="65" name="Arrow">
            <a:extLst>
              <a:ext uri="{FF2B5EF4-FFF2-40B4-BE49-F238E27FC236}">
                <a16:creationId xmlns:a16="http://schemas.microsoft.com/office/drawing/2014/main" xmlns="" id="{28B6CDC4-32C8-4B2F-A6C6-44B8EC100322}"/>
              </a:ext>
            </a:extLst>
          </p:cNvPr>
          <p:cNvSpPr/>
          <p:nvPr/>
        </p:nvSpPr>
        <p:spPr>
          <a:xfrm rot="16200000" flipV="1">
            <a:off x="4293552" y="2223151"/>
            <a:ext cx="421137" cy="285814"/>
          </a:xfrm>
          <a:prstGeom prst="rightArrow">
            <a:avLst>
              <a:gd name="adj1" fmla="val 61500"/>
              <a:gd name="adj2" fmla="val 64000"/>
            </a:avLst>
          </a:prstGeom>
          <a:gradFill>
            <a:gsLst>
              <a:gs pos="100000">
                <a:schemeClr val="bg1">
                  <a:lumMod val="75000"/>
                </a:schemeClr>
              </a:gs>
              <a:gs pos="0">
                <a:schemeClr val="bg2">
                  <a:lumMod val="40000"/>
                  <a:lumOff val="60000"/>
                </a:schemeClr>
              </a:gs>
            </a:gsLst>
            <a:lin ang="809540" scaled="0"/>
          </a:gradFill>
          <a:ln w="25400">
            <a:miter lim="400000"/>
          </a:ln>
        </p:spPr>
        <p:txBody>
          <a:bodyPr tIns="91439" bIns="91439" anchor="ctr"/>
          <a:lstStyle/>
          <a:p>
            <a:pPr algn="ctr"/>
            <a:endParaRPr sz="1200"/>
          </a:p>
        </p:txBody>
      </p:sp>
      <p:sp>
        <p:nvSpPr>
          <p:cNvPr id="66" name="workload_change">
            <a:extLst>
              <a:ext uri="{FF2B5EF4-FFF2-40B4-BE49-F238E27FC236}">
                <a16:creationId xmlns:a16="http://schemas.microsoft.com/office/drawing/2014/main" xmlns="" id="{A751B807-FE56-4EC2-908C-3AA4F43C108C}"/>
              </a:ext>
            </a:extLst>
          </p:cNvPr>
          <p:cNvSpPr txBox="1"/>
          <p:nvPr/>
        </p:nvSpPr>
        <p:spPr>
          <a:xfrm>
            <a:off x="4214357" y="2192470"/>
            <a:ext cx="586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-15%</a:t>
            </a:r>
          </a:p>
        </p:txBody>
      </p:sp>
      <p:sp>
        <p:nvSpPr>
          <p:cNvPr id="46" name="processes_change">
            <a:extLst>
              <a:ext uri="{FF2B5EF4-FFF2-40B4-BE49-F238E27FC236}">
                <a16:creationId xmlns:a16="http://schemas.microsoft.com/office/drawing/2014/main" xmlns="" id="{4A4C8C57-A518-4CF2-A859-F06855D84071}"/>
              </a:ext>
            </a:extLst>
          </p:cNvPr>
          <p:cNvSpPr txBox="1"/>
          <p:nvPr/>
        </p:nvSpPr>
        <p:spPr>
          <a:xfrm>
            <a:off x="5590132" y="2106429"/>
            <a:ext cx="71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-9%</a:t>
            </a:r>
          </a:p>
        </p:txBody>
      </p: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xmlns="" id="{16C68D6D-A891-4776-B795-65A83CF1C170}"/>
              </a:ext>
            </a:extLst>
          </p:cNvPr>
          <p:cNvGrpSpPr/>
          <p:nvPr/>
        </p:nvGrpSpPr>
        <p:grpSpPr>
          <a:xfrm rot="10800000">
            <a:off x="5811464" y="2306840"/>
            <a:ext cx="293380" cy="558209"/>
            <a:chOff x="2858206" y="1130505"/>
            <a:chExt cx="445858" cy="1431592"/>
          </a:xfrm>
        </p:grpSpPr>
        <p:sp>
          <p:nvSpPr>
            <p:cNvPr id="48" name="Arrow">
              <a:extLst>
                <a:ext uri="{FF2B5EF4-FFF2-40B4-BE49-F238E27FC236}">
                  <a16:creationId xmlns:a16="http://schemas.microsoft.com/office/drawing/2014/main" xmlns="" id="{A60937E2-BBDC-4F63-9AE0-4371CDA23104}"/>
                </a:ext>
              </a:extLst>
            </p:cNvPr>
            <p:cNvSpPr/>
            <p:nvPr/>
          </p:nvSpPr>
          <p:spPr>
            <a:xfrm rot="16200000" flipV="1">
              <a:off x="2619350" y="1877383"/>
              <a:ext cx="923570" cy="445858"/>
            </a:xfrm>
            <a:prstGeom prst="rightArrow">
              <a:avLst>
                <a:gd name="adj1" fmla="val 61500"/>
                <a:gd name="adj2" fmla="val 64000"/>
              </a:avLst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2">
                    <a:lumMod val="40000"/>
                    <a:lumOff val="60000"/>
                  </a:schemeClr>
                </a:gs>
              </a:gsLst>
              <a:lin ang="809540" scaled="0"/>
            </a:gradFill>
            <a:ln w="25400">
              <a:miter lim="400000"/>
            </a:ln>
          </p:spPr>
          <p:txBody>
            <a:bodyPr tIns="91439" bIns="91439" anchor="ctr"/>
            <a:lstStyle/>
            <a:p>
              <a:pPr algn="ctr"/>
              <a:endParaRPr sz="12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CAF96227-D020-45B2-8F21-466039517832}"/>
                </a:ext>
              </a:extLst>
            </p:cNvPr>
            <p:cNvSpPr txBox="1"/>
            <p:nvPr/>
          </p:nvSpPr>
          <p:spPr>
            <a:xfrm>
              <a:off x="2976714" y="1130505"/>
              <a:ext cx="280739" cy="710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ru-RU" sz="1200" dirty="0"/>
            </a:p>
          </p:txBody>
        </p:sp>
      </p:grpSp>
      <p:sp>
        <p:nvSpPr>
          <p:cNvPr id="50" name="Arrow">
            <a:extLst>
              <a:ext uri="{FF2B5EF4-FFF2-40B4-BE49-F238E27FC236}">
                <a16:creationId xmlns:a16="http://schemas.microsoft.com/office/drawing/2014/main" xmlns="" id="{28B6CDC4-32C8-4B2F-A6C6-44B8EC100322}"/>
              </a:ext>
            </a:extLst>
          </p:cNvPr>
          <p:cNvSpPr/>
          <p:nvPr/>
        </p:nvSpPr>
        <p:spPr>
          <a:xfrm rot="16200000" flipV="1">
            <a:off x="7324278" y="1884924"/>
            <a:ext cx="421137" cy="285814"/>
          </a:xfrm>
          <a:prstGeom prst="rightArrow">
            <a:avLst>
              <a:gd name="adj1" fmla="val 61500"/>
              <a:gd name="adj2" fmla="val 64000"/>
            </a:avLst>
          </a:prstGeom>
          <a:gradFill>
            <a:gsLst>
              <a:gs pos="100000">
                <a:schemeClr val="bg1">
                  <a:lumMod val="75000"/>
                </a:schemeClr>
              </a:gs>
              <a:gs pos="0">
                <a:schemeClr val="bg2">
                  <a:lumMod val="40000"/>
                  <a:lumOff val="60000"/>
                </a:schemeClr>
              </a:gs>
            </a:gsLst>
            <a:lin ang="809540" scaled="0"/>
          </a:gradFill>
          <a:ln w="25400">
            <a:miter lim="400000"/>
          </a:ln>
        </p:spPr>
        <p:txBody>
          <a:bodyPr tIns="91439" bIns="91439" anchor="ctr"/>
          <a:lstStyle/>
          <a:p>
            <a:pPr algn="ctr"/>
            <a:endParaRPr sz="1200"/>
          </a:p>
        </p:txBody>
      </p:sp>
      <p:sp>
        <p:nvSpPr>
          <p:cNvPr id="51" name="equipment_change">
            <a:extLst>
              <a:ext uri="{FF2B5EF4-FFF2-40B4-BE49-F238E27FC236}">
                <a16:creationId xmlns:a16="http://schemas.microsoft.com/office/drawing/2014/main" xmlns="" id="{A751B807-FE56-4EC2-908C-3AA4F43C108C}"/>
              </a:ext>
            </a:extLst>
          </p:cNvPr>
          <p:cNvSpPr txBox="1"/>
          <p:nvPr/>
        </p:nvSpPr>
        <p:spPr>
          <a:xfrm>
            <a:off x="7221972" y="1854547"/>
            <a:ext cx="622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-7%</a:t>
            </a:r>
          </a:p>
        </p:txBody>
      </p:sp>
    </p:spTree>
    <p:extLst>
      <p:ext uri="{BB962C8B-B14F-4D97-AF65-F5344CB8AC3E}">
        <p14:creationId xmlns:p14="http://schemas.microsoft.com/office/powerpoint/2010/main" val="283331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985773" y="1268402"/>
            <a:ext cx="4740827" cy="812850"/>
            <a:chOff x="1031111" y="1664323"/>
            <a:chExt cx="4740827" cy="812850"/>
          </a:xfrm>
        </p:grpSpPr>
        <p:sp>
          <p:nvSpPr>
            <p:cNvPr id="47" name="Rectangle 10">
              <a:extLst>
                <a:ext uri="{FF2B5EF4-FFF2-40B4-BE49-F238E27FC236}">
                  <a16:creationId xmlns:a16="http://schemas.microsoft.com/office/drawing/2014/main" xmlns="" id="{3D9DB2A6-3B26-462E-9109-54251B5878A1}"/>
                </a:ext>
              </a:extLst>
            </p:cNvPr>
            <p:cNvSpPr/>
            <p:nvPr/>
          </p:nvSpPr>
          <p:spPr>
            <a:xfrm>
              <a:off x="1031111" y="1737581"/>
              <a:ext cx="4740827" cy="666334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lvl="3">
                <a:defRPr b="1">
                  <a:solidFill>
                    <a:srgbClr val="FFFFFF"/>
                  </a:solidFill>
                  <a:latin typeface="OpenSans-Semibold"/>
                  <a:ea typeface="OpenSans-Semibold"/>
                  <a:cs typeface="OpenSans-Semibold"/>
                  <a:sym typeface="OpenSans-Semibold"/>
                </a:defRPr>
              </a:pPr>
              <a:r>
                <a:rPr lang="kk-KZ" b="1" dirty="0">
                  <a:latin typeface="+mj-lt"/>
                </a:rPr>
                <a:t>ПОЗИТИВНЫЕ ИЗМЕНЕНИЯ </a:t>
              </a:r>
              <a:r>
                <a:rPr lang="en-US" b="1" dirty="0">
                  <a:latin typeface="+mj-lt"/>
                </a:rPr>
                <a:t/>
              </a:r>
              <a:br>
                <a:rPr lang="en-US" b="1" dirty="0">
                  <a:latin typeface="+mj-lt"/>
                </a:rPr>
              </a:br>
              <a:r>
                <a:rPr lang="kk-KZ" b="1" dirty="0">
                  <a:latin typeface="+mj-lt"/>
                </a:rPr>
                <a:t>В ВОВЛЕЧЕННОСТИ </a:t>
              </a:r>
              <a:endParaRPr lang="ru-RU" b="1" dirty="0">
                <a:solidFill>
                  <a:srgbClr val="FFFFFF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  <a:sym typeface="OpenSans-Semibold"/>
              </a:endParaRPr>
            </a:p>
          </p:txBody>
        </p:sp>
        <p:grpSp>
          <p:nvGrpSpPr>
            <p:cNvPr id="5" name="Группа 4"/>
            <p:cNvGrpSpPr/>
            <p:nvPr/>
          </p:nvGrpSpPr>
          <p:grpSpPr>
            <a:xfrm>
              <a:off x="1396915" y="1664323"/>
              <a:ext cx="812850" cy="812850"/>
              <a:chOff x="2793438" y="2636630"/>
              <a:chExt cx="949153" cy="949153"/>
            </a:xfrm>
          </p:grpSpPr>
          <p:sp>
            <p:nvSpPr>
              <p:cNvPr id="42" name="Oval 5">
                <a:extLst>
                  <a:ext uri="{FF2B5EF4-FFF2-40B4-BE49-F238E27FC236}">
                    <a16:creationId xmlns:a16="http://schemas.microsoft.com/office/drawing/2014/main" xmlns="" id="{85A2A9DA-959B-284B-B934-86369BDE12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93438" y="2636630"/>
                <a:ext cx="949153" cy="949153"/>
              </a:xfrm>
              <a:prstGeom prst="ellipse">
                <a:avLst/>
              </a:prstGeom>
              <a:solidFill>
                <a:srgbClr val="AE95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46" name="Freeform 1">
                <a:extLst>
                  <a:ext uri="{FF2B5EF4-FFF2-40B4-BE49-F238E27FC236}">
                    <a16:creationId xmlns:a16="http://schemas.microsoft.com/office/drawing/2014/main" xmlns="" id="{D15FA5E5-103C-D849-9389-0789470EC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6156" y="2913906"/>
                <a:ext cx="503719" cy="394600"/>
              </a:xfrm>
              <a:custGeom>
                <a:avLst/>
                <a:gdLst>
                  <a:gd name="T0" fmla="*/ 1845 w 5250"/>
                  <a:gd name="T1" fmla="*/ 4112 h 4113"/>
                  <a:gd name="T2" fmla="*/ 205 w 5250"/>
                  <a:gd name="T3" fmla="*/ 2473 h 4113"/>
                  <a:gd name="T4" fmla="*/ 205 w 5250"/>
                  <a:gd name="T5" fmla="*/ 2473 h 4113"/>
                  <a:gd name="T6" fmla="*/ 205 w 5250"/>
                  <a:gd name="T7" fmla="*/ 1730 h 4113"/>
                  <a:gd name="T8" fmla="*/ 205 w 5250"/>
                  <a:gd name="T9" fmla="*/ 1730 h 4113"/>
                  <a:gd name="T10" fmla="*/ 948 w 5250"/>
                  <a:gd name="T11" fmla="*/ 1730 h 4113"/>
                  <a:gd name="T12" fmla="*/ 1849 w 5250"/>
                  <a:gd name="T13" fmla="*/ 2630 h 4113"/>
                  <a:gd name="T14" fmla="*/ 4302 w 5250"/>
                  <a:gd name="T15" fmla="*/ 205 h 4113"/>
                  <a:gd name="T16" fmla="*/ 4302 w 5250"/>
                  <a:gd name="T17" fmla="*/ 205 h 4113"/>
                  <a:gd name="T18" fmla="*/ 5045 w 5250"/>
                  <a:gd name="T19" fmla="*/ 209 h 4113"/>
                  <a:gd name="T20" fmla="*/ 5045 w 5250"/>
                  <a:gd name="T21" fmla="*/ 209 h 4113"/>
                  <a:gd name="T22" fmla="*/ 5041 w 5250"/>
                  <a:gd name="T23" fmla="*/ 952 h 4113"/>
                  <a:gd name="T24" fmla="*/ 1845 w 5250"/>
                  <a:gd name="T25" fmla="*/ 4112 h 4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50" h="4113">
                    <a:moveTo>
                      <a:pt x="1845" y="4112"/>
                    </a:moveTo>
                    <a:lnTo>
                      <a:pt x="205" y="2473"/>
                    </a:lnTo>
                    <a:lnTo>
                      <a:pt x="205" y="2473"/>
                    </a:lnTo>
                    <a:cubicBezTo>
                      <a:pt x="0" y="2267"/>
                      <a:pt x="0" y="1935"/>
                      <a:pt x="205" y="1730"/>
                    </a:cubicBezTo>
                    <a:lnTo>
                      <a:pt x="205" y="1730"/>
                    </a:lnTo>
                    <a:cubicBezTo>
                      <a:pt x="410" y="1524"/>
                      <a:pt x="743" y="1524"/>
                      <a:pt x="948" y="1730"/>
                    </a:cubicBezTo>
                    <a:lnTo>
                      <a:pt x="1849" y="2630"/>
                    </a:lnTo>
                    <a:lnTo>
                      <a:pt x="4302" y="205"/>
                    </a:lnTo>
                    <a:lnTo>
                      <a:pt x="4302" y="205"/>
                    </a:lnTo>
                    <a:cubicBezTo>
                      <a:pt x="4508" y="0"/>
                      <a:pt x="4841" y="2"/>
                      <a:pt x="5045" y="209"/>
                    </a:cubicBezTo>
                    <a:lnTo>
                      <a:pt x="5045" y="209"/>
                    </a:lnTo>
                    <a:cubicBezTo>
                      <a:pt x="5249" y="415"/>
                      <a:pt x="5247" y="748"/>
                      <a:pt x="5041" y="952"/>
                    </a:cubicBezTo>
                    <a:lnTo>
                      <a:pt x="1845" y="4112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57" name="Группа 56"/>
          <p:cNvGrpSpPr/>
          <p:nvPr/>
        </p:nvGrpSpPr>
        <p:grpSpPr>
          <a:xfrm>
            <a:off x="6706577" y="1190933"/>
            <a:ext cx="4740827" cy="878989"/>
            <a:chOff x="6421216" y="1663052"/>
            <a:chExt cx="4740827" cy="813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Rectangle 10">
              <a:extLst>
                <a:ext uri="{FF2B5EF4-FFF2-40B4-BE49-F238E27FC236}">
                  <a16:creationId xmlns:a16="http://schemas.microsoft.com/office/drawing/2014/main" xmlns="" id="{3D9DB2A6-3B26-462E-9109-54251B5878A1}"/>
                </a:ext>
              </a:extLst>
            </p:cNvPr>
            <p:cNvSpPr/>
            <p:nvPr/>
          </p:nvSpPr>
          <p:spPr>
            <a:xfrm>
              <a:off x="6421216" y="1744554"/>
              <a:ext cx="4740827" cy="666334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lvl="3"/>
              <a:r>
                <a:rPr lang="ru-RU" b="1" dirty="0">
                  <a:latin typeface="+mj-lt"/>
                </a:rPr>
                <a:t>СЛАБЫЕ АСПЕКТЫ ВОВЛЕЧЕННОСТИ </a:t>
              </a:r>
            </a:p>
          </p:txBody>
        </p:sp>
        <p:grpSp>
          <p:nvGrpSpPr>
            <p:cNvPr id="56" name="Группа 55"/>
            <p:cNvGrpSpPr/>
            <p:nvPr/>
          </p:nvGrpSpPr>
          <p:grpSpPr>
            <a:xfrm>
              <a:off x="6815811" y="1663052"/>
              <a:ext cx="813600" cy="813600"/>
              <a:chOff x="13237079" y="4494660"/>
              <a:chExt cx="554267" cy="554267"/>
            </a:xfrm>
          </p:grpSpPr>
          <p:sp>
            <p:nvSpPr>
              <p:cNvPr id="55" name="Овал 54"/>
              <p:cNvSpPr/>
              <p:nvPr/>
            </p:nvSpPr>
            <p:spPr>
              <a:xfrm>
                <a:off x="13257037" y="4514618"/>
                <a:ext cx="514350" cy="5143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4" name="Freeform 38"/>
              <p:cNvSpPr>
                <a:spLocks noEditPoints="1"/>
              </p:cNvSpPr>
              <p:nvPr/>
            </p:nvSpPr>
            <p:spPr bwMode="auto">
              <a:xfrm>
                <a:off x="13237079" y="4494660"/>
                <a:ext cx="554267" cy="554267"/>
              </a:xfrm>
              <a:custGeom>
                <a:avLst/>
                <a:gdLst>
                  <a:gd name="T0" fmla="*/ 482 w 964"/>
                  <a:gd name="T1" fmla="*/ 648 h 965"/>
                  <a:gd name="T2" fmla="*/ 391 w 964"/>
                  <a:gd name="T3" fmla="*/ 738 h 965"/>
                  <a:gd name="T4" fmla="*/ 482 w 964"/>
                  <a:gd name="T5" fmla="*/ 828 h 965"/>
                  <a:gd name="T6" fmla="*/ 572 w 964"/>
                  <a:gd name="T7" fmla="*/ 738 h 965"/>
                  <a:gd name="T8" fmla="*/ 482 w 964"/>
                  <a:gd name="T9" fmla="*/ 648 h 965"/>
                  <a:gd name="T10" fmla="*/ 482 w 964"/>
                  <a:gd name="T11" fmla="*/ 137 h 965"/>
                  <a:gd name="T12" fmla="*/ 391 w 964"/>
                  <a:gd name="T13" fmla="*/ 227 h 965"/>
                  <a:gd name="T14" fmla="*/ 391 w 964"/>
                  <a:gd name="T15" fmla="*/ 498 h 965"/>
                  <a:gd name="T16" fmla="*/ 482 w 964"/>
                  <a:gd name="T17" fmla="*/ 588 h 965"/>
                  <a:gd name="T18" fmla="*/ 572 w 964"/>
                  <a:gd name="T19" fmla="*/ 498 h 965"/>
                  <a:gd name="T20" fmla="*/ 572 w 964"/>
                  <a:gd name="T21" fmla="*/ 227 h 965"/>
                  <a:gd name="T22" fmla="*/ 482 w 964"/>
                  <a:gd name="T23" fmla="*/ 137 h 965"/>
                  <a:gd name="T24" fmla="*/ 482 w 964"/>
                  <a:gd name="T25" fmla="*/ 0 h 965"/>
                  <a:gd name="T26" fmla="*/ 964 w 964"/>
                  <a:gd name="T27" fmla="*/ 482 h 965"/>
                  <a:gd name="T28" fmla="*/ 482 w 964"/>
                  <a:gd name="T29" fmla="*/ 965 h 965"/>
                  <a:gd name="T30" fmla="*/ 0 w 964"/>
                  <a:gd name="T31" fmla="*/ 482 h 965"/>
                  <a:gd name="T32" fmla="*/ 482 w 964"/>
                  <a:gd name="T33" fmla="*/ 0 h 9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64" h="965">
                    <a:moveTo>
                      <a:pt x="482" y="648"/>
                    </a:moveTo>
                    <a:cubicBezTo>
                      <a:pt x="432" y="648"/>
                      <a:pt x="391" y="688"/>
                      <a:pt x="391" y="738"/>
                    </a:cubicBezTo>
                    <a:cubicBezTo>
                      <a:pt x="391" y="788"/>
                      <a:pt x="432" y="828"/>
                      <a:pt x="482" y="828"/>
                    </a:cubicBezTo>
                    <a:cubicBezTo>
                      <a:pt x="532" y="828"/>
                      <a:pt x="572" y="788"/>
                      <a:pt x="572" y="738"/>
                    </a:cubicBezTo>
                    <a:cubicBezTo>
                      <a:pt x="572" y="688"/>
                      <a:pt x="532" y="648"/>
                      <a:pt x="482" y="648"/>
                    </a:cubicBezTo>
                    <a:close/>
                    <a:moveTo>
                      <a:pt x="482" y="137"/>
                    </a:moveTo>
                    <a:cubicBezTo>
                      <a:pt x="432" y="137"/>
                      <a:pt x="391" y="177"/>
                      <a:pt x="391" y="227"/>
                    </a:cubicBezTo>
                    <a:lnTo>
                      <a:pt x="391" y="498"/>
                    </a:lnTo>
                    <a:cubicBezTo>
                      <a:pt x="391" y="547"/>
                      <a:pt x="432" y="588"/>
                      <a:pt x="482" y="588"/>
                    </a:cubicBezTo>
                    <a:cubicBezTo>
                      <a:pt x="532" y="588"/>
                      <a:pt x="572" y="547"/>
                      <a:pt x="572" y="498"/>
                    </a:cubicBezTo>
                    <a:lnTo>
                      <a:pt x="572" y="227"/>
                    </a:lnTo>
                    <a:cubicBezTo>
                      <a:pt x="572" y="177"/>
                      <a:pt x="532" y="137"/>
                      <a:pt x="482" y="137"/>
                    </a:cubicBezTo>
                    <a:close/>
                    <a:moveTo>
                      <a:pt x="482" y="0"/>
                    </a:moveTo>
                    <a:cubicBezTo>
                      <a:pt x="748" y="0"/>
                      <a:pt x="964" y="216"/>
                      <a:pt x="964" y="482"/>
                    </a:cubicBezTo>
                    <a:cubicBezTo>
                      <a:pt x="964" y="749"/>
                      <a:pt x="748" y="965"/>
                      <a:pt x="482" y="965"/>
                    </a:cubicBezTo>
                    <a:cubicBezTo>
                      <a:pt x="216" y="965"/>
                      <a:pt x="0" y="749"/>
                      <a:pt x="0" y="482"/>
                    </a:cubicBezTo>
                    <a:cubicBezTo>
                      <a:pt x="0" y="216"/>
                      <a:pt x="216" y="0"/>
                      <a:pt x="482" y="0"/>
                    </a:cubicBezTo>
                    <a:close/>
                  </a:path>
                </a:pathLst>
              </a:custGeom>
              <a:solidFill>
                <a:srgbClr val="AE95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sp>
        <p:nvSpPr>
          <p:cNvPr id="90" name="Title 1"/>
          <p:cNvSpPr txBox="1">
            <a:spLocks/>
          </p:cNvSpPr>
          <p:nvPr/>
        </p:nvSpPr>
        <p:spPr>
          <a:xfrm>
            <a:off x="644978" y="218027"/>
            <a:ext cx="8896350" cy="68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rgbClr val="002060"/>
                </a:solidFill>
              </a:rPr>
              <a:t>НА ЧТО ОБРАТИТЬ ВНИМАНИЕ?</a:t>
            </a:r>
            <a:endParaRPr lang="en-US" sz="2400" b="1" dirty="0">
              <a:solidFill>
                <a:srgbClr val="002060"/>
              </a:solidFill>
              <a:cs typeface="Calibri" panose="020F0502020204030204" pitchFamily="34" charset="0"/>
            </a:endParaRPr>
          </a:p>
        </p:txBody>
      </p:sp>
      <p:sp>
        <p:nvSpPr>
          <p:cNvPr id="91" name="Прямоугольник 90"/>
          <p:cNvSpPr/>
          <p:nvPr/>
        </p:nvSpPr>
        <p:spPr>
          <a:xfrm>
            <a:off x="-1" y="245497"/>
            <a:ext cx="1734207" cy="732724"/>
          </a:xfrm>
          <a:prstGeom prst="rect">
            <a:avLst/>
          </a:prstGeom>
          <a:solidFill>
            <a:srgbClr val="003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8198069" y="245497"/>
            <a:ext cx="3993931" cy="732724"/>
          </a:xfrm>
          <a:prstGeom prst="rect">
            <a:avLst/>
          </a:prstGeom>
          <a:solidFill>
            <a:srgbClr val="003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3" name="Прямоугольник 92"/>
          <p:cNvSpPr/>
          <p:nvPr/>
        </p:nvSpPr>
        <p:spPr>
          <a:xfrm>
            <a:off x="2279525" y="421059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2313846" y="5336528"/>
            <a:ext cx="4392731" cy="370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205" name="Номер слайда 1"/>
          <p:cNvSpPr txBox="1">
            <a:spLocks/>
          </p:cNvSpPr>
          <p:nvPr/>
        </p:nvSpPr>
        <p:spPr>
          <a:xfrm>
            <a:off x="8582297" y="63800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200" dirty="0">
                <a:solidFill>
                  <a:schemeClr val="bg1">
                    <a:lumMod val="65000"/>
                  </a:schemeClr>
                </a:solidFill>
              </a:rPr>
              <a:t>15</a:t>
            </a:r>
          </a:p>
        </p:txBody>
      </p:sp>
      <p:sp>
        <p:nvSpPr>
          <p:cNvPr id="149" name="Прямоугольник 148"/>
          <p:cNvSpPr/>
          <p:nvPr/>
        </p:nvSpPr>
        <p:spPr>
          <a:xfrm>
            <a:off x="2960341" y="9748481"/>
            <a:ext cx="6552485" cy="496242"/>
          </a:xfrm>
          <a:prstGeom prst="rect">
            <a:avLst/>
          </a:prstGeom>
          <a:gradFill>
            <a:gsLst>
              <a:gs pos="4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150" name="Прямоугольник 149"/>
          <p:cNvSpPr/>
          <p:nvPr/>
        </p:nvSpPr>
        <p:spPr>
          <a:xfrm>
            <a:off x="4004971" y="9745452"/>
            <a:ext cx="998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Карьера</a:t>
            </a:r>
          </a:p>
        </p:txBody>
      </p:sp>
      <p:sp>
        <p:nvSpPr>
          <p:cNvPr id="151" name="Freeform 28"/>
          <p:cNvSpPr>
            <a:spLocks noEditPoints="1"/>
          </p:cNvSpPr>
          <p:nvPr/>
        </p:nvSpPr>
        <p:spPr bwMode="auto">
          <a:xfrm>
            <a:off x="3267689" y="9883914"/>
            <a:ext cx="485681" cy="360809"/>
          </a:xfrm>
          <a:custGeom>
            <a:avLst/>
            <a:gdLst>
              <a:gd name="T0" fmla="*/ 732 w 965"/>
              <a:gd name="T1" fmla="*/ 535 h 753"/>
              <a:gd name="T2" fmla="*/ 786 w 965"/>
              <a:gd name="T3" fmla="*/ 508 h 753"/>
              <a:gd name="T4" fmla="*/ 787 w 965"/>
              <a:gd name="T5" fmla="*/ 507 h 753"/>
              <a:gd name="T6" fmla="*/ 787 w 965"/>
              <a:gd name="T7" fmla="*/ 371 h 753"/>
              <a:gd name="T8" fmla="*/ 733 w 965"/>
              <a:gd name="T9" fmla="*/ 397 h 753"/>
              <a:gd name="T10" fmla="*/ 732 w 965"/>
              <a:gd name="T11" fmla="*/ 535 h 753"/>
              <a:gd name="T12" fmla="*/ 165 w 965"/>
              <a:gd name="T13" fmla="*/ 371 h 753"/>
              <a:gd name="T14" fmla="*/ 165 w 965"/>
              <a:gd name="T15" fmla="*/ 508 h 753"/>
              <a:gd name="T16" fmla="*/ 453 w 965"/>
              <a:gd name="T17" fmla="*/ 646 h 753"/>
              <a:gd name="T18" fmla="*/ 501 w 965"/>
              <a:gd name="T19" fmla="*/ 646 h 753"/>
              <a:gd name="T20" fmla="*/ 678 w 965"/>
              <a:gd name="T21" fmla="*/ 560 h 753"/>
              <a:gd name="T22" fmla="*/ 678 w 965"/>
              <a:gd name="T23" fmla="*/ 423 h 753"/>
              <a:gd name="T24" fmla="*/ 476 w 965"/>
              <a:gd name="T25" fmla="*/ 521 h 753"/>
              <a:gd name="T26" fmla="*/ 165 w 965"/>
              <a:gd name="T27" fmla="*/ 371 h 753"/>
              <a:gd name="T28" fmla="*/ 691 w 965"/>
              <a:gd name="T29" fmla="*/ 366 h 753"/>
              <a:gd name="T30" fmla="*/ 691 w 965"/>
              <a:gd name="T31" fmla="*/ 564 h 753"/>
              <a:gd name="T32" fmla="*/ 689 w 965"/>
              <a:gd name="T33" fmla="*/ 647 h 753"/>
              <a:gd name="T34" fmla="*/ 662 w 965"/>
              <a:gd name="T35" fmla="*/ 647 h 753"/>
              <a:gd name="T36" fmla="*/ 662 w 965"/>
              <a:gd name="T37" fmla="*/ 753 h 753"/>
              <a:gd name="T38" fmla="*/ 702 w 965"/>
              <a:gd name="T39" fmla="*/ 714 h 753"/>
              <a:gd name="T40" fmla="*/ 743 w 965"/>
              <a:gd name="T41" fmla="*/ 753 h 753"/>
              <a:gd name="T42" fmla="*/ 743 w 965"/>
              <a:gd name="T43" fmla="*/ 647 h 753"/>
              <a:gd name="T44" fmla="*/ 718 w 965"/>
              <a:gd name="T45" fmla="*/ 647 h 753"/>
              <a:gd name="T46" fmla="*/ 720 w 965"/>
              <a:gd name="T47" fmla="*/ 354 h 753"/>
              <a:gd name="T48" fmla="*/ 526 w 965"/>
              <a:gd name="T49" fmla="*/ 252 h 753"/>
              <a:gd name="T50" fmla="*/ 527 w 965"/>
              <a:gd name="T51" fmla="*/ 240 h 753"/>
              <a:gd name="T52" fmla="*/ 483 w 965"/>
              <a:gd name="T53" fmla="*/ 195 h 753"/>
              <a:gd name="T54" fmla="*/ 438 w 965"/>
              <a:gd name="T55" fmla="*/ 240 h 753"/>
              <a:gd name="T56" fmla="*/ 483 w 965"/>
              <a:gd name="T57" fmla="*/ 284 h 753"/>
              <a:gd name="T58" fmla="*/ 513 w 965"/>
              <a:gd name="T59" fmla="*/ 272 h 753"/>
              <a:gd name="T60" fmla="*/ 691 w 965"/>
              <a:gd name="T61" fmla="*/ 366 h 753"/>
              <a:gd name="T62" fmla="*/ 965 w 965"/>
              <a:gd name="T63" fmla="*/ 240 h 753"/>
              <a:gd name="T64" fmla="*/ 476 w 965"/>
              <a:gd name="T65" fmla="*/ 0 h 753"/>
              <a:gd name="T66" fmla="*/ 0 w 965"/>
              <a:gd name="T67" fmla="*/ 228 h 753"/>
              <a:gd name="T68" fmla="*/ 0 w 965"/>
              <a:gd name="T69" fmla="*/ 250 h 753"/>
              <a:gd name="T70" fmla="*/ 476 w 965"/>
              <a:gd name="T71" fmla="*/ 479 h 753"/>
              <a:gd name="T72" fmla="*/ 678 w 965"/>
              <a:gd name="T73" fmla="*/ 380 h 753"/>
              <a:gd name="T74" fmla="*/ 678 w 965"/>
              <a:gd name="T75" fmla="*/ 374 h 753"/>
              <a:gd name="T76" fmla="*/ 514 w 965"/>
              <a:gd name="T77" fmla="*/ 288 h 753"/>
              <a:gd name="T78" fmla="*/ 483 w 965"/>
              <a:gd name="T79" fmla="*/ 298 h 753"/>
              <a:gd name="T80" fmla="*/ 425 w 965"/>
              <a:gd name="T81" fmla="*/ 240 h 753"/>
              <a:gd name="T82" fmla="*/ 483 w 965"/>
              <a:gd name="T83" fmla="*/ 183 h 753"/>
              <a:gd name="T84" fmla="*/ 540 w 965"/>
              <a:gd name="T85" fmla="*/ 240 h 753"/>
              <a:gd name="T86" fmla="*/ 540 w 965"/>
              <a:gd name="T87" fmla="*/ 245 h 753"/>
              <a:gd name="T88" fmla="*/ 733 w 965"/>
              <a:gd name="T89" fmla="*/ 346 h 753"/>
              <a:gd name="T90" fmla="*/ 733 w 965"/>
              <a:gd name="T91" fmla="*/ 353 h 753"/>
              <a:gd name="T92" fmla="*/ 965 w 965"/>
              <a:gd name="T93" fmla="*/ 240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65" h="753">
                <a:moveTo>
                  <a:pt x="732" y="535"/>
                </a:moveTo>
                <a:lnTo>
                  <a:pt x="786" y="508"/>
                </a:lnTo>
                <a:cubicBezTo>
                  <a:pt x="786" y="508"/>
                  <a:pt x="787" y="507"/>
                  <a:pt x="787" y="507"/>
                </a:cubicBezTo>
                <a:lnTo>
                  <a:pt x="787" y="371"/>
                </a:lnTo>
                <a:lnTo>
                  <a:pt x="733" y="397"/>
                </a:lnTo>
                <a:lnTo>
                  <a:pt x="732" y="535"/>
                </a:lnTo>
                <a:close/>
                <a:moveTo>
                  <a:pt x="165" y="371"/>
                </a:moveTo>
                <a:lnTo>
                  <a:pt x="165" y="508"/>
                </a:lnTo>
                <a:cubicBezTo>
                  <a:pt x="261" y="554"/>
                  <a:pt x="357" y="600"/>
                  <a:pt x="453" y="646"/>
                </a:cubicBezTo>
                <a:cubicBezTo>
                  <a:pt x="469" y="652"/>
                  <a:pt x="485" y="651"/>
                  <a:pt x="501" y="646"/>
                </a:cubicBezTo>
                <a:lnTo>
                  <a:pt x="678" y="560"/>
                </a:lnTo>
                <a:lnTo>
                  <a:pt x="678" y="423"/>
                </a:lnTo>
                <a:lnTo>
                  <a:pt x="476" y="521"/>
                </a:lnTo>
                <a:lnTo>
                  <a:pt x="165" y="371"/>
                </a:lnTo>
                <a:close/>
                <a:moveTo>
                  <a:pt x="691" y="366"/>
                </a:moveTo>
                <a:lnTo>
                  <a:pt x="691" y="564"/>
                </a:lnTo>
                <a:lnTo>
                  <a:pt x="689" y="647"/>
                </a:lnTo>
                <a:lnTo>
                  <a:pt x="662" y="647"/>
                </a:lnTo>
                <a:lnTo>
                  <a:pt x="662" y="753"/>
                </a:lnTo>
                <a:lnTo>
                  <a:pt x="702" y="714"/>
                </a:lnTo>
                <a:lnTo>
                  <a:pt x="743" y="753"/>
                </a:lnTo>
                <a:lnTo>
                  <a:pt x="743" y="647"/>
                </a:lnTo>
                <a:lnTo>
                  <a:pt x="718" y="647"/>
                </a:lnTo>
                <a:lnTo>
                  <a:pt x="720" y="354"/>
                </a:lnTo>
                <a:lnTo>
                  <a:pt x="526" y="252"/>
                </a:lnTo>
                <a:cubicBezTo>
                  <a:pt x="527" y="248"/>
                  <a:pt x="527" y="244"/>
                  <a:pt x="527" y="240"/>
                </a:cubicBezTo>
                <a:cubicBezTo>
                  <a:pt x="527" y="215"/>
                  <a:pt x="508" y="195"/>
                  <a:pt x="483" y="195"/>
                </a:cubicBezTo>
                <a:cubicBezTo>
                  <a:pt x="458" y="195"/>
                  <a:pt x="438" y="215"/>
                  <a:pt x="438" y="240"/>
                </a:cubicBezTo>
                <a:cubicBezTo>
                  <a:pt x="438" y="264"/>
                  <a:pt x="458" y="284"/>
                  <a:pt x="483" y="284"/>
                </a:cubicBezTo>
                <a:cubicBezTo>
                  <a:pt x="494" y="284"/>
                  <a:pt x="505" y="279"/>
                  <a:pt x="513" y="272"/>
                </a:cubicBezTo>
                <a:lnTo>
                  <a:pt x="691" y="366"/>
                </a:lnTo>
                <a:close/>
                <a:moveTo>
                  <a:pt x="965" y="240"/>
                </a:moveTo>
                <a:lnTo>
                  <a:pt x="476" y="0"/>
                </a:lnTo>
                <a:lnTo>
                  <a:pt x="0" y="228"/>
                </a:lnTo>
                <a:lnTo>
                  <a:pt x="0" y="250"/>
                </a:lnTo>
                <a:lnTo>
                  <a:pt x="476" y="479"/>
                </a:lnTo>
                <a:lnTo>
                  <a:pt x="678" y="380"/>
                </a:lnTo>
                <a:lnTo>
                  <a:pt x="678" y="374"/>
                </a:lnTo>
                <a:lnTo>
                  <a:pt x="514" y="288"/>
                </a:lnTo>
                <a:cubicBezTo>
                  <a:pt x="505" y="294"/>
                  <a:pt x="494" y="298"/>
                  <a:pt x="483" y="298"/>
                </a:cubicBezTo>
                <a:cubicBezTo>
                  <a:pt x="451" y="298"/>
                  <a:pt x="425" y="272"/>
                  <a:pt x="425" y="240"/>
                </a:cubicBezTo>
                <a:cubicBezTo>
                  <a:pt x="425" y="208"/>
                  <a:pt x="451" y="183"/>
                  <a:pt x="483" y="183"/>
                </a:cubicBezTo>
                <a:cubicBezTo>
                  <a:pt x="514" y="183"/>
                  <a:pt x="540" y="208"/>
                  <a:pt x="540" y="240"/>
                </a:cubicBezTo>
                <a:cubicBezTo>
                  <a:pt x="540" y="241"/>
                  <a:pt x="540" y="243"/>
                  <a:pt x="540" y="245"/>
                </a:cubicBezTo>
                <a:lnTo>
                  <a:pt x="733" y="346"/>
                </a:lnTo>
                <a:lnTo>
                  <a:pt x="733" y="353"/>
                </a:lnTo>
                <a:lnTo>
                  <a:pt x="965" y="240"/>
                </a:lnTo>
                <a:close/>
              </a:path>
            </a:pathLst>
          </a:custGeom>
          <a:solidFill>
            <a:srgbClr val="AE957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600"/>
          </a:p>
        </p:txBody>
      </p:sp>
      <p:sp>
        <p:nvSpPr>
          <p:cNvPr id="153" name="Прямоугольник 152"/>
          <p:cNvSpPr/>
          <p:nvPr/>
        </p:nvSpPr>
        <p:spPr>
          <a:xfrm>
            <a:off x="8194921" y="9610270"/>
            <a:ext cx="16252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Индекс</a:t>
            </a:r>
            <a:r>
              <a:rPr lang="ru-RU" sz="2800" b="1" dirty="0">
                <a:solidFill>
                  <a:srgbClr val="002060"/>
                </a:solidFill>
              </a:rPr>
              <a:t> 68%</a:t>
            </a:r>
          </a:p>
        </p:txBody>
      </p:sp>
      <p:sp>
        <p:nvSpPr>
          <p:cNvPr id="111" name="negative_involvement">
            <a:extLst>
              <a:ext uri="{FF2B5EF4-FFF2-40B4-BE49-F238E27FC236}">
                <a16:creationId xmlns:a16="http://schemas.microsoft.com/office/drawing/2014/main" xmlns="" id="{C6C6EE92-094E-4418-BEF8-4C55189B1B0C}"/>
              </a:ext>
            </a:extLst>
          </p:cNvPr>
          <p:cNvSpPr/>
          <p:nvPr/>
        </p:nvSpPr>
        <p:spPr>
          <a:xfrm>
            <a:off x="6706576" y="2180574"/>
            <a:ext cx="47408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dirty="0" err="1"/>
              <a:t>Взаимоотношения</a:t>
            </a:r>
            <a:r>
              <a:rPr dirty="0"/>
              <a:t> (</a:t>
            </a:r>
            <a:r>
              <a:rPr dirty="0" err="1"/>
              <a:t>общ</a:t>
            </a:r>
            <a:r>
              <a:rPr dirty="0"/>
              <a:t>.) - </a:t>
            </a:r>
            <a:r>
              <a:rPr dirty="0" err="1"/>
              <a:t>Падение</a:t>
            </a:r>
            <a:r>
              <a:rPr dirty="0"/>
              <a:t> -11%</a:t>
            </a:r>
          </a:p>
          <a:p>
            <a:r>
              <a:rPr dirty="0" err="1"/>
              <a:t>Развитие</a:t>
            </a:r>
            <a:r>
              <a:rPr dirty="0"/>
              <a:t> (</a:t>
            </a:r>
            <a:r>
              <a:rPr dirty="0" err="1"/>
              <a:t>общ</a:t>
            </a:r>
            <a:r>
              <a:rPr dirty="0"/>
              <a:t>.) - </a:t>
            </a:r>
            <a:r>
              <a:rPr dirty="0" err="1"/>
              <a:t>Падение</a:t>
            </a:r>
            <a:r>
              <a:rPr dirty="0"/>
              <a:t> -11%</a:t>
            </a:r>
          </a:p>
          <a:p>
            <a:r>
              <a:rPr dirty="0" err="1"/>
              <a:t>Представление</a:t>
            </a:r>
            <a:r>
              <a:rPr dirty="0"/>
              <a:t> </a:t>
            </a:r>
            <a:r>
              <a:rPr dirty="0" err="1"/>
              <a:t>об</a:t>
            </a:r>
            <a:r>
              <a:rPr dirty="0"/>
              <a:t> </a:t>
            </a:r>
            <a:r>
              <a:rPr dirty="0" err="1"/>
              <a:t>ожиданиях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работе</a:t>
            </a:r>
            <a:r>
              <a:rPr dirty="0"/>
              <a:t> - </a:t>
            </a:r>
            <a:r>
              <a:rPr dirty="0" err="1"/>
              <a:t>Падение</a:t>
            </a:r>
            <a:r>
              <a:rPr dirty="0"/>
              <a:t> -11%</a:t>
            </a:r>
          </a:p>
          <a:p>
            <a:r>
              <a:rPr dirty="0" err="1"/>
              <a:t>Профессионализм</a:t>
            </a:r>
            <a:r>
              <a:rPr dirty="0"/>
              <a:t> </a:t>
            </a:r>
            <a:r>
              <a:rPr dirty="0" err="1"/>
              <a:t>коллег</a:t>
            </a:r>
            <a:r>
              <a:rPr dirty="0"/>
              <a:t> - </a:t>
            </a:r>
            <a:r>
              <a:rPr dirty="0" err="1"/>
              <a:t>Индекс</a:t>
            </a:r>
            <a:r>
              <a:rPr dirty="0"/>
              <a:t> 79%</a:t>
            </a:r>
          </a:p>
          <a:p>
            <a:r>
              <a:rPr dirty="0" err="1"/>
              <a:t>Оснащение</a:t>
            </a:r>
            <a:r>
              <a:rPr dirty="0"/>
              <a:t> </a:t>
            </a:r>
            <a:r>
              <a:rPr dirty="0" err="1"/>
              <a:t>рабочего</a:t>
            </a:r>
            <a:r>
              <a:rPr dirty="0"/>
              <a:t> </a:t>
            </a:r>
            <a:r>
              <a:rPr dirty="0" err="1"/>
              <a:t>места</a:t>
            </a:r>
            <a:r>
              <a:rPr dirty="0"/>
              <a:t> - </a:t>
            </a:r>
            <a:r>
              <a:rPr dirty="0" err="1"/>
              <a:t>Индекс</a:t>
            </a:r>
            <a:r>
              <a:rPr dirty="0"/>
              <a:t> 76%</a:t>
            </a:r>
          </a:p>
          <a:p>
            <a:r>
              <a:rPr dirty="0" err="1"/>
              <a:t>Готовность</a:t>
            </a:r>
            <a:r>
              <a:rPr dirty="0"/>
              <a:t> </a:t>
            </a:r>
            <a:r>
              <a:rPr dirty="0" err="1"/>
              <a:t>рекомендовать</a:t>
            </a:r>
            <a:r>
              <a:rPr dirty="0"/>
              <a:t> </a:t>
            </a:r>
            <a:r>
              <a:rPr dirty="0" err="1"/>
              <a:t>компанию</a:t>
            </a:r>
            <a:r>
              <a:rPr dirty="0"/>
              <a:t> - </a:t>
            </a:r>
            <a:r>
              <a:rPr dirty="0" err="1"/>
              <a:t>Индекс</a:t>
            </a:r>
            <a:r>
              <a:rPr dirty="0"/>
              <a:t> 75%</a:t>
            </a:r>
          </a:p>
          <a:p>
            <a:endParaRPr dirty="0"/>
          </a:p>
        </p:txBody>
      </p:sp>
      <p:sp>
        <p:nvSpPr>
          <p:cNvPr id="66" name="positive_involvement">
            <a:extLst>
              <a:ext uri="{FF2B5EF4-FFF2-40B4-BE49-F238E27FC236}">
                <a16:creationId xmlns:a16="http://schemas.microsoft.com/office/drawing/2014/main" xmlns="" id="{C6C6EE92-094E-4418-BEF8-4C55189B1B0C}"/>
              </a:ext>
            </a:extLst>
          </p:cNvPr>
          <p:cNvSpPr/>
          <p:nvPr/>
        </p:nvSpPr>
        <p:spPr>
          <a:xfrm>
            <a:off x="985772" y="2180574"/>
            <a:ext cx="4740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t>Значительных позитивных изменений вовлеченности не было обнаружено</a:t>
            </a:r>
          </a:p>
        </p:txBody>
      </p:sp>
    </p:spTree>
    <p:extLst>
      <p:ext uri="{BB962C8B-B14F-4D97-AF65-F5344CB8AC3E}">
        <p14:creationId xmlns:p14="http://schemas.microsoft.com/office/powerpoint/2010/main" val="3464998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16127</TotalTime>
  <Words>349</Words>
  <Application>Microsoft Office PowerPoint</Application>
  <PresentationFormat>Широкоэкранный</PresentationFormat>
  <Paragraphs>156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1" baseType="lpstr">
      <vt:lpstr>Arial</vt:lpstr>
      <vt:lpstr>Calibri</vt:lpstr>
      <vt:lpstr>Garamond</vt:lpstr>
      <vt:lpstr>Lato Light</vt:lpstr>
      <vt:lpstr>League Spartan</vt:lpstr>
      <vt:lpstr>Mukta ExtraLight</vt:lpstr>
      <vt:lpstr>Open Sans SemiBold</vt:lpstr>
      <vt:lpstr>OpenSans-Semibold</vt:lpstr>
      <vt:lpstr>Poppins</vt:lpstr>
      <vt:lpstr>Натуральные материалы</vt:lpstr>
      <vt:lpstr>ПОРТРЕТ  РЕСПОНДЕНТА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user1</cp:lastModifiedBy>
  <cp:revision>747</cp:revision>
  <dcterms:created xsi:type="dcterms:W3CDTF">2018-11-06T10:58:10Z</dcterms:created>
  <dcterms:modified xsi:type="dcterms:W3CDTF">2023-06-20T16:27:04Z</dcterms:modified>
</cp:coreProperties>
</file>