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290" r:id="rId2"/>
    <p:sldId id="262" r:id="rId3"/>
    <p:sldId id="501" r:id="rId4"/>
    <p:sldId id="432" r:id="rId5"/>
    <p:sldId id="433" r:id="rId6"/>
    <p:sldId id="406" r:id="rId7"/>
    <p:sldId id="485" r:id="rId8"/>
    <p:sldId id="445" r:id="rId9"/>
    <p:sldId id="461" r:id="rId10"/>
    <p:sldId id="486" r:id="rId11"/>
    <p:sldId id="502" r:id="rId12"/>
    <p:sldId id="345" r:id="rId13"/>
    <p:sldId id="487" r:id="rId14"/>
    <p:sldId id="447" r:id="rId15"/>
    <p:sldId id="488" r:id="rId16"/>
    <p:sldId id="472" r:id="rId17"/>
    <p:sldId id="291" r:id="rId18"/>
    <p:sldId id="448" r:id="rId19"/>
    <p:sldId id="435" r:id="rId20"/>
    <p:sldId id="503" r:id="rId21"/>
    <p:sldId id="504" r:id="rId22"/>
    <p:sldId id="294" r:id="rId23"/>
    <p:sldId id="489" r:id="rId24"/>
    <p:sldId id="473" r:id="rId25"/>
    <p:sldId id="505" r:id="rId26"/>
    <p:sldId id="490" r:id="rId27"/>
    <p:sldId id="491" r:id="rId28"/>
    <p:sldId id="463" r:id="rId29"/>
    <p:sldId id="429" r:id="rId30"/>
    <p:sldId id="450" r:id="rId31"/>
    <p:sldId id="493" r:id="rId32"/>
    <p:sldId id="494" r:id="rId33"/>
    <p:sldId id="495" r:id="rId34"/>
    <p:sldId id="496" r:id="rId35"/>
    <p:sldId id="497" r:id="rId36"/>
    <p:sldId id="506" r:id="rId37"/>
    <p:sldId id="507" r:id="rId38"/>
    <p:sldId id="508" r:id="rId39"/>
    <p:sldId id="498" r:id="rId40"/>
    <p:sldId id="509" r:id="rId41"/>
    <p:sldId id="510" r:id="rId42"/>
    <p:sldId id="511" r:id="rId43"/>
    <p:sldId id="512" r:id="rId44"/>
    <p:sldId id="513" r:id="rId45"/>
    <p:sldId id="514" r:id="rId46"/>
    <p:sldId id="515" r:id="rId47"/>
    <p:sldId id="516" r:id="rId48"/>
    <p:sldId id="517" r:id="rId49"/>
    <p:sldId id="518" r:id="rId50"/>
    <p:sldId id="519" r:id="rId51"/>
    <p:sldId id="449" r:id="rId52"/>
    <p:sldId id="322"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guide id="3" pos="54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kesh Kumar" initials="RK" lastIdx="8" clrIdx="0">
    <p:extLst>
      <p:ext uri="{19B8F6BF-5375-455C-9EA6-DF929625EA0E}">
        <p15:presenceInfo xmlns:p15="http://schemas.microsoft.com/office/powerpoint/2012/main" userId="S-1-5-21-2752970185-40930380-1894245210-52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72" autoAdjust="0"/>
    <p:restoredTop sz="86891" autoAdjust="0"/>
  </p:normalViewPr>
  <p:slideViewPr>
    <p:cSldViewPr>
      <p:cViewPr varScale="1">
        <p:scale>
          <a:sx n="97" d="100"/>
          <a:sy n="97" d="100"/>
        </p:scale>
        <p:origin x="1806" y="72"/>
      </p:cViewPr>
      <p:guideLst>
        <p:guide orient="horz" pos="1008"/>
        <p:guide pos="288"/>
        <p:guide pos="547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08"/>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11/21/2019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11/21/2019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2030554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1661862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1941071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20345602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11/21/2019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smtClean="0">
                <a:solidFill>
                  <a:schemeClr val="tx1"/>
                </a:solidFill>
                <a:latin typeface="Verdana" pitchFamily="34" charset="0"/>
                <a:ea typeface="Verdana" pitchFamily="34" charset="0"/>
                <a:cs typeface="Verdana" pitchFamily="34" charset="0"/>
              </a:rPr>
              <a:t>14 </a:t>
            </a:r>
            <a:r>
              <a:rPr lang="de-DE" altLang="en-US" sz="1200" b="0" kern="1200" noProof="0" dirty="0">
                <a:solidFill>
                  <a:schemeClr val="tx1"/>
                </a:solidFill>
                <a:latin typeface="Verdana" pitchFamily="34" charset="0"/>
                <a:ea typeface="Verdana" pitchFamily="34" charset="0"/>
                <a:cs typeface="Verdana" pitchFamily="34" charset="0"/>
              </a:rPr>
              <a:t>-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3" name="TextBox 12"/>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smtClean="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2021, 2019, 2017 </a:t>
            </a:r>
            <a:r>
              <a:rPr lang="en-IN" sz="1200" kern="1200" dirty="0" smtClean="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11/21/2019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2"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smtClean="0">
                <a:solidFill>
                  <a:schemeClr val="tx1"/>
                </a:solidFill>
                <a:latin typeface="Verdana" pitchFamily="34" charset="0"/>
                <a:ea typeface="Verdana" pitchFamily="34" charset="0"/>
                <a:cs typeface="Verdana" pitchFamily="34" charset="0"/>
              </a:rPr>
              <a:t>3 </a:t>
            </a:r>
            <a:r>
              <a:rPr lang="de-DE" altLang="en-US" sz="1200" b="0" kern="1200" noProof="0" dirty="0">
                <a:solidFill>
                  <a:schemeClr val="tx1"/>
                </a:solidFill>
                <a:latin typeface="Verdana" pitchFamily="34" charset="0"/>
                <a:ea typeface="Verdana" pitchFamily="34" charset="0"/>
                <a:cs typeface="Verdana" pitchFamily="34" charset="0"/>
              </a:rPr>
              <a:t>-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9" name="TextBox 8"/>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11/21/2019</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11/21/2019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1210909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11/21/2019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154799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11/21/2019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smtClean="0">
                <a:solidFill>
                  <a:schemeClr val="tx1"/>
                </a:solidFill>
                <a:latin typeface="Verdana" pitchFamily="34" charset="0"/>
                <a:ea typeface="Verdana" pitchFamily="34" charset="0"/>
                <a:cs typeface="Verdana" pitchFamily="34" charset="0"/>
              </a:rPr>
              <a:t>3 </a:t>
            </a:r>
            <a:r>
              <a:rPr lang="de-DE" altLang="en-US" sz="1200" b="0" kern="1200" noProof="0" dirty="0">
                <a:solidFill>
                  <a:schemeClr val="tx1"/>
                </a:solidFill>
                <a:latin typeface="Verdana" pitchFamily="34" charset="0"/>
                <a:ea typeface="Verdana" pitchFamily="34" charset="0"/>
                <a:cs typeface="Verdana" pitchFamily="34" charset="0"/>
              </a:rPr>
              <a:t>-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6" name="TextBox 15"/>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11/21/2019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3288" y="1447800"/>
            <a:ext cx="3966312"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3288" y="2271712"/>
            <a:ext cx="3966312"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240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11/21/2019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1250598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11/21/2019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510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3"/>
          </p:nvPr>
        </p:nvSpPr>
        <p:spPr>
          <a:xfrm>
            <a:off x="457200" y="2756648"/>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4"/>
          </p:nvPr>
        </p:nvSpPr>
        <p:spPr>
          <a:xfrm>
            <a:off x="457200" y="3886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5"/>
          </p:nvPr>
        </p:nvSpPr>
        <p:spPr>
          <a:xfrm>
            <a:off x="457200" y="5029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11/21/2019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Tree>
    <p:extLst>
      <p:ext uri="{BB962C8B-B14F-4D97-AF65-F5344CB8AC3E}">
        <p14:creationId xmlns:p14="http://schemas.microsoft.com/office/powerpoint/2010/main" val="203938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903514"/>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11/21/2019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3"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smtClean="0">
                <a:solidFill>
                  <a:schemeClr val="tx1"/>
                </a:solidFill>
                <a:latin typeface="Verdana" pitchFamily="34" charset="0"/>
                <a:ea typeface="Verdana" pitchFamily="34" charset="0"/>
                <a:cs typeface="Verdana" pitchFamily="34" charset="0"/>
              </a:rPr>
              <a:t>14 </a:t>
            </a:r>
            <a:r>
              <a:rPr lang="de-DE" altLang="en-US" sz="1200" b="0" kern="1200" noProof="0" dirty="0">
                <a:solidFill>
                  <a:schemeClr val="tx1"/>
                </a:solidFill>
                <a:latin typeface="Verdana" pitchFamily="34" charset="0"/>
                <a:ea typeface="Verdana" pitchFamily="34" charset="0"/>
                <a:cs typeface="Verdana" pitchFamily="34" charset="0"/>
              </a:rPr>
              <a:t>-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11/21/2019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600"/>
            </a:lvl1pPr>
            <a:lvl2pPr>
              <a:buClr>
                <a:srgbClr val="007FA3"/>
              </a:buClr>
              <a:defRPr sz="2400"/>
            </a:lvl2pPr>
            <a:lvl3pPr>
              <a:buClr>
                <a:srgbClr val="007FA3"/>
              </a:buClr>
              <a:defRPr sz="2200"/>
            </a:lvl3pPr>
            <a:lvl4pPr>
              <a:buClr>
                <a:srgbClr val="007FA3"/>
              </a:buClr>
              <a:defRPr sz="2000"/>
            </a:lvl4pPr>
            <a:lvl5pPr>
              <a:buClr>
                <a:srgbClr val="007FA3"/>
              </a:buClr>
              <a:defRPr sz="18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11/21/2019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11/21/2019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11/21/2019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smtClean="0">
                <a:solidFill>
                  <a:schemeClr val="tx1"/>
                </a:solidFill>
                <a:latin typeface="Verdana" pitchFamily="34" charset="0"/>
                <a:ea typeface="Verdana" pitchFamily="34" charset="0"/>
                <a:cs typeface="Verdana" pitchFamily="34" charset="0"/>
              </a:rPr>
              <a:t>3 </a:t>
            </a:r>
            <a:r>
              <a:rPr lang="de-DE" altLang="en-US" sz="1200" b="0" kern="1200" noProof="0" dirty="0">
                <a:solidFill>
                  <a:schemeClr val="tx1"/>
                </a:solidFill>
                <a:latin typeface="Verdana" pitchFamily="34" charset="0"/>
                <a:ea typeface="Verdana" pitchFamily="34" charset="0"/>
                <a:cs typeface="Verdana" pitchFamily="34" charset="0"/>
              </a:rPr>
              <a:t>-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2" name="TextBox 11"/>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11/21/2019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11/21/2019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11/21/2019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r>
              <a:rPr lang="en-US" dirty="0" smtClean="0"/>
              <a:t>Master </a:t>
            </a:r>
            <a:r>
              <a:rPr lang="en-US" dirty="0"/>
              <a:t>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11/21/2019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9" name="Shape 15" descr="Pearson Logo"/>
          <p:cNvPicPr preferRelativeResize="0"/>
          <p:nvPr userDrawn="1"/>
        </p:nvPicPr>
        <p:blipFill rotWithShape="1">
          <a:blip r:embed="rId20" cstate="print">
            <a:alphaModFix/>
          </a:blip>
          <a:srcRect/>
          <a:stretch/>
        </p:blipFill>
        <p:spPr>
          <a:xfrm>
            <a:off x="443972" y="6429709"/>
            <a:ext cx="917999" cy="279914"/>
          </a:xfrm>
          <a:prstGeom prst="rect">
            <a:avLst/>
          </a:prstGeom>
          <a:noFill/>
          <a:ln>
            <a:noFill/>
          </a:ln>
        </p:spPr>
      </p:pic>
      <p:sp>
        <p:nvSpPr>
          <p:cNvPr id="10"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smtClean="0">
                <a:solidFill>
                  <a:schemeClr val="tx1"/>
                </a:solidFill>
                <a:latin typeface="Verdana" pitchFamily="34" charset="0"/>
                <a:ea typeface="Verdana" pitchFamily="34" charset="0"/>
                <a:cs typeface="Verdana" pitchFamily="34" charset="0"/>
              </a:rPr>
              <a:t>14 </a:t>
            </a:r>
            <a:r>
              <a:rPr lang="de-DE" altLang="en-US" sz="1200" b="0" kern="1200" noProof="0" dirty="0">
                <a:solidFill>
                  <a:schemeClr val="tx1"/>
                </a:solidFill>
                <a:latin typeface="Verdana" pitchFamily="34" charset="0"/>
                <a:ea typeface="Verdana" pitchFamily="34" charset="0"/>
                <a:cs typeface="Verdana" pitchFamily="34" charset="0"/>
              </a:rPr>
              <a:t>-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2" name="TextBox 11"/>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smtClean="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2021, 2019, 2017 </a:t>
            </a:r>
            <a:r>
              <a:rPr lang="en-IN" sz="1200" kern="1200" dirty="0" smtClean="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2" r:id="rId11"/>
    <p:sldLayoutId id="2147483663" r:id="rId12"/>
    <p:sldLayoutId id="2147483664" r:id="rId13"/>
    <p:sldLayoutId id="2147483665" r:id="rId14"/>
    <p:sldLayoutId id="2147483668" r:id="rId15"/>
    <p:sldLayoutId id="2147483669" r:id="rId16"/>
    <p:sldLayoutId id="2147483670" r:id="rId17"/>
    <p:sldLayoutId id="2147483671" r:id="rId18"/>
  </p:sldLayoutIdLst>
  <p:txStyles>
    <p:titleStyle>
      <a:lvl1pPr algn="l" defTabSz="914400" rtl="0" eaLnBrk="1" latinLnBrk="0" hangingPunct="1">
        <a:lnSpc>
          <a:spcPct val="100000"/>
        </a:lnSpc>
        <a:spcBef>
          <a:spcPct val="0"/>
        </a:spcBef>
        <a:buNone/>
        <a:defRPr sz="34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descr="Assembly Language for x86 Processors, "/>
          <p:cNvSpPr>
            <a:spLocks noGrp="1"/>
          </p:cNvSpPr>
          <p:nvPr>
            <p:ph type="title"/>
          </p:nvPr>
        </p:nvSpPr>
        <p:spPr>
          <a:xfrm>
            <a:off x="457200" y="215372"/>
            <a:ext cx="8458200" cy="1016650"/>
          </a:xfrm>
        </p:spPr>
        <p:txBody>
          <a:bodyPr/>
          <a:lstStyle/>
          <a:p>
            <a:r>
              <a:rPr lang="en-US" dirty="0"/>
              <a:t>Web Development &amp; Design </a:t>
            </a:r>
            <a:r>
              <a:rPr lang="en-US" dirty="0" smtClean="0"/>
              <a:t>Foundations with HTML5</a:t>
            </a:r>
            <a:endParaRPr lang="en-AU" dirty="0"/>
          </a:p>
        </p:txBody>
      </p:sp>
      <p:sp>
        <p:nvSpPr>
          <p:cNvPr id="8" name="Text Placeholder 7"/>
          <p:cNvSpPr>
            <a:spLocks noGrp="1"/>
          </p:cNvSpPr>
          <p:nvPr>
            <p:ph type="body" sz="quarter" idx="13"/>
          </p:nvPr>
        </p:nvSpPr>
        <p:spPr>
          <a:xfrm>
            <a:off x="457200" y="1295400"/>
            <a:ext cx="8229600" cy="381000"/>
          </a:xfrm>
        </p:spPr>
        <p:txBody>
          <a:bodyPr/>
          <a:lstStyle/>
          <a:p>
            <a:r>
              <a:rPr lang="en-US" dirty="0" smtClean="0"/>
              <a:t>Tenth Edition</a:t>
            </a:r>
            <a:endParaRPr lang="en-US" dirty="0"/>
          </a:p>
        </p:txBody>
      </p:sp>
      <p:sp>
        <p:nvSpPr>
          <p:cNvPr id="9" name="Text Placeholder 8"/>
          <p:cNvSpPr>
            <a:spLocks noGrp="1"/>
          </p:cNvSpPr>
          <p:nvPr>
            <p:ph type="body" sz="quarter" idx="14"/>
          </p:nvPr>
        </p:nvSpPr>
        <p:spPr/>
        <p:txBody>
          <a:bodyPr/>
          <a:lstStyle/>
          <a:p>
            <a:r>
              <a:rPr lang="en-US" dirty="0"/>
              <a:t>Chapter </a:t>
            </a:r>
            <a:r>
              <a:rPr lang="en-US" dirty="0" smtClean="0"/>
              <a:t>14</a:t>
            </a:r>
            <a:endParaRPr lang="en-US" dirty="0"/>
          </a:p>
        </p:txBody>
      </p:sp>
      <p:sp>
        <p:nvSpPr>
          <p:cNvPr id="10" name="Text Placeholder 9"/>
          <p:cNvSpPr>
            <a:spLocks noGrp="1"/>
          </p:cNvSpPr>
          <p:nvPr>
            <p:ph type="body" sz="quarter" idx="15"/>
          </p:nvPr>
        </p:nvSpPr>
        <p:spPr/>
        <p:txBody>
          <a:bodyPr/>
          <a:lstStyle/>
          <a:p>
            <a:r>
              <a:rPr lang="en-US" altLang="en-US" dirty="0"/>
              <a:t>A Brief Look At </a:t>
            </a:r>
            <a:r>
              <a:rPr lang="en-US" altLang="en-US" dirty="0" err="1"/>
              <a:t>Javascript</a:t>
            </a:r>
            <a:r>
              <a:rPr lang="en-US" altLang="en-US" dirty="0"/>
              <a:t> and jQuery</a:t>
            </a:r>
          </a:p>
        </p:txBody>
      </p:sp>
      <p:sp>
        <p:nvSpPr>
          <p:cNvPr id="14" name="TextBox 13"/>
          <p:cNvSpPr txBox="1"/>
          <p:nvPr/>
        </p:nvSpPr>
        <p:spPr>
          <a:xfrm>
            <a:off x="1502228" y="6429974"/>
            <a:ext cx="6172200" cy="276999"/>
          </a:xfrm>
          <a:prstGeom prst="rect">
            <a:avLst/>
          </a:prstGeom>
          <a:noFill/>
        </p:spPr>
        <p:txBody>
          <a:bodyPr wrap="square" rtlCol="0">
            <a:spAutoFit/>
          </a:bodyPr>
          <a:lstStyle/>
          <a:p>
            <a:pPr algn="ctr">
              <a:defRPr/>
            </a:pPr>
            <a:r>
              <a:rPr lang="en-IN" sz="1200" kern="1200" dirty="0" smtClean="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2021, 2019, 2017 </a:t>
            </a:r>
            <a:r>
              <a:rPr lang="en-IN" sz="1200" kern="1200" dirty="0" smtClean="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pic>
        <p:nvPicPr>
          <p:cNvPr id="11" name="Picture 2" descr="Web Development &amp; Design Foundations with HTML5, Tenth Edition by Terry Felke-Morr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3836214" cy="476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22217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Document Object Model (DOM)</a:t>
            </a:r>
            <a:endParaRPr lang="en-AU" sz="2000" b="0" dirty="0"/>
          </a:p>
        </p:txBody>
      </p:sp>
      <p:sp>
        <p:nvSpPr>
          <p:cNvPr id="3" name="Content Placeholder 2"/>
          <p:cNvSpPr>
            <a:spLocks noGrp="1"/>
          </p:cNvSpPr>
          <p:nvPr>
            <p:ph idx="1"/>
          </p:nvPr>
        </p:nvSpPr>
        <p:spPr/>
        <p:txBody>
          <a:bodyPr/>
          <a:lstStyle/>
          <a:p>
            <a:pPr>
              <a:defRPr/>
            </a:pPr>
            <a:r>
              <a:rPr lang="en-US" altLang="en-US" dirty="0">
                <a:latin typeface="+mj-lt"/>
                <a:cs typeface="Times New Roman" panose="02020603050405020304" pitchFamily="18" charset="0"/>
              </a:rPr>
              <a:t>A portion of the DOM is shown at the left.</a:t>
            </a:r>
          </a:p>
          <a:p>
            <a:pPr>
              <a:defRPr/>
            </a:pPr>
            <a:r>
              <a:rPr lang="en-US" altLang="en-US" dirty="0">
                <a:latin typeface="+mj-lt"/>
                <a:cs typeface="Times New Roman" panose="02020603050405020304" pitchFamily="18" charset="0"/>
              </a:rPr>
              <a:t>Defines every object and element on a web page</a:t>
            </a:r>
          </a:p>
          <a:p>
            <a:pPr>
              <a:defRPr/>
            </a:pPr>
            <a:r>
              <a:rPr lang="en-US" altLang="en-US" dirty="0">
                <a:latin typeface="+mj-lt"/>
                <a:cs typeface="Times New Roman" panose="02020603050405020304" pitchFamily="18" charset="0"/>
              </a:rPr>
              <a:t>Hierarchical structure</a:t>
            </a:r>
          </a:p>
          <a:p>
            <a:pPr>
              <a:defRPr/>
            </a:pPr>
            <a:r>
              <a:rPr lang="en-US" altLang="en-US" dirty="0">
                <a:latin typeface="+mj-lt"/>
                <a:cs typeface="Times New Roman" panose="02020603050405020304" pitchFamily="18" charset="0"/>
              </a:rPr>
              <a:t>Accesses page elements and apply styles to page elements</a:t>
            </a:r>
            <a:endParaRPr lang="en-AU" dirty="0">
              <a:latin typeface="+mj-lt"/>
            </a:endParaRPr>
          </a:p>
        </p:txBody>
      </p:sp>
    </p:spTree>
    <p:extLst>
      <p:ext uri="{BB962C8B-B14F-4D97-AF65-F5344CB8AC3E}">
        <p14:creationId xmlns:p14="http://schemas.microsoft.com/office/powerpoint/2010/main" val="2950499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Figure 11.18 </a:t>
            </a:r>
            <a:r>
              <a:rPr lang="en-AU" sz="2800" b="0" dirty="0"/>
              <a:t>The Document Object Model (DOM)</a:t>
            </a:r>
          </a:p>
        </p:txBody>
      </p:sp>
      <p:pic>
        <p:nvPicPr>
          <p:cNvPr id="4" name="Picture 3" descr="A site map models the Document Object Mod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3235" y="1600199"/>
            <a:ext cx="6277530" cy="43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58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696200" cy="1097280"/>
          </a:xfrm>
        </p:spPr>
        <p:txBody>
          <a:bodyPr/>
          <a:lstStyle/>
          <a:p>
            <a:r>
              <a:rPr lang="en-US" dirty="0"/>
              <a:t>Object</a:t>
            </a:r>
            <a:endParaRPr lang="en-AU" sz="2000" dirty="0"/>
          </a:p>
        </p:txBody>
      </p:sp>
      <p:sp>
        <p:nvSpPr>
          <p:cNvPr id="3" name="Content Placeholder 2"/>
          <p:cNvSpPr>
            <a:spLocks noGrp="1"/>
          </p:cNvSpPr>
          <p:nvPr>
            <p:ph idx="1"/>
          </p:nvPr>
        </p:nvSpPr>
        <p:spPr>
          <a:xfrm>
            <a:off x="457200" y="1600200"/>
            <a:ext cx="8153400" cy="4800600"/>
          </a:xfrm>
        </p:spPr>
        <p:txBody>
          <a:bodyPr/>
          <a:lstStyle/>
          <a:p>
            <a:pPr marL="0" indent="0">
              <a:buNone/>
            </a:pPr>
            <a:r>
              <a:rPr lang="en-US" dirty="0"/>
              <a:t>An object is a thing or entity.</a:t>
            </a:r>
          </a:p>
          <a:p>
            <a:r>
              <a:rPr lang="en-US" dirty="0"/>
              <a:t>Browser window</a:t>
            </a:r>
          </a:p>
          <a:p>
            <a:r>
              <a:rPr lang="en-US" dirty="0"/>
              <a:t>Submit button</a:t>
            </a:r>
          </a:p>
          <a:p>
            <a:r>
              <a:rPr lang="en-US" dirty="0"/>
              <a:t>Web page document</a:t>
            </a:r>
          </a:p>
        </p:txBody>
      </p:sp>
    </p:spTree>
    <p:extLst>
      <p:ext uri="{BB962C8B-B14F-4D97-AF65-F5344CB8AC3E}">
        <p14:creationId xmlns:p14="http://schemas.microsoft.com/office/powerpoint/2010/main" val="3272998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696200" cy="1097280"/>
          </a:xfrm>
        </p:spPr>
        <p:txBody>
          <a:bodyPr/>
          <a:lstStyle/>
          <a:p>
            <a:r>
              <a:rPr lang="en-US" dirty="0"/>
              <a:t>Property</a:t>
            </a:r>
            <a:endParaRPr lang="en-AU" sz="2000" dirty="0"/>
          </a:p>
        </p:txBody>
      </p:sp>
      <p:sp>
        <p:nvSpPr>
          <p:cNvPr id="3" name="Content Placeholder 2"/>
          <p:cNvSpPr>
            <a:spLocks noGrp="1"/>
          </p:cNvSpPr>
          <p:nvPr>
            <p:ph idx="1"/>
          </p:nvPr>
        </p:nvSpPr>
        <p:spPr>
          <a:xfrm>
            <a:off x="457200" y="1600200"/>
            <a:ext cx="8153400" cy="4800600"/>
          </a:xfrm>
        </p:spPr>
        <p:txBody>
          <a:bodyPr/>
          <a:lstStyle/>
          <a:p>
            <a:pPr marL="0" indent="0">
              <a:buNone/>
            </a:pPr>
            <a:r>
              <a:rPr lang="en-US" dirty="0"/>
              <a:t>A property is a characteristic or attribute of an object</a:t>
            </a:r>
            <a:r>
              <a:rPr lang="en-US" dirty="0" smtClean="0"/>
              <a:t>.</a:t>
            </a:r>
            <a:endParaRPr lang="en-US" dirty="0"/>
          </a:p>
          <a:p>
            <a:r>
              <a:rPr lang="en-US" dirty="0"/>
              <a:t>The background color of a web page document</a:t>
            </a:r>
            <a:br>
              <a:rPr lang="en-US" dirty="0"/>
            </a:br>
            <a:r>
              <a:rPr lang="en-US" b="1" dirty="0" err="1" smtClean="0"/>
              <a:t>document.bgcolor</a:t>
            </a:r>
            <a:endParaRPr lang="en-US" b="1" dirty="0"/>
          </a:p>
          <a:p>
            <a:r>
              <a:rPr lang="en-US" dirty="0"/>
              <a:t>The date the web page file was last modified</a:t>
            </a:r>
            <a:br>
              <a:rPr lang="en-US" dirty="0"/>
            </a:br>
            <a:r>
              <a:rPr lang="en-US" b="1" dirty="0" err="1" smtClean="0"/>
              <a:t>document.lastmodified</a:t>
            </a:r>
            <a:endParaRPr lang="en-US" b="1" dirty="0"/>
          </a:p>
          <a:p>
            <a:r>
              <a:rPr lang="en-US" dirty="0"/>
              <a:t>The </a:t>
            </a:r>
            <a:r>
              <a:rPr lang="en-US" dirty="0" err="1"/>
              <a:t>src</a:t>
            </a:r>
            <a:r>
              <a:rPr lang="en-US" dirty="0"/>
              <a:t> file of an image object</a:t>
            </a:r>
          </a:p>
          <a:p>
            <a:pPr marL="0" indent="0">
              <a:buNone/>
            </a:pPr>
            <a:r>
              <a:rPr lang="en-US" dirty="0" smtClean="0"/>
              <a:t>	</a:t>
            </a:r>
            <a:r>
              <a:rPr lang="en-US" b="1" dirty="0" smtClean="0"/>
              <a:t>image1.src</a:t>
            </a:r>
            <a:endParaRPr lang="en-US" b="1" dirty="0"/>
          </a:p>
          <a:p>
            <a:pPr marL="0" indent="0">
              <a:spcBef>
                <a:spcPts val="600"/>
              </a:spcBef>
              <a:buNone/>
            </a:pPr>
            <a:r>
              <a:rPr lang="en-US" dirty="0" smtClean="0"/>
              <a:t> </a:t>
            </a:r>
            <a:endParaRPr lang="en-AU" dirty="0"/>
          </a:p>
        </p:txBody>
      </p:sp>
    </p:spTree>
    <p:extLst>
      <p:ext uri="{BB962C8B-B14F-4D97-AF65-F5344CB8AC3E}">
        <p14:creationId xmlns:p14="http://schemas.microsoft.com/office/powerpoint/2010/main" val="411779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696200" cy="1097280"/>
          </a:xfrm>
        </p:spPr>
        <p:txBody>
          <a:bodyPr/>
          <a:lstStyle/>
          <a:p>
            <a:r>
              <a:rPr lang="en-US" dirty="0"/>
              <a:t>Method</a:t>
            </a:r>
            <a:endParaRPr lang="en-AU" sz="2000" b="0" dirty="0"/>
          </a:p>
        </p:txBody>
      </p:sp>
      <p:sp>
        <p:nvSpPr>
          <p:cNvPr id="3" name="Content Placeholder 2"/>
          <p:cNvSpPr>
            <a:spLocks noGrp="1"/>
          </p:cNvSpPr>
          <p:nvPr>
            <p:ph idx="1"/>
          </p:nvPr>
        </p:nvSpPr>
        <p:spPr>
          <a:xfrm>
            <a:off x="457200" y="1600200"/>
            <a:ext cx="8229600" cy="4724400"/>
          </a:xfrm>
        </p:spPr>
        <p:txBody>
          <a:bodyPr/>
          <a:lstStyle/>
          <a:p>
            <a:pPr marL="0" indent="0">
              <a:buNone/>
            </a:pPr>
            <a:r>
              <a:rPr lang="en-US" dirty="0"/>
              <a:t>A method is an action (a verb</a:t>
            </a:r>
            <a:r>
              <a:rPr lang="en-US" dirty="0" smtClean="0"/>
              <a:t>)</a:t>
            </a:r>
            <a:endParaRPr lang="en-US" dirty="0"/>
          </a:p>
          <a:p>
            <a:r>
              <a:rPr lang="en-US" dirty="0"/>
              <a:t>Writing text to a web page document </a:t>
            </a:r>
            <a:r>
              <a:rPr lang="en-US" b="1" dirty="0" err="1" smtClean="0"/>
              <a:t>document.write</a:t>
            </a:r>
            <a:r>
              <a:rPr lang="en-US" dirty="0"/>
              <a:t>()</a:t>
            </a:r>
          </a:p>
          <a:p>
            <a:r>
              <a:rPr lang="en-US" dirty="0"/>
              <a:t>Submitting a </a:t>
            </a:r>
            <a:r>
              <a:rPr lang="en-US" dirty="0" smtClean="0"/>
              <a:t>form </a:t>
            </a:r>
          </a:p>
          <a:p>
            <a:pPr marL="0" indent="0">
              <a:buNone/>
              <a:tabLst>
                <a:tab pos="265113" algn="l"/>
              </a:tabLst>
            </a:pPr>
            <a:r>
              <a:rPr lang="en-US" b="1" dirty="0"/>
              <a:t>	</a:t>
            </a:r>
            <a:r>
              <a:rPr lang="en-US" b="1" dirty="0" smtClean="0"/>
              <a:t>form1.submit</a:t>
            </a:r>
            <a:r>
              <a:rPr lang="en-US" dirty="0"/>
              <a:t>()</a:t>
            </a:r>
          </a:p>
        </p:txBody>
      </p:sp>
    </p:spTree>
    <p:extLst>
      <p:ext uri="{BB962C8B-B14F-4D97-AF65-F5344CB8AC3E}">
        <p14:creationId xmlns:p14="http://schemas.microsoft.com/office/powerpoint/2010/main" val="2897332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772400" cy="1097280"/>
          </a:xfrm>
        </p:spPr>
        <p:txBody>
          <a:bodyPr/>
          <a:lstStyle/>
          <a:p>
            <a:r>
              <a:rPr lang="en-US" dirty="0"/>
              <a:t>JavaScript and </a:t>
            </a:r>
            <a:r>
              <a:rPr lang="en-US" dirty="0" smtClean="0"/>
              <a:t>Events</a:t>
            </a:r>
            <a:r>
              <a:rPr lang="en-US" altLang="en-US" sz="2000" b="0" dirty="0"/>
              <a:t> (1 of 2)</a:t>
            </a:r>
            <a:endParaRPr lang="en-AU" sz="2000" b="0" dirty="0"/>
          </a:p>
        </p:txBody>
      </p:sp>
      <p:sp>
        <p:nvSpPr>
          <p:cNvPr id="3" name="Content Placeholder 2"/>
          <p:cNvSpPr>
            <a:spLocks noGrp="1"/>
          </p:cNvSpPr>
          <p:nvPr>
            <p:ph idx="1"/>
          </p:nvPr>
        </p:nvSpPr>
        <p:spPr>
          <a:xfrm>
            <a:off x="457200" y="1600200"/>
            <a:ext cx="8229600" cy="4724400"/>
          </a:xfrm>
        </p:spPr>
        <p:txBody>
          <a:bodyPr/>
          <a:lstStyle/>
          <a:p>
            <a:r>
              <a:rPr lang="en-US" dirty="0"/>
              <a:t>Events: </a:t>
            </a:r>
            <a:br>
              <a:rPr lang="en-US" dirty="0"/>
            </a:br>
            <a:r>
              <a:rPr lang="en-US" dirty="0"/>
              <a:t>actions taken by the web page </a:t>
            </a:r>
            <a:r>
              <a:rPr lang="en-US" dirty="0" smtClean="0"/>
              <a:t>visitor</a:t>
            </a:r>
            <a:endParaRPr lang="en-US" dirty="0"/>
          </a:p>
          <a:p>
            <a:pPr lvl="1"/>
            <a:r>
              <a:rPr lang="en-US" dirty="0"/>
              <a:t>clicking (</a:t>
            </a:r>
            <a:r>
              <a:rPr lang="en-US" dirty="0" err="1"/>
              <a:t>onclick</a:t>
            </a:r>
            <a:r>
              <a:rPr lang="en-US" dirty="0"/>
              <a:t>), </a:t>
            </a:r>
          </a:p>
          <a:p>
            <a:pPr lvl="1"/>
            <a:r>
              <a:rPr lang="en-US" dirty="0"/>
              <a:t>placing the mouse on an element (</a:t>
            </a:r>
            <a:r>
              <a:rPr lang="en-US" dirty="0" err="1"/>
              <a:t>onmouseover</a:t>
            </a:r>
            <a:r>
              <a:rPr lang="en-US" dirty="0"/>
              <a:t>), </a:t>
            </a:r>
          </a:p>
          <a:p>
            <a:pPr lvl="1"/>
            <a:r>
              <a:rPr lang="en-US" dirty="0"/>
              <a:t>removing the mouse from an element (</a:t>
            </a:r>
            <a:r>
              <a:rPr lang="en-US" dirty="0" err="1"/>
              <a:t>onmouseout</a:t>
            </a:r>
            <a:r>
              <a:rPr lang="en-US" dirty="0"/>
              <a:t>),</a:t>
            </a:r>
          </a:p>
          <a:p>
            <a:pPr lvl="1"/>
            <a:r>
              <a:rPr lang="en-US" dirty="0"/>
              <a:t>loading the page (</a:t>
            </a:r>
            <a:r>
              <a:rPr lang="en-US" dirty="0" err="1"/>
              <a:t>onload</a:t>
            </a:r>
            <a:r>
              <a:rPr lang="en-US" dirty="0"/>
              <a:t>), </a:t>
            </a:r>
          </a:p>
          <a:p>
            <a:pPr lvl="1"/>
            <a:r>
              <a:rPr lang="en-US" dirty="0"/>
              <a:t>unloading the page (</a:t>
            </a:r>
            <a:r>
              <a:rPr lang="en-US" dirty="0" err="1"/>
              <a:t>onunload</a:t>
            </a:r>
            <a:r>
              <a:rPr lang="en-US" dirty="0"/>
              <a:t>), etc.</a:t>
            </a:r>
          </a:p>
          <a:p>
            <a:pPr marL="0" indent="0">
              <a:buNone/>
            </a:pPr>
            <a:endParaRPr lang="en-US" dirty="0"/>
          </a:p>
        </p:txBody>
      </p:sp>
    </p:spTree>
    <p:extLst>
      <p:ext uri="{BB962C8B-B14F-4D97-AF65-F5344CB8AC3E}">
        <p14:creationId xmlns:p14="http://schemas.microsoft.com/office/powerpoint/2010/main" val="2510251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a:t>
            </a:r>
            <a:endParaRPr lang="en-AU" sz="2000" dirty="0"/>
          </a:p>
        </p:txBody>
      </p:sp>
      <p:sp>
        <p:nvSpPr>
          <p:cNvPr id="5" name="TextBox 9"/>
          <p:cNvSpPr txBox="1">
            <a:spLocks noChangeArrowheads="1"/>
          </p:cNvSpPr>
          <p:nvPr/>
        </p:nvSpPr>
        <p:spPr bwMode="auto">
          <a:xfrm>
            <a:off x="457200" y="1828800"/>
            <a:ext cx="6934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dirty="0">
                <a:latin typeface="+mj-lt"/>
              </a:rPr>
              <a:t>Table 14.2</a:t>
            </a:r>
            <a:r>
              <a:rPr lang="en-US" altLang="en-US" sz="1800" dirty="0">
                <a:latin typeface="+mj-lt"/>
              </a:rPr>
              <a:t> Events and </a:t>
            </a:r>
            <a:r>
              <a:rPr lang="en-US" altLang="en-US" sz="1800" dirty="0" smtClean="0">
                <a:latin typeface="+mj-lt"/>
              </a:rPr>
              <a:t>event handler </a:t>
            </a:r>
            <a:r>
              <a:rPr lang="en-US" altLang="en-US" sz="1800" dirty="0">
                <a:latin typeface="+mj-lt"/>
              </a:rPr>
              <a:t>properties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04863320"/>
              </p:ext>
            </p:extLst>
          </p:nvPr>
        </p:nvGraphicFramePr>
        <p:xfrm>
          <a:off x="459658" y="2362200"/>
          <a:ext cx="8229600" cy="2595880"/>
        </p:xfrm>
        <a:graphic>
          <a:graphicData uri="http://schemas.openxmlformats.org/drawingml/2006/table">
            <a:tbl>
              <a:tblPr firstRow="1" bandRow="1">
                <a:tableStyleId>{3B4B98B0-60AC-42C2-AFA5-B58CD77FA1E5}</a:tableStyleId>
              </a:tblPr>
              <a:tblGrid>
                <a:gridCol w="4114800">
                  <a:extLst>
                    <a:ext uri="{9D8B030D-6E8A-4147-A177-3AD203B41FA5}">
                      <a16:colId xmlns:a16="http://schemas.microsoft.com/office/drawing/2014/main" val="2362428686"/>
                    </a:ext>
                  </a:extLst>
                </a:gridCol>
                <a:gridCol w="4114800">
                  <a:extLst>
                    <a:ext uri="{9D8B030D-6E8A-4147-A177-3AD203B41FA5}">
                      <a16:colId xmlns:a16="http://schemas.microsoft.com/office/drawing/2014/main" val="2280105287"/>
                    </a:ext>
                  </a:extLst>
                </a:gridCol>
              </a:tblGrid>
              <a:tr h="37084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Event</a:t>
                      </a:r>
                      <a:endParaRPr kumimoji="0" lang="en-US" sz="1800" b="0" i="0" u="none" strike="noStrike" cap="none" normalizeH="0" baseline="0" dirty="0">
                        <a:ln>
                          <a:noFill/>
                        </a:ln>
                        <a:solidFill>
                          <a:schemeClr val="tx1"/>
                        </a:solidFill>
                        <a:effectLst/>
                        <a:latin typeface="Arial" pitchFamily="34" charset="0"/>
                      </a:endParaRPr>
                    </a:p>
                  </a:txBody>
                  <a:tcPr marT="45713" marB="45713"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Event Handler</a:t>
                      </a:r>
                      <a:endParaRPr kumimoji="0" lang="en-US" sz="1800" b="0" i="0" u="none" strike="noStrike" cap="none" normalizeH="0" baseline="0" dirty="0">
                        <a:ln>
                          <a:noFill/>
                        </a:ln>
                        <a:solidFill>
                          <a:schemeClr val="tx1"/>
                        </a:solidFill>
                        <a:effectLst/>
                        <a:latin typeface="Arial" pitchFamily="34" charset="0"/>
                      </a:endParaRPr>
                    </a:p>
                  </a:txBody>
                  <a:tcPr marT="45713" marB="45713"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495042"/>
                  </a:ext>
                </a:extLst>
              </a:tr>
              <a:tr h="37084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click</a:t>
                      </a:r>
                      <a:endParaRPr kumimoji="0" lang="en-US" sz="1800" b="0" i="0" u="none" strike="noStrike" cap="none" normalizeH="0" baseline="0" dirty="0">
                        <a:ln>
                          <a:noFill/>
                        </a:ln>
                        <a:solidFill>
                          <a:schemeClr val="tx1"/>
                        </a:solidFill>
                        <a:effectLst/>
                        <a:latin typeface="Arial" pitchFamily="34" charset="0"/>
                      </a:endParaRPr>
                    </a:p>
                  </a:txBody>
                  <a:tcPr marT="45713" marB="45713" horzOverflow="overflow">
                    <a:lnT w="12700" cap="flat" cmpd="sng" algn="ctr">
                      <a:solidFill>
                        <a:schemeClr val="tx1"/>
                      </a:solidFill>
                      <a:prstDash val="solid"/>
                      <a:round/>
                      <a:headEnd type="none" w="med" len="med"/>
                      <a:tailEnd type="none" w="med" len="med"/>
                    </a:lnT>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a:ln>
                            <a:noFill/>
                          </a:ln>
                          <a:effectLst/>
                        </a:rPr>
                        <a:t>onclick</a:t>
                      </a:r>
                      <a:endParaRPr kumimoji="0" lang="en-US" sz="1800" b="0" i="0" u="none" strike="noStrike" cap="none" normalizeH="0" baseline="0">
                        <a:ln>
                          <a:noFill/>
                        </a:ln>
                        <a:solidFill>
                          <a:schemeClr val="tx1"/>
                        </a:solidFill>
                        <a:effectLst/>
                        <a:latin typeface="Arial" pitchFamily="34" charset="0"/>
                        <a:ea typeface="Times New Roman" pitchFamily="18" charset="0"/>
                        <a:cs typeface="Courier New" pitchFamily="49" charset="0"/>
                      </a:endParaRPr>
                    </a:p>
                  </a:txBody>
                  <a:tcPr marT="45713" marB="45713" horzOverflow="overflow">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896971042"/>
                  </a:ext>
                </a:extLst>
              </a:tr>
              <a:tr h="37084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load</a:t>
                      </a:r>
                      <a:endParaRPr kumimoji="0" lang="en-US" sz="1800" b="0" i="0" u="none" strike="noStrike" cap="none" normalizeH="0" baseline="0" dirty="0">
                        <a:ln>
                          <a:noFill/>
                        </a:ln>
                        <a:solidFill>
                          <a:schemeClr val="tx1"/>
                        </a:solidFill>
                        <a:effectLst/>
                        <a:latin typeface="Arial" pitchFamily="34" charset="0"/>
                      </a:endParaRPr>
                    </a:p>
                  </a:txBody>
                  <a:tcPr marT="45713" marB="45713" horzOverflow="overflow">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a:ln>
                            <a:noFill/>
                          </a:ln>
                          <a:effectLst/>
                        </a:rPr>
                        <a:t>onload</a:t>
                      </a:r>
                      <a:endParaRPr kumimoji="0" lang="en-US" sz="1800" b="0" i="0" u="none" strike="noStrike" cap="none" normalizeH="0" baseline="0">
                        <a:ln>
                          <a:noFill/>
                        </a:ln>
                        <a:solidFill>
                          <a:schemeClr val="tx1"/>
                        </a:solidFill>
                        <a:effectLst/>
                        <a:latin typeface="Arial" pitchFamily="34" charset="0"/>
                        <a:ea typeface="Times New Roman" pitchFamily="18" charset="0"/>
                        <a:cs typeface="Courier New" pitchFamily="49" charset="0"/>
                      </a:endParaRPr>
                    </a:p>
                  </a:txBody>
                  <a:tcPr marT="45713" marB="45713" horzOverflow="overflow">
                    <a:solidFill>
                      <a:schemeClr val="bg1"/>
                    </a:solidFill>
                  </a:tcPr>
                </a:tc>
                <a:extLst>
                  <a:ext uri="{0D108BD9-81ED-4DB2-BD59-A6C34878D82A}">
                    <a16:rowId xmlns:a16="http://schemas.microsoft.com/office/drawing/2014/main" val="543607196"/>
                  </a:ext>
                </a:extLst>
              </a:tr>
              <a:tr h="37084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err="1">
                          <a:ln>
                            <a:noFill/>
                          </a:ln>
                          <a:effectLst/>
                        </a:rPr>
                        <a:t>mouseover</a:t>
                      </a:r>
                      <a:endParaRPr kumimoji="0" lang="en-US" sz="1800" b="0" i="0" u="none" strike="noStrike" cap="none" normalizeH="0" baseline="0" dirty="0">
                        <a:ln>
                          <a:noFill/>
                        </a:ln>
                        <a:solidFill>
                          <a:schemeClr val="tx1"/>
                        </a:solidFill>
                        <a:effectLst/>
                        <a:latin typeface="Arial" pitchFamily="34" charset="0"/>
                      </a:endParaRPr>
                    </a:p>
                  </a:txBody>
                  <a:tcPr marT="45713" marB="45713" horzOverflow="overflow">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a:ln>
                            <a:noFill/>
                          </a:ln>
                          <a:effectLst/>
                        </a:rPr>
                        <a:t>onmouseover</a:t>
                      </a:r>
                      <a:endParaRPr kumimoji="0" lang="en-US" sz="1800" b="0" i="0" u="none" strike="noStrike" cap="none" normalizeH="0" baseline="0">
                        <a:ln>
                          <a:noFill/>
                        </a:ln>
                        <a:solidFill>
                          <a:schemeClr val="tx1"/>
                        </a:solidFill>
                        <a:effectLst/>
                        <a:latin typeface="Arial" pitchFamily="34" charset="0"/>
                        <a:ea typeface="Times New Roman" pitchFamily="18" charset="0"/>
                        <a:cs typeface="Courier New" pitchFamily="49" charset="0"/>
                      </a:endParaRPr>
                    </a:p>
                  </a:txBody>
                  <a:tcPr marT="45713" marB="45713" horzOverflow="overflow">
                    <a:solidFill>
                      <a:schemeClr val="bg1"/>
                    </a:solidFill>
                  </a:tcPr>
                </a:tc>
                <a:extLst>
                  <a:ext uri="{0D108BD9-81ED-4DB2-BD59-A6C34878D82A}">
                    <a16:rowId xmlns:a16="http://schemas.microsoft.com/office/drawing/2014/main" val="1288152799"/>
                  </a:ext>
                </a:extLst>
              </a:tr>
              <a:tr h="37084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err="1">
                          <a:ln>
                            <a:noFill/>
                          </a:ln>
                          <a:effectLst/>
                        </a:rPr>
                        <a:t>mouseout</a:t>
                      </a:r>
                      <a:endParaRPr kumimoji="0" lang="en-US" sz="1800" b="0" i="0" u="none" strike="noStrike" cap="none" normalizeH="0" baseline="0" dirty="0">
                        <a:ln>
                          <a:noFill/>
                        </a:ln>
                        <a:solidFill>
                          <a:schemeClr val="tx1"/>
                        </a:solidFill>
                        <a:effectLst/>
                        <a:latin typeface="Arial" pitchFamily="34" charset="0"/>
                      </a:endParaRPr>
                    </a:p>
                  </a:txBody>
                  <a:tcPr marT="45713" marB="45713" horzOverflow="overflow">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err="1">
                          <a:ln>
                            <a:noFill/>
                          </a:ln>
                          <a:effectLst/>
                        </a:rPr>
                        <a:t>onmouseout</a:t>
                      </a:r>
                      <a:endParaRPr kumimoji="0" lang="en-US" sz="1800" b="0" i="0" u="none" strike="noStrike" cap="none" normalizeH="0" baseline="0" dirty="0">
                        <a:ln>
                          <a:noFill/>
                        </a:ln>
                        <a:solidFill>
                          <a:schemeClr val="tx1"/>
                        </a:solidFill>
                        <a:effectLst/>
                        <a:latin typeface="Arial" pitchFamily="34" charset="0"/>
                        <a:ea typeface="Times New Roman" pitchFamily="18" charset="0"/>
                        <a:cs typeface="Courier New" pitchFamily="49" charset="0"/>
                      </a:endParaRPr>
                    </a:p>
                  </a:txBody>
                  <a:tcPr marT="45713" marB="45713" horzOverflow="overflow">
                    <a:solidFill>
                      <a:schemeClr val="bg1"/>
                    </a:solidFill>
                  </a:tcPr>
                </a:tc>
                <a:extLst>
                  <a:ext uri="{0D108BD9-81ED-4DB2-BD59-A6C34878D82A}">
                    <a16:rowId xmlns:a16="http://schemas.microsoft.com/office/drawing/2014/main" val="537629088"/>
                  </a:ext>
                </a:extLst>
              </a:tr>
              <a:tr h="37084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submit</a:t>
                      </a:r>
                      <a:endParaRPr kumimoji="0" lang="en-US" sz="1800" b="0" i="0" u="none" strike="noStrike" cap="none" normalizeH="0" baseline="0" dirty="0">
                        <a:ln>
                          <a:noFill/>
                        </a:ln>
                        <a:solidFill>
                          <a:schemeClr val="tx1"/>
                        </a:solidFill>
                        <a:effectLst/>
                        <a:latin typeface="Arial" pitchFamily="34" charset="0"/>
                      </a:endParaRPr>
                    </a:p>
                  </a:txBody>
                  <a:tcPr marT="45713" marB="45713" horzOverflow="overflow">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err="1">
                          <a:ln>
                            <a:noFill/>
                          </a:ln>
                          <a:effectLst/>
                        </a:rPr>
                        <a:t>onsubmit</a:t>
                      </a:r>
                      <a:endParaRPr kumimoji="0" lang="en-US" sz="1800" b="0" i="0" u="none" strike="noStrike" cap="none" normalizeH="0" baseline="0" dirty="0">
                        <a:ln>
                          <a:noFill/>
                        </a:ln>
                        <a:solidFill>
                          <a:schemeClr val="tx1"/>
                        </a:solidFill>
                        <a:effectLst/>
                        <a:latin typeface="Arial" pitchFamily="34" charset="0"/>
                        <a:ea typeface="Times New Roman" pitchFamily="18" charset="0"/>
                        <a:cs typeface="Courier New" pitchFamily="49" charset="0"/>
                      </a:endParaRPr>
                    </a:p>
                  </a:txBody>
                  <a:tcPr marT="45713" marB="45713" horzOverflow="overflow">
                    <a:solidFill>
                      <a:schemeClr val="bg1"/>
                    </a:solidFill>
                  </a:tcPr>
                </a:tc>
                <a:extLst>
                  <a:ext uri="{0D108BD9-81ED-4DB2-BD59-A6C34878D82A}">
                    <a16:rowId xmlns:a16="http://schemas.microsoft.com/office/drawing/2014/main" val="1493411617"/>
                  </a:ext>
                </a:extLst>
              </a:tr>
              <a:tr h="37084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unload</a:t>
                      </a:r>
                      <a:endParaRPr kumimoji="0" lang="en-US" sz="1800" b="0" i="0" u="none" strike="noStrike" cap="none" normalizeH="0" baseline="0" dirty="0">
                        <a:ln>
                          <a:noFill/>
                        </a:ln>
                        <a:solidFill>
                          <a:schemeClr val="tx1"/>
                        </a:solidFill>
                        <a:effectLst/>
                        <a:latin typeface="Arial" pitchFamily="34" charset="0"/>
                      </a:endParaRPr>
                    </a:p>
                  </a:txBody>
                  <a:tcPr marT="45713" marB="45713" horzOverflow="overflow">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err="1">
                          <a:ln>
                            <a:noFill/>
                          </a:ln>
                          <a:effectLst/>
                        </a:rPr>
                        <a:t>onunload</a:t>
                      </a:r>
                      <a:endParaRPr kumimoji="0" lang="en-US" sz="1800" b="0" i="0" u="none" strike="noStrike" cap="none" normalizeH="0" baseline="0" dirty="0">
                        <a:ln>
                          <a:noFill/>
                        </a:ln>
                        <a:solidFill>
                          <a:schemeClr val="tx1"/>
                        </a:solidFill>
                        <a:effectLst/>
                        <a:latin typeface="Arial" pitchFamily="34" charset="0"/>
                        <a:ea typeface="Times New Roman" pitchFamily="18" charset="0"/>
                        <a:cs typeface="Courier New" pitchFamily="49" charset="0"/>
                      </a:endParaRPr>
                    </a:p>
                  </a:txBody>
                  <a:tcPr marT="45713" marB="45713" horzOverflow="overflow">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97771634"/>
                  </a:ext>
                </a:extLst>
              </a:tr>
            </a:tbl>
          </a:graphicData>
        </a:graphic>
      </p:graphicFrame>
    </p:spTree>
    <p:extLst>
      <p:ext uri="{BB962C8B-B14F-4D97-AF65-F5344CB8AC3E}">
        <p14:creationId xmlns:p14="http://schemas.microsoft.com/office/powerpoint/2010/main" val="2000027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and </a:t>
            </a:r>
            <a:r>
              <a:rPr lang="en-US" dirty="0" smtClean="0"/>
              <a:t>Events</a:t>
            </a:r>
            <a:r>
              <a:rPr lang="en-US" altLang="en-US" sz="2000" b="0" dirty="0"/>
              <a:t> </a:t>
            </a:r>
            <a:r>
              <a:rPr lang="en-US" altLang="en-US" sz="2000" b="0" dirty="0" smtClean="0"/>
              <a:t>(2 </a:t>
            </a:r>
            <a:r>
              <a:rPr lang="en-US" altLang="en-US" sz="2000" b="0" dirty="0"/>
              <a:t>of 2)</a:t>
            </a:r>
            <a:endParaRPr lang="en-AU" sz="2000" dirty="0"/>
          </a:p>
        </p:txBody>
      </p:sp>
      <p:sp>
        <p:nvSpPr>
          <p:cNvPr id="3" name="Content Placeholder 2"/>
          <p:cNvSpPr>
            <a:spLocks noGrp="1"/>
          </p:cNvSpPr>
          <p:nvPr>
            <p:ph idx="1"/>
          </p:nvPr>
        </p:nvSpPr>
        <p:spPr>
          <a:xfrm>
            <a:off x="457200" y="1600201"/>
            <a:ext cx="8229600" cy="4724399"/>
          </a:xfrm>
        </p:spPr>
        <p:txBody>
          <a:bodyPr/>
          <a:lstStyle/>
          <a:p>
            <a:pPr marL="0" indent="0">
              <a:buNone/>
            </a:pPr>
            <a:r>
              <a:rPr lang="en-US" dirty="0"/>
              <a:t>JavaScript can be configured to perform actions when events occur. </a:t>
            </a:r>
          </a:p>
          <a:p>
            <a:r>
              <a:rPr lang="en-US" sz="2400" dirty="0"/>
              <a:t>The event name is coded as an attribute of an HTML tag</a:t>
            </a:r>
          </a:p>
          <a:p>
            <a:r>
              <a:rPr lang="en-US" sz="2400" dirty="0"/>
              <a:t>The value of the event attribute contains the JavaScript code </a:t>
            </a:r>
          </a:p>
          <a:p>
            <a:pPr marL="0" indent="0">
              <a:buNone/>
            </a:pPr>
            <a:r>
              <a:rPr lang="en-US" dirty="0"/>
              <a:t>Example: </a:t>
            </a:r>
            <a:br>
              <a:rPr lang="en-US" dirty="0"/>
            </a:br>
            <a:r>
              <a:rPr lang="en-US" i="1" dirty="0"/>
              <a:t>Display an alert box when the mouse is placed over a hyperlink</a:t>
            </a:r>
            <a:r>
              <a:rPr lang="en-US" i="1" dirty="0" smtClean="0"/>
              <a:t>.</a:t>
            </a:r>
          </a:p>
          <a:p>
            <a:pPr marL="0" indent="0">
              <a:buNone/>
            </a:pPr>
            <a:r>
              <a:rPr lang="en-US" altLang="en-US" sz="2200" b="1" dirty="0">
                <a:cs typeface="Times New Roman" panose="02020603050405020304" pitchFamily="18" charset="0"/>
              </a:rPr>
              <a:t>&lt;a </a:t>
            </a:r>
            <a:r>
              <a:rPr lang="en-US" altLang="en-US" sz="2200" b="1" dirty="0" err="1">
                <a:cs typeface="Times New Roman" panose="02020603050405020304" pitchFamily="18" charset="0"/>
              </a:rPr>
              <a:t>href</a:t>
            </a:r>
            <a:r>
              <a:rPr lang="en-US" altLang="en-US" sz="2200" b="1" dirty="0">
                <a:cs typeface="Times New Roman" panose="02020603050405020304" pitchFamily="18" charset="0"/>
              </a:rPr>
              <a:t>="home.htm" </a:t>
            </a:r>
            <a:r>
              <a:rPr lang="en-US" altLang="en-US" sz="2200" b="1" dirty="0" err="1">
                <a:cs typeface="Times New Roman" panose="02020603050405020304" pitchFamily="18" charset="0"/>
              </a:rPr>
              <a:t>onmouseover</a:t>
            </a:r>
            <a:r>
              <a:rPr lang="en-US" altLang="en-US" sz="2200" b="1" dirty="0">
                <a:cs typeface="Times New Roman" panose="02020603050405020304" pitchFamily="18" charset="0"/>
              </a:rPr>
              <a:t>="alert('Click to go home')"&gt;Home&lt;/a&gt;</a:t>
            </a:r>
            <a:endParaRPr lang="en-AU" sz="2200" i="1" dirty="0"/>
          </a:p>
        </p:txBody>
      </p:sp>
    </p:spTree>
    <p:extLst>
      <p:ext uri="{BB962C8B-B14F-4D97-AF65-F5344CB8AC3E}">
        <p14:creationId xmlns:p14="http://schemas.microsoft.com/office/powerpoint/2010/main" val="3179774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Debugging(1)</a:t>
            </a:r>
            <a:endParaRPr lang="en-AU" sz="2000" dirty="0"/>
          </a:p>
        </p:txBody>
      </p:sp>
      <p:sp>
        <p:nvSpPr>
          <p:cNvPr id="3" name="Content Placeholder 2"/>
          <p:cNvSpPr>
            <a:spLocks noGrp="1"/>
          </p:cNvSpPr>
          <p:nvPr>
            <p:ph idx="1"/>
          </p:nvPr>
        </p:nvSpPr>
        <p:spPr>
          <a:xfrm>
            <a:off x="457200" y="1600200"/>
            <a:ext cx="8229600" cy="4648200"/>
          </a:xfrm>
        </p:spPr>
        <p:txBody>
          <a:bodyPr/>
          <a:lstStyle/>
          <a:p>
            <a:r>
              <a:rPr lang="en-US" dirty="0"/>
              <a:t>Check the syntax of the statements </a:t>
            </a:r>
          </a:p>
          <a:p>
            <a:pPr lvl="1"/>
            <a:r>
              <a:rPr lang="en-US" dirty="0"/>
              <a:t>Pay very close attention to upper and lower case letters, spaces, and quotations </a:t>
            </a:r>
          </a:p>
          <a:p>
            <a:r>
              <a:rPr lang="en-US" dirty="0"/>
              <a:t>Verify that you have saved the page with your most recent </a:t>
            </a:r>
            <a:r>
              <a:rPr lang="en-US" dirty="0" smtClean="0"/>
              <a:t>changes</a:t>
            </a:r>
            <a:endParaRPr lang="en-US" dirty="0"/>
          </a:p>
          <a:p>
            <a:pPr lvl="1"/>
            <a:r>
              <a:rPr lang="en-US" dirty="0"/>
              <a:t>Verify that you are testing the most recent version of the page (refresh or reload the page</a:t>
            </a:r>
            <a:r>
              <a:rPr lang="en-US" dirty="0" smtClean="0"/>
              <a:t>)</a:t>
            </a:r>
            <a:endParaRPr lang="en-US" dirty="0"/>
          </a:p>
          <a:p>
            <a:r>
              <a:rPr lang="en-US" dirty="0"/>
              <a:t>If you get an error message, use the error messages that are displayed by the browser</a:t>
            </a:r>
          </a:p>
          <a:p>
            <a:pPr lvl="1"/>
            <a:r>
              <a:rPr lang="en-US" dirty="0"/>
              <a:t>In Firefox: </a:t>
            </a:r>
            <a:r>
              <a:rPr lang="en-US" dirty="0" smtClean="0"/>
              <a:t>Select </a:t>
            </a:r>
            <a:r>
              <a:rPr lang="en-US" dirty="0"/>
              <a:t>Tools &gt; Error Console</a:t>
            </a:r>
          </a:p>
        </p:txBody>
      </p:sp>
    </p:spTree>
    <p:extLst>
      <p:ext uri="{BB962C8B-B14F-4D97-AF65-F5344CB8AC3E}">
        <p14:creationId xmlns:p14="http://schemas.microsoft.com/office/powerpoint/2010/main" val="96532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Debugging(2)</a:t>
            </a:r>
            <a:endParaRPr lang="en-AU" sz="2000" dirty="0"/>
          </a:p>
        </p:txBody>
      </p:sp>
      <p:sp>
        <p:nvSpPr>
          <p:cNvPr id="3" name="Content Placeholder 2"/>
          <p:cNvSpPr>
            <a:spLocks noGrp="1"/>
          </p:cNvSpPr>
          <p:nvPr>
            <p:ph idx="1"/>
          </p:nvPr>
        </p:nvSpPr>
        <p:spPr>
          <a:xfrm>
            <a:off x="457200" y="1600200"/>
            <a:ext cx="8229600" cy="4648200"/>
          </a:xfrm>
        </p:spPr>
        <p:txBody>
          <a:bodyPr/>
          <a:lstStyle/>
          <a:p>
            <a:pPr marL="0" indent="0">
              <a:spcBef>
                <a:spcPts val="600"/>
              </a:spcBef>
              <a:buNone/>
            </a:pPr>
            <a:r>
              <a:rPr lang="en-US" dirty="0"/>
              <a:t>Using the Firefox browser:</a:t>
            </a:r>
          </a:p>
          <a:p>
            <a:pPr>
              <a:spcBef>
                <a:spcPts val="600"/>
              </a:spcBef>
            </a:pPr>
            <a:r>
              <a:rPr lang="en-US" dirty="0"/>
              <a:t>Select the top right menu icon</a:t>
            </a:r>
            <a:br>
              <a:rPr lang="en-US" dirty="0"/>
            </a:br>
            <a:r>
              <a:rPr lang="en-US" dirty="0"/>
              <a:t> (“Hamburger” icon)</a:t>
            </a:r>
          </a:p>
          <a:p>
            <a:pPr>
              <a:spcBef>
                <a:spcPts val="600"/>
              </a:spcBef>
            </a:pPr>
            <a:r>
              <a:rPr lang="en-US" dirty="0"/>
              <a:t>Select Developer &gt; Web Console</a:t>
            </a:r>
          </a:p>
          <a:p>
            <a:pPr>
              <a:spcBef>
                <a:spcPts val="600"/>
              </a:spcBef>
            </a:pPr>
            <a:r>
              <a:rPr lang="en-US" dirty="0"/>
              <a:t>The Web Console </a:t>
            </a:r>
            <a:r>
              <a:rPr lang="en-US" dirty="0" smtClean="0"/>
              <a:t>will </a:t>
            </a:r>
            <a:r>
              <a:rPr lang="en-US" dirty="0"/>
              <a:t>indicate an issue </a:t>
            </a:r>
            <a:br>
              <a:rPr lang="en-US" dirty="0"/>
            </a:br>
            <a:r>
              <a:rPr lang="en-US" dirty="0"/>
              <a:t>and the line number</a:t>
            </a:r>
          </a:p>
          <a:p>
            <a:pPr lvl="1"/>
            <a:r>
              <a:rPr lang="en-US" dirty="0"/>
              <a:t>This may not be exactly where</a:t>
            </a:r>
            <a:br>
              <a:rPr lang="en-US" dirty="0"/>
            </a:br>
            <a:r>
              <a:rPr lang="en-US" dirty="0"/>
              <a:t> the problem is</a:t>
            </a:r>
          </a:p>
          <a:p>
            <a:pPr lvl="1"/>
            <a:r>
              <a:rPr lang="en-US" dirty="0"/>
              <a:t>Sometimes the error is </a:t>
            </a:r>
            <a:br>
              <a:rPr lang="en-US" dirty="0"/>
            </a:br>
            <a:r>
              <a:rPr lang="en-US" dirty="0"/>
              <a:t>one or two lines above </a:t>
            </a:r>
            <a:br>
              <a:rPr lang="en-US" dirty="0"/>
            </a:br>
            <a:r>
              <a:rPr lang="en-US" dirty="0"/>
              <a:t>the indicated line number. </a:t>
            </a:r>
            <a:endParaRPr lang="en-US" sz="2000" dirty="0"/>
          </a:p>
          <a:p>
            <a:pPr marL="0" indent="0">
              <a:spcBef>
                <a:spcPts val="600"/>
              </a:spcBef>
              <a:buNone/>
            </a:pPr>
            <a:endParaRPr lang="en-AU" sz="2400" dirty="0"/>
          </a:p>
        </p:txBody>
      </p:sp>
    </p:spTree>
    <p:extLst>
      <p:ext uri="{BB962C8B-B14F-4D97-AF65-F5344CB8AC3E}">
        <p14:creationId xmlns:p14="http://schemas.microsoft.com/office/powerpoint/2010/main" val="1734264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Learning </a:t>
            </a:r>
            <a:r>
              <a:rPr lang="en-US" altLang="en-US" dirty="0" smtClean="0"/>
              <a:t>Outcomes</a:t>
            </a:r>
            <a:r>
              <a:rPr lang="en-US" altLang="en-US" sz="2000" b="0" dirty="0" smtClean="0"/>
              <a:t> (1 of 2)</a:t>
            </a:r>
            <a:endParaRPr lang="en-US" sz="2000" b="0" dirty="0"/>
          </a:p>
        </p:txBody>
      </p:sp>
      <p:sp>
        <p:nvSpPr>
          <p:cNvPr id="3" name="Content Placeholder 2"/>
          <p:cNvSpPr>
            <a:spLocks noGrp="1"/>
          </p:cNvSpPr>
          <p:nvPr>
            <p:ph idx="1"/>
          </p:nvPr>
        </p:nvSpPr>
        <p:spPr>
          <a:xfrm>
            <a:off x="457200" y="1600200"/>
            <a:ext cx="8229600" cy="4572000"/>
          </a:xfrm>
        </p:spPr>
        <p:txBody>
          <a:bodyPr/>
          <a:lstStyle/>
          <a:p>
            <a:pPr marL="0" indent="0">
              <a:buNone/>
            </a:pPr>
            <a:r>
              <a:rPr lang="en-US" altLang="en-US" b="1" dirty="0"/>
              <a:t>In this chapter, you will learn how to ... </a:t>
            </a:r>
          </a:p>
          <a:p>
            <a:pPr>
              <a:spcBef>
                <a:spcPts val="600"/>
              </a:spcBef>
            </a:pPr>
            <a:r>
              <a:rPr lang="en-US" altLang="en-US" dirty="0"/>
              <a:t>Describe common uses of JavaScript in web pages</a:t>
            </a:r>
          </a:p>
          <a:p>
            <a:pPr>
              <a:spcBef>
                <a:spcPts val="600"/>
              </a:spcBef>
            </a:pPr>
            <a:r>
              <a:rPr lang="en-US" altLang="en-US" dirty="0"/>
              <a:t>Describe the purpose of the Document Object Model and list some common events</a:t>
            </a:r>
          </a:p>
          <a:p>
            <a:pPr>
              <a:spcBef>
                <a:spcPts val="600"/>
              </a:spcBef>
            </a:pPr>
            <a:r>
              <a:rPr lang="en-US" altLang="en-US" dirty="0"/>
              <a:t>Create a simple JavaScript using the script element and the alert() method.</a:t>
            </a:r>
          </a:p>
          <a:p>
            <a:pPr>
              <a:spcBef>
                <a:spcPts val="600"/>
              </a:spcBef>
            </a:pPr>
            <a:r>
              <a:rPr lang="en-US" altLang="en-US" dirty="0"/>
              <a:t>Code JavaScript methods, properties, event handlers, and event listeners</a:t>
            </a:r>
          </a:p>
          <a:p>
            <a:pPr>
              <a:spcBef>
                <a:spcPts val="600"/>
              </a:spcBef>
            </a:pPr>
            <a:r>
              <a:rPr lang="en-US" altLang="en-US" dirty="0"/>
              <a:t>Use variables, operators and the if control structure</a:t>
            </a:r>
          </a:p>
          <a:p>
            <a:pPr>
              <a:spcBef>
                <a:spcPts val="600"/>
              </a:spcBef>
            </a:pPr>
            <a:r>
              <a:rPr lang="en-US" altLang="en-US" dirty="0"/>
              <a:t>Create a basic form validation script</a:t>
            </a:r>
          </a:p>
          <a:p>
            <a:pPr>
              <a:spcBef>
                <a:spcPts val="600"/>
              </a:spcBef>
            </a:pPr>
            <a:endParaRPr lang="en-US" altLang="en-US" dirty="0"/>
          </a:p>
          <a:p>
            <a:endParaRPr lang="en-US" altLang="en-US" dirty="0"/>
          </a:p>
        </p:txBody>
      </p:sp>
    </p:spTree>
    <p:extLst>
      <p:ext uri="{BB962C8B-B14F-4D97-AF65-F5344CB8AC3E}">
        <p14:creationId xmlns:p14="http://schemas.microsoft.com/office/powerpoint/2010/main" val="3010699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Figure </a:t>
            </a:r>
            <a:r>
              <a:rPr lang="en-AU" dirty="0" smtClean="0"/>
              <a:t>14.7 </a:t>
            </a:r>
            <a:r>
              <a:rPr lang="en-US" sz="2800" b="0" dirty="0"/>
              <a:t>The </a:t>
            </a:r>
            <a:r>
              <a:rPr lang="en-US" sz="2800" b="0" dirty="0" smtClean="0"/>
              <a:t>Web Console </a:t>
            </a:r>
            <a:r>
              <a:rPr lang="en-US" sz="2800" b="0" dirty="0"/>
              <a:t>displays an error</a:t>
            </a:r>
            <a:endParaRPr lang="en-AU" sz="2800" b="0" dirty="0"/>
          </a:p>
        </p:txBody>
      </p:sp>
      <p:pic>
        <p:nvPicPr>
          <p:cNvPr id="4" name="Picture 2" descr="A screenshot displays an error on the Web Console panel. The panel displays the error, ReferenceError colon aalert is not defined, along with the file name, alert dot h t m l, line number, 10 and column number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202" y="1676400"/>
            <a:ext cx="4609597" cy="43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755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Checkpoint</a:t>
            </a:r>
            <a:r>
              <a:rPr lang="en-AU" sz="2000" dirty="0"/>
              <a:t> </a:t>
            </a:r>
            <a:r>
              <a:rPr lang="en-US" altLang="en-US" sz="2000" b="0" dirty="0" smtClean="0"/>
              <a:t>(2 </a:t>
            </a:r>
            <a:r>
              <a:rPr lang="en-US" altLang="en-US" sz="2000" b="0" dirty="0"/>
              <a:t>of 5)</a:t>
            </a:r>
            <a:endParaRPr lang="en-AU" sz="2000" dirty="0"/>
          </a:p>
        </p:txBody>
      </p:sp>
      <p:sp>
        <p:nvSpPr>
          <p:cNvPr id="3" name="Content Placeholder 2"/>
          <p:cNvSpPr>
            <a:spLocks noGrp="1"/>
          </p:cNvSpPr>
          <p:nvPr>
            <p:ph idx="1"/>
          </p:nvPr>
        </p:nvSpPr>
        <p:spPr/>
        <p:txBody>
          <a:bodyPr/>
          <a:lstStyle/>
          <a:p>
            <a:pPr marL="514350" indent="-514350">
              <a:buFont typeface="+mj-lt"/>
              <a:buAutoNum type="arabicPeriod"/>
            </a:pPr>
            <a:r>
              <a:rPr lang="en-US" i="1" dirty="0"/>
              <a:t>With respect to objects, describe the difference between a property and a method. Feel free to use words like “thing,” “action,” “description,” “attribute,” and so forth</a:t>
            </a:r>
            <a:r>
              <a:rPr lang="en-US" i="1" dirty="0" smtClean="0"/>
              <a:t>.</a:t>
            </a:r>
            <a:endParaRPr lang="en-US" i="1" dirty="0"/>
          </a:p>
          <a:p>
            <a:pPr marL="514350" indent="-514350">
              <a:buFont typeface="+mj-lt"/>
              <a:buAutoNum type="arabicPeriod"/>
            </a:pPr>
            <a:r>
              <a:rPr lang="en-US" i="1" dirty="0"/>
              <a:t>What is the difference between an event and an event handler</a:t>
            </a:r>
            <a:r>
              <a:rPr lang="en-US" i="1" dirty="0" smtClean="0"/>
              <a:t>?</a:t>
            </a:r>
            <a:endParaRPr lang="en-US" i="1" dirty="0"/>
          </a:p>
          <a:p>
            <a:pPr marL="514350" indent="-514350">
              <a:buFont typeface="+mj-lt"/>
              <a:buAutoNum type="arabicPeriod"/>
            </a:pPr>
            <a:r>
              <a:rPr lang="en-US" i="1" dirty="0"/>
              <a:t>Where are event handlers placed in the HTML document?</a:t>
            </a:r>
            <a:endParaRPr lang="en-AU" i="1" dirty="0"/>
          </a:p>
        </p:txBody>
      </p:sp>
    </p:spTree>
    <p:extLst>
      <p:ext uri="{BB962C8B-B14F-4D97-AF65-F5344CB8AC3E}">
        <p14:creationId xmlns:p14="http://schemas.microsoft.com/office/powerpoint/2010/main" val="837570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a:t>
            </a:r>
            <a:endParaRPr lang="en-AU" sz="2000" b="0" dirty="0"/>
          </a:p>
        </p:txBody>
      </p:sp>
      <p:sp>
        <p:nvSpPr>
          <p:cNvPr id="3" name="Content Placeholder 2"/>
          <p:cNvSpPr>
            <a:spLocks noGrp="1"/>
          </p:cNvSpPr>
          <p:nvPr>
            <p:ph idx="1"/>
          </p:nvPr>
        </p:nvSpPr>
        <p:spPr>
          <a:xfrm>
            <a:off x="457200" y="1600200"/>
            <a:ext cx="8229600" cy="4648200"/>
          </a:xfrm>
        </p:spPr>
        <p:txBody>
          <a:bodyPr/>
          <a:lstStyle/>
          <a:p>
            <a:pPr marL="0" indent="0">
              <a:buNone/>
            </a:pPr>
            <a:r>
              <a:rPr lang="en-US" dirty="0"/>
              <a:t>A variable is a placeholder for information.</a:t>
            </a:r>
          </a:p>
          <a:p>
            <a:pPr marL="0" indent="0">
              <a:buNone/>
            </a:pPr>
            <a:r>
              <a:rPr lang="en-US" dirty="0"/>
              <a:t>The variable is stored in the computer’s memory (RAM</a:t>
            </a:r>
            <a:r>
              <a:rPr lang="en-US" dirty="0" smtClean="0"/>
              <a:t>).</a:t>
            </a:r>
            <a:endParaRPr lang="en-US" dirty="0"/>
          </a:p>
          <a:p>
            <a:pPr marL="0" indent="0">
              <a:buNone/>
            </a:pPr>
            <a:r>
              <a:rPr lang="en-US" dirty="0"/>
              <a:t>  </a:t>
            </a:r>
            <a:r>
              <a:rPr lang="en-US" dirty="0" err="1"/>
              <a:t>var</a:t>
            </a:r>
            <a:r>
              <a:rPr lang="en-US" dirty="0"/>
              <a:t> </a:t>
            </a:r>
            <a:r>
              <a:rPr lang="en-US" dirty="0" err="1"/>
              <a:t>userName</a:t>
            </a:r>
            <a:r>
              <a:rPr lang="en-US" dirty="0"/>
              <a:t>;</a:t>
            </a:r>
          </a:p>
          <a:p>
            <a:pPr marL="0" indent="0">
              <a:buNone/>
            </a:pPr>
            <a:r>
              <a:rPr lang="en-US" dirty="0"/>
              <a:t>  </a:t>
            </a:r>
            <a:r>
              <a:rPr lang="en-US" dirty="0" err="1" smtClean="0"/>
              <a:t>userName</a:t>
            </a:r>
            <a:r>
              <a:rPr lang="en-US" dirty="0" smtClean="0"/>
              <a:t> </a:t>
            </a:r>
            <a:r>
              <a:rPr lang="en-US" dirty="0"/>
              <a:t>= "Karen";</a:t>
            </a:r>
          </a:p>
          <a:p>
            <a:pPr marL="0" indent="0">
              <a:buNone/>
            </a:pPr>
            <a:r>
              <a:rPr lang="en-US" dirty="0"/>
              <a:t>  </a:t>
            </a:r>
            <a:r>
              <a:rPr lang="en-US" dirty="0" err="1" smtClean="0"/>
              <a:t>document.write</a:t>
            </a:r>
            <a:r>
              <a:rPr lang="en-US" dirty="0" smtClean="0"/>
              <a:t>(</a:t>
            </a:r>
            <a:r>
              <a:rPr lang="en-US" dirty="0" err="1" smtClean="0"/>
              <a:t>userName</a:t>
            </a:r>
            <a:r>
              <a:rPr lang="en-US" dirty="0"/>
              <a:t>);</a:t>
            </a:r>
          </a:p>
        </p:txBody>
      </p:sp>
    </p:spTree>
    <p:extLst>
      <p:ext uri="{BB962C8B-B14F-4D97-AF65-F5344CB8AC3E}">
        <p14:creationId xmlns:p14="http://schemas.microsoft.com/office/powerpoint/2010/main" val="4080877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Prompts</a:t>
            </a:r>
            <a:endParaRPr lang="en-AU" sz="2000" b="0" dirty="0"/>
          </a:p>
        </p:txBody>
      </p:sp>
      <p:sp>
        <p:nvSpPr>
          <p:cNvPr id="3" name="Content Placeholder 2"/>
          <p:cNvSpPr>
            <a:spLocks noGrp="1"/>
          </p:cNvSpPr>
          <p:nvPr>
            <p:ph idx="1"/>
          </p:nvPr>
        </p:nvSpPr>
        <p:spPr>
          <a:xfrm>
            <a:off x="457200" y="1600200"/>
            <a:ext cx="8229600" cy="4648200"/>
          </a:xfrm>
        </p:spPr>
        <p:txBody>
          <a:bodyPr/>
          <a:lstStyle/>
          <a:p>
            <a:pPr marL="0" indent="0">
              <a:buNone/>
            </a:pPr>
            <a:r>
              <a:rPr lang="en-US" dirty="0"/>
              <a:t>prompt() method</a:t>
            </a:r>
          </a:p>
          <a:p>
            <a:r>
              <a:rPr lang="en-US" dirty="0"/>
              <a:t>Displays a message and accepts a value from the </a:t>
            </a:r>
            <a:r>
              <a:rPr lang="en-US" dirty="0" smtClean="0"/>
              <a:t>user </a:t>
            </a:r>
            <a:r>
              <a:rPr lang="en-US" b="1" dirty="0" err="1" smtClean="0"/>
              <a:t>myName</a:t>
            </a:r>
            <a:r>
              <a:rPr lang="en-US" b="1" dirty="0" smtClean="0"/>
              <a:t> = </a:t>
            </a:r>
            <a:r>
              <a:rPr lang="en-US" b="1" dirty="0"/>
              <a:t>prompt(“prompt message</a:t>
            </a:r>
            <a:r>
              <a:rPr lang="en-US" b="1" dirty="0" smtClean="0"/>
              <a:t>”);</a:t>
            </a:r>
            <a:endParaRPr lang="en-US" dirty="0"/>
          </a:p>
          <a:p>
            <a:r>
              <a:rPr lang="en-US" dirty="0"/>
              <a:t>The value typed by the user is stored in the variable  </a:t>
            </a:r>
            <a:r>
              <a:rPr lang="en-US" dirty="0" err="1"/>
              <a:t>myName</a:t>
            </a:r>
            <a:endParaRPr lang="en-US" dirty="0"/>
          </a:p>
        </p:txBody>
      </p:sp>
    </p:spTree>
    <p:extLst>
      <p:ext uri="{BB962C8B-B14F-4D97-AF65-F5344CB8AC3E}">
        <p14:creationId xmlns:p14="http://schemas.microsoft.com/office/powerpoint/2010/main" val="2561393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endParaRPr lang="en-AU" dirty="0"/>
          </a:p>
        </p:txBody>
      </p:sp>
      <p:sp>
        <p:nvSpPr>
          <p:cNvPr id="5" name="TextBox 9"/>
          <p:cNvSpPr txBox="1">
            <a:spLocks noChangeArrowheads="1"/>
          </p:cNvSpPr>
          <p:nvPr/>
        </p:nvSpPr>
        <p:spPr bwMode="auto">
          <a:xfrm>
            <a:off x="381000" y="1752600"/>
            <a:ext cx="6705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Table 14.3</a:t>
            </a:r>
            <a:r>
              <a:rPr lang="en-US" altLang="en-US" sz="1600" dirty="0">
                <a:latin typeface="+mj-lt"/>
              </a:rPr>
              <a:t> Commonly used arithmetic operators</a:t>
            </a:r>
          </a:p>
        </p:txBody>
      </p:sp>
      <p:graphicFrame>
        <p:nvGraphicFramePr>
          <p:cNvPr id="6" name="Table 3"/>
          <p:cNvGraphicFramePr>
            <a:graphicFrameLocks noGrp="1"/>
          </p:cNvGraphicFramePr>
          <p:nvPr>
            <p:ph idx="1"/>
            <p:extLst>
              <p:ext uri="{D42A27DB-BD31-4B8C-83A1-F6EECF244321}">
                <p14:modId xmlns:p14="http://schemas.microsoft.com/office/powerpoint/2010/main" val="2036415302"/>
              </p:ext>
            </p:extLst>
          </p:nvPr>
        </p:nvGraphicFramePr>
        <p:xfrm>
          <a:off x="469490" y="2209800"/>
          <a:ext cx="8229600" cy="2225040"/>
        </p:xfrm>
        <a:graphic>
          <a:graphicData uri="http://schemas.openxmlformats.org/drawingml/2006/table">
            <a:tbl>
              <a:tblPr firstRow="1" bandRow="1">
                <a:tableStyleId>{3B4B98B0-60AC-42C2-AFA5-B58CD77FA1E5}</a:tableStyleId>
              </a:tblPr>
              <a:tblGrid>
                <a:gridCol w="2057400">
                  <a:extLst>
                    <a:ext uri="{9D8B030D-6E8A-4147-A177-3AD203B41FA5}">
                      <a16:colId xmlns:a16="http://schemas.microsoft.com/office/drawing/2014/main" val="3171967104"/>
                    </a:ext>
                  </a:extLst>
                </a:gridCol>
                <a:gridCol w="2057400">
                  <a:extLst>
                    <a:ext uri="{9D8B030D-6E8A-4147-A177-3AD203B41FA5}">
                      <a16:colId xmlns:a16="http://schemas.microsoft.com/office/drawing/2014/main" val="2715295013"/>
                    </a:ext>
                  </a:extLst>
                </a:gridCol>
                <a:gridCol w="2057400">
                  <a:extLst>
                    <a:ext uri="{9D8B030D-6E8A-4147-A177-3AD203B41FA5}">
                      <a16:colId xmlns:a16="http://schemas.microsoft.com/office/drawing/2014/main" val="2184047869"/>
                    </a:ext>
                  </a:extLst>
                </a:gridCol>
                <a:gridCol w="2057400">
                  <a:extLst>
                    <a:ext uri="{9D8B030D-6E8A-4147-A177-3AD203B41FA5}">
                      <a16:colId xmlns:a16="http://schemas.microsoft.com/office/drawing/2014/main" val="2219076586"/>
                    </a:ext>
                  </a:extLst>
                </a:gridCol>
              </a:tblGrid>
              <a:tr h="37084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cs typeface="Times New Roman" pitchFamily="18" charset="0"/>
                        </a:rPr>
                        <a:t>Operator</a:t>
                      </a:r>
                      <a:endParaRPr kumimoji="0" lang="en-US" sz="1800" b="0" i="0" u="none" strike="noStrike" cap="none" normalizeH="0" baseline="0" dirty="0">
                        <a:ln>
                          <a:noFill/>
                        </a:ln>
                        <a:solidFill>
                          <a:schemeClr val="tx1"/>
                        </a:solidFill>
                        <a:effectLst/>
                        <a:latin typeface="+mj-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FA3"/>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cs typeface="Times New Roman" pitchFamily="18" charset="0"/>
                        </a:rPr>
                        <a:t>Description</a:t>
                      </a:r>
                      <a:endParaRPr kumimoji="0" lang="en-US" sz="1800" b="0" i="0" u="none" strike="noStrike" cap="none" normalizeH="0" baseline="0" dirty="0">
                        <a:ln>
                          <a:noFill/>
                        </a:ln>
                        <a:solidFill>
                          <a:schemeClr val="tx1"/>
                        </a:solidFill>
                        <a:effectLst/>
                        <a:latin typeface="+mj-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FA3"/>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cs typeface="Times New Roman" pitchFamily="18" charset="0"/>
                        </a:rPr>
                        <a:t>Example</a:t>
                      </a:r>
                      <a:endParaRPr kumimoji="0" lang="en-US" sz="1800" b="0" i="0" u="none" strike="noStrike" cap="none" normalizeH="0" baseline="0" dirty="0">
                        <a:ln>
                          <a:noFill/>
                        </a:ln>
                        <a:solidFill>
                          <a:schemeClr val="tx1"/>
                        </a:solidFill>
                        <a:effectLst/>
                        <a:latin typeface="+mj-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FA3"/>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cs typeface="Times New Roman" pitchFamily="18" charset="0"/>
                        </a:rPr>
                        <a:t>Value of Quantity</a:t>
                      </a:r>
                      <a:endParaRPr kumimoji="0" lang="en-US" sz="1800" b="0" i="0" u="none" strike="noStrike" cap="none" normalizeH="0" baseline="0" dirty="0">
                        <a:ln>
                          <a:noFill/>
                        </a:ln>
                        <a:solidFill>
                          <a:schemeClr val="tx1"/>
                        </a:solidFill>
                        <a:effectLst/>
                        <a:latin typeface="+mj-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954109331"/>
                  </a:ext>
                </a:extLst>
              </a:tr>
              <a:tr h="37084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cs typeface="Times New Roman" pitchFamily="18" charset="0"/>
                        </a:rPr>
                        <a:t> =</a:t>
                      </a:r>
                      <a:endParaRPr kumimoji="0" lang="en-US" sz="1800" b="0"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cs typeface="Times New Roman" pitchFamily="18" charset="0"/>
                        </a:rPr>
                        <a:t>assign</a:t>
                      </a:r>
                      <a:endParaRPr kumimoji="0" lang="en-US" sz="1800" b="0"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cs typeface="Times New Roman" pitchFamily="18" charset="0"/>
                        </a:rPr>
                        <a:t>quantity = 10</a:t>
                      </a:r>
                      <a:endParaRPr kumimoji="0" lang="en-US" sz="1800" b="0"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cs typeface="Times New Roman" pitchFamily="18" charset="0"/>
                        </a:rPr>
                        <a:t>10</a:t>
                      </a:r>
                      <a:endParaRPr kumimoji="0" lang="en-US" sz="1800" b="0"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97637342"/>
                  </a:ext>
                </a:extLst>
              </a:tr>
              <a:tr h="37084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cs typeface="Times New Roman" pitchFamily="18" charset="0"/>
                        </a:rPr>
                        <a:t>+</a:t>
                      </a:r>
                      <a:endParaRPr kumimoji="0" lang="en-US" sz="1800" b="0"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cs typeface="Times New Roman" pitchFamily="18" charset="0"/>
                        </a:rPr>
                        <a:t>addition</a:t>
                      </a:r>
                      <a:endParaRPr kumimoji="0" lang="en-US" sz="1800" b="0"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cs typeface="Times New Roman" pitchFamily="18" charset="0"/>
                        </a:rPr>
                        <a:t>quantity = 10 + 6</a:t>
                      </a:r>
                      <a:endParaRPr kumimoji="0" lang="en-US" sz="1800" b="0"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cs typeface="Times New Roman" pitchFamily="18" charset="0"/>
                        </a:rPr>
                        <a:t>16</a:t>
                      </a:r>
                      <a:endParaRPr kumimoji="0" lang="en-US" sz="1800" b="0"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254091"/>
                  </a:ext>
                </a:extLst>
              </a:tr>
              <a:tr h="37084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cs typeface="Times New Roman" pitchFamily="18" charset="0"/>
                        </a:rPr>
                        <a:t>-</a:t>
                      </a:r>
                      <a:endParaRPr kumimoji="0" lang="en-US" sz="1800" b="0"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cs typeface="Times New Roman" pitchFamily="18" charset="0"/>
                        </a:rPr>
                        <a:t>subtraction</a:t>
                      </a:r>
                      <a:endParaRPr kumimoji="0" lang="en-US" sz="1800" b="0"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cs typeface="Times New Roman" pitchFamily="18" charset="0"/>
                        </a:rPr>
                        <a:t>quantity = 10 - 6</a:t>
                      </a:r>
                      <a:endParaRPr kumimoji="0" lang="en-US" sz="1800" b="0"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cs typeface="Times New Roman" pitchFamily="18" charset="0"/>
                        </a:rPr>
                        <a:t>4</a:t>
                      </a:r>
                      <a:endParaRPr kumimoji="0" lang="en-US" sz="1800" b="0"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334263"/>
                  </a:ext>
                </a:extLst>
              </a:tr>
              <a:tr h="37084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cs typeface="Times New Roman" pitchFamily="18" charset="0"/>
                        </a:rPr>
                        <a:t>*</a:t>
                      </a:r>
                      <a:endParaRPr kumimoji="0" lang="en-US" sz="1800" b="0"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cs typeface="Times New Roman" pitchFamily="18" charset="0"/>
                        </a:rPr>
                        <a:t>multiplication</a:t>
                      </a:r>
                      <a:endParaRPr kumimoji="0" lang="en-US" sz="1800" b="0"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cs typeface="Times New Roman" pitchFamily="18" charset="0"/>
                        </a:rPr>
                        <a:t>quantity = 10 * 2</a:t>
                      </a:r>
                      <a:endParaRPr kumimoji="0" lang="en-US" sz="1800" b="0"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cs typeface="Times New Roman" pitchFamily="18" charset="0"/>
                        </a:rPr>
                        <a:t>20</a:t>
                      </a:r>
                      <a:endParaRPr kumimoji="0" lang="en-US" sz="1800" b="0"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52627888"/>
                  </a:ext>
                </a:extLst>
              </a:tr>
              <a:tr h="37084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cs typeface="Times New Roman" pitchFamily="18" charset="0"/>
                        </a:rPr>
                        <a:t>/</a:t>
                      </a:r>
                      <a:endParaRPr kumimoji="0" lang="en-US" sz="1800" b="0"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mj-lt"/>
                          <a:cs typeface="Times New Roman" pitchFamily="18" charset="0"/>
                        </a:rPr>
                        <a:t>division</a:t>
                      </a:r>
                      <a:endParaRPr kumimoji="0" lang="en-US" sz="1800" b="0" i="0" u="none" strike="noStrike" cap="none" normalizeH="0" baseline="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mj-lt"/>
                          <a:cs typeface="Times New Roman" pitchFamily="18" charset="0"/>
                        </a:rPr>
                        <a:t>quantity = 10 / 2</a:t>
                      </a:r>
                      <a:endParaRPr kumimoji="0" lang="en-US" sz="1800" b="0" i="0" u="none" strike="noStrike" cap="none" normalizeH="0" baseline="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cs typeface="Times New Roman" pitchFamily="18" charset="0"/>
                        </a:rPr>
                        <a:t>5</a:t>
                      </a:r>
                      <a:endParaRPr kumimoji="0" lang="en-US" sz="1800" b="0"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3246572"/>
                  </a:ext>
                </a:extLst>
              </a:tr>
            </a:tbl>
          </a:graphicData>
        </a:graphic>
      </p:graphicFrame>
    </p:spTree>
    <p:extLst>
      <p:ext uri="{BB962C8B-B14F-4D97-AF65-F5344CB8AC3E}">
        <p14:creationId xmlns:p14="http://schemas.microsoft.com/office/powerpoint/2010/main" val="3827825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Comparison Operators</a:t>
            </a:r>
          </a:p>
        </p:txBody>
      </p:sp>
      <p:sp>
        <p:nvSpPr>
          <p:cNvPr id="6" name="TextBox 9"/>
          <p:cNvSpPr txBox="1">
            <a:spLocks noChangeArrowheads="1"/>
          </p:cNvSpPr>
          <p:nvPr/>
        </p:nvSpPr>
        <p:spPr bwMode="auto">
          <a:xfrm>
            <a:off x="381000" y="1828800"/>
            <a:ext cx="678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Table 14.4</a:t>
            </a:r>
            <a:r>
              <a:rPr lang="en-US" altLang="en-US" sz="1600" dirty="0">
                <a:latin typeface="+mj-lt"/>
              </a:rPr>
              <a:t> Commonly used comparison operators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19305125"/>
              </p:ext>
            </p:extLst>
          </p:nvPr>
        </p:nvGraphicFramePr>
        <p:xfrm>
          <a:off x="457200" y="2362200"/>
          <a:ext cx="8229600" cy="3500152"/>
        </p:xfrm>
        <a:graphic>
          <a:graphicData uri="http://schemas.openxmlformats.org/drawingml/2006/table">
            <a:tbl>
              <a:tblPr firstRow="1" bandRow="1">
                <a:tableStyleId>{3B4B98B0-60AC-42C2-AFA5-B58CD77FA1E5}</a:tableStyleId>
              </a:tblPr>
              <a:tblGrid>
                <a:gridCol w="990600">
                  <a:extLst>
                    <a:ext uri="{9D8B030D-6E8A-4147-A177-3AD203B41FA5}">
                      <a16:colId xmlns:a16="http://schemas.microsoft.com/office/drawing/2014/main" val="887602083"/>
                    </a:ext>
                  </a:extLst>
                </a:gridCol>
                <a:gridCol w="2743200">
                  <a:extLst>
                    <a:ext uri="{9D8B030D-6E8A-4147-A177-3AD203B41FA5}">
                      <a16:colId xmlns:a16="http://schemas.microsoft.com/office/drawing/2014/main" val="3546479553"/>
                    </a:ext>
                  </a:extLst>
                </a:gridCol>
                <a:gridCol w="1600200">
                  <a:extLst>
                    <a:ext uri="{9D8B030D-6E8A-4147-A177-3AD203B41FA5}">
                      <a16:colId xmlns:a16="http://schemas.microsoft.com/office/drawing/2014/main" val="1420332992"/>
                    </a:ext>
                  </a:extLst>
                </a:gridCol>
                <a:gridCol w="2895600">
                  <a:extLst>
                    <a:ext uri="{9D8B030D-6E8A-4147-A177-3AD203B41FA5}">
                      <a16:colId xmlns:a16="http://schemas.microsoft.com/office/drawing/2014/main" val="3021812926"/>
                    </a:ext>
                  </a:extLst>
                </a:gridCol>
              </a:tblGrid>
              <a:tr h="37084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Times New Roman" pitchFamily="18" charset="0"/>
                        </a:rPr>
                        <a:t>Operator</a:t>
                      </a:r>
                      <a:endParaRPr kumimoji="0" lang="en-US" sz="1600" b="0" i="0" u="none" strike="noStrike" cap="none" normalizeH="0" baseline="0" dirty="0">
                        <a:ln>
                          <a:noFill/>
                        </a:ln>
                        <a:solidFill>
                          <a:schemeClr val="tx1"/>
                        </a:solidFill>
                        <a:effectLst/>
                        <a:latin typeface="+mj-lt"/>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FA3"/>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Times New Roman" pitchFamily="18" charset="0"/>
                        </a:rPr>
                        <a:t>Description</a:t>
                      </a:r>
                      <a:endParaRPr kumimoji="0" lang="en-US" sz="1600" b="0" i="0" u="none" strike="noStrike" cap="none" normalizeH="0" baseline="0" dirty="0">
                        <a:ln>
                          <a:noFill/>
                        </a:ln>
                        <a:solidFill>
                          <a:schemeClr val="tx1"/>
                        </a:solidFill>
                        <a:effectLst/>
                        <a:latin typeface="+mj-lt"/>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FA3"/>
                    </a:solidFill>
                  </a:tcPr>
                </a:tc>
                <a:tc>
                  <a:txBody>
                    <a:bodyPr/>
                    <a:lstStyle/>
                    <a:p>
                      <a:pPr marL="34290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Times New Roman" pitchFamily="18" charset="0"/>
                        </a:rPr>
                        <a:t>Example</a:t>
                      </a:r>
                      <a:endParaRPr kumimoji="0" lang="en-US" sz="1600" b="0" i="0" u="none" strike="noStrike" cap="none" normalizeH="0" baseline="0" dirty="0">
                        <a:ln>
                          <a:noFill/>
                        </a:ln>
                        <a:solidFill>
                          <a:schemeClr val="tx1"/>
                        </a:solidFill>
                        <a:effectLst/>
                        <a:latin typeface="+mj-lt"/>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FA3"/>
                    </a:solidFill>
                  </a:tcPr>
                </a:tc>
                <a:tc>
                  <a:txBody>
                    <a:bodyPr/>
                    <a:lstStyle/>
                    <a:p>
                      <a:pPr marL="34290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Times New Roman" pitchFamily="18" charset="0"/>
                        </a:rPr>
                        <a:t>Sample Values of Quantity </a:t>
                      </a:r>
                      <a:br>
                        <a:rPr kumimoji="0" lang="en-US" sz="1600" b="0" i="0" u="none" strike="noStrike" cap="none" normalizeH="0" baseline="0" dirty="0">
                          <a:ln>
                            <a:noFill/>
                          </a:ln>
                          <a:solidFill>
                            <a:schemeClr val="tx1"/>
                          </a:solidFill>
                          <a:effectLst/>
                          <a:latin typeface="+mj-lt"/>
                          <a:cs typeface="Times New Roman" pitchFamily="18" charset="0"/>
                        </a:rPr>
                      </a:br>
                      <a:r>
                        <a:rPr kumimoji="0" lang="en-US" sz="1600" b="0" i="0" u="none" strike="noStrike" cap="none" normalizeH="0" baseline="0" dirty="0">
                          <a:ln>
                            <a:noFill/>
                          </a:ln>
                          <a:solidFill>
                            <a:schemeClr val="tx1"/>
                          </a:solidFill>
                          <a:effectLst/>
                          <a:latin typeface="+mj-lt"/>
                          <a:cs typeface="Times New Roman" pitchFamily="18" charset="0"/>
                        </a:rPr>
                        <a:t>that Would Result in </a:t>
                      </a:r>
                      <a:r>
                        <a:rPr kumimoji="0" lang="en-US" sz="1600" b="0" i="0" u="none" strike="noStrike" cap="none" normalizeH="0" baseline="0" dirty="0">
                          <a:ln>
                            <a:noFill/>
                          </a:ln>
                          <a:solidFill>
                            <a:schemeClr val="tx1"/>
                          </a:solidFill>
                          <a:effectLst/>
                          <a:latin typeface="+mj-lt"/>
                          <a:cs typeface="Courier New" pitchFamily="49" charset="0"/>
                        </a:rPr>
                        <a:t>T</a:t>
                      </a:r>
                      <a:r>
                        <a:rPr kumimoji="0" lang="en-US" sz="1600" b="0" i="0" u="none" strike="noStrike" cap="none" normalizeH="0" baseline="0" dirty="0">
                          <a:ln>
                            <a:noFill/>
                          </a:ln>
                          <a:solidFill>
                            <a:schemeClr val="tx1"/>
                          </a:solidFill>
                          <a:effectLst/>
                          <a:latin typeface="+mj-lt"/>
                          <a:ea typeface="Times New Roman" pitchFamily="18" charset="0"/>
                          <a:cs typeface="Courier New" pitchFamily="49" charset="0"/>
                        </a:rPr>
                        <a:t>rue</a:t>
                      </a:r>
                      <a:endParaRPr kumimoji="0" lang="en-US" sz="1600" b="0" i="0" u="none" strike="noStrike" cap="none" normalizeH="0" baseline="0" dirty="0">
                        <a:ln>
                          <a:noFill/>
                        </a:ln>
                        <a:solidFill>
                          <a:schemeClr val="tx1"/>
                        </a:solidFill>
                        <a:effectLst/>
                        <a:latin typeface="+mj-lt"/>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3510187404"/>
                  </a:ext>
                </a:extLst>
              </a:tr>
              <a:tr h="37084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Times New Roman" pitchFamily="18" charset="0"/>
                        </a:rPr>
                        <a:t> = =</a:t>
                      </a:r>
                      <a:endParaRPr kumimoji="0" lang="en-US" sz="1600" b="0" i="0" u="none" strike="noStrike" cap="none" normalizeH="0" baseline="0" dirty="0">
                        <a:ln>
                          <a:noFill/>
                        </a:ln>
                        <a:solidFill>
                          <a:schemeClr val="tx1"/>
                        </a:solidFill>
                        <a:effectLst/>
                        <a:latin typeface="+mj-lt"/>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Times New Roman" pitchFamily="18" charset="0"/>
                        </a:rPr>
                        <a:t>Double equals sign (equivalent)</a:t>
                      </a:r>
                      <a:br>
                        <a:rPr kumimoji="0" lang="en-US" sz="1600" b="0" i="0" u="none" strike="noStrike" cap="none" normalizeH="0" baseline="0" dirty="0">
                          <a:ln>
                            <a:noFill/>
                          </a:ln>
                          <a:solidFill>
                            <a:schemeClr val="tx1"/>
                          </a:solidFill>
                          <a:effectLst/>
                          <a:latin typeface="+mj-lt"/>
                          <a:cs typeface="Times New Roman" pitchFamily="18" charset="0"/>
                        </a:rPr>
                      </a:br>
                      <a:r>
                        <a:rPr kumimoji="0" lang="en-US" sz="1600" b="0" i="0" u="none" strike="noStrike" cap="none" normalizeH="0" baseline="0" dirty="0">
                          <a:ln>
                            <a:noFill/>
                          </a:ln>
                          <a:solidFill>
                            <a:schemeClr val="tx1"/>
                          </a:solidFill>
                          <a:effectLst/>
                          <a:latin typeface="+mj-lt"/>
                          <a:cs typeface="Times New Roman" pitchFamily="18" charset="0"/>
                        </a:rPr>
                        <a:t>“is exactly equal to”</a:t>
                      </a:r>
                      <a:endParaRPr kumimoji="0" lang="en-US" sz="1600" b="0" i="0" u="none" strike="noStrike" cap="none" normalizeH="0" baseline="0" dirty="0">
                        <a:ln>
                          <a:noFill/>
                        </a:ln>
                        <a:solidFill>
                          <a:schemeClr val="tx1"/>
                        </a:solidFill>
                        <a:effectLst/>
                        <a:latin typeface="+mj-lt"/>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Times New Roman" pitchFamily="18" charset="0"/>
                        </a:rPr>
                        <a:t>quantity = = 10</a:t>
                      </a:r>
                      <a:endParaRPr kumimoji="0" lang="en-US" sz="1600" b="0" i="0" u="none" strike="noStrike" cap="none" normalizeH="0" baseline="0" dirty="0">
                        <a:ln>
                          <a:noFill/>
                        </a:ln>
                        <a:solidFill>
                          <a:schemeClr val="tx1"/>
                        </a:solidFill>
                        <a:effectLst/>
                        <a:latin typeface="+mj-lt"/>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Times New Roman" pitchFamily="18" charset="0"/>
                        </a:rPr>
                        <a:t>10</a:t>
                      </a:r>
                      <a:endParaRPr kumimoji="0" lang="en-US" sz="1600" b="0" i="0" u="none" strike="noStrike" cap="none" normalizeH="0" baseline="0" dirty="0">
                        <a:ln>
                          <a:noFill/>
                        </a:ln>
                        <a:solidFill>
                          <a:schemeClr val="tx1"/>
                        </a:solidFill>
                        <a:effectLst/>
                        <a:latin typeface="+mj-lt"/>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5599883"/>
                  </a:ext>
                </a:extLst>
              </a:tr>
              <a:tr h="37084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Times New Roman" pitchFamily="18" charset="0"/>
                        </a:rPr>
                        <a:t>&gt;</a:t>
                      </a:r>
                      <a:endParaRPr kumimoji="0" lang="en-US" sz="1600" b="0" i="0" u="none" strike="noStrike" cap="none" normalizeH="0" baseline="0" dirty="0">
                        <a:ln>
                          <a:noFill/>
                        </a:ln>
                        <a:solidFill>
                          <a:schemeClr val="tx1"/>
                        </a:solidFill>
                        <a:effectLst/>
                        <a:latin typeface="+mj-lt"/>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Times New Roman" pitchFamily="18" charset="0"/>
                        </a:rPr>
                        <a:t>Greater than</a:t>
                      </a:r>
                      <a:endParaRPr kumimoji="0" lang="en-US" sz="1600" b="0" i="0" u="none" strike="noStrike" cap="none" normalizeH="0" baseline="0" dirty="0">
                        <a:ln>
                          <a:noFill/>
                        </a:ln>
                        <a:solidFill>
                          <a:schemeClr val="tx1"/>
                        </a:solidFill>
                        <a:effectLst/>
                        <a:latin typeface="+mj-lt"/>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Times New Roman" pitchFamily="18" charset="0"/>
                        </a:rPr>
                        <a:t>quantity &gt; 10</a:t>
                      </a:r>
                      <a:endParaRPr kumimoji="0" lang="en-US" sz="1600" b="0" i="0" u="none" strike="noStrike" cap="none" normalizeH="0" baseline="0" dirty="0">
                        <a:ln>
                          <a:noFill/>
                        </a:ln>
                        <a:solidFill>
                          <a:schemeClr val="tx1"/>
                        </a:solidFill>
                        <a:effectLst/>
                        <a:latin typeface="+mj-lt"/>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Times New Roman" pitchFamily="18" charset="0"/>
                        </a:rPr>
                        <a:t>11, 12 (but not 10)</a:t>
                      </a:r>
                      <a:endParaRPr kumimoji="0" lang="en-US" sz="1600" b="0" i="0" u="none" strike="noStrike" cap="none" normalizeH="0" baseline="0" dirty="0">
                        <a:ln>
                          <a:noFill/>
                        </a:ln>
                        <a:solidFill>
                          <a:schemeClr val="tx1"/>
                        </a:solidFill>
                        <a:effectLst/>
                        <a:latin typeface="+mj-lt"/>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40727679"/>
                  </a:ext>
                </a:extLst>
              </a:tr>
              <a:tr h="37084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Times New Roman" pitchFamily="18" charset="0"/>
                        </a:rPr>
                        <a:t>&gt; =</a:t>
                      </a:r>
                      <a:endParaRPr kumimoji="0" lang="en-US" sz="1600" b="0" i="0" u="none" strike="noStrike" cap="none" normalizeH="0" baseline="0" dirty="0">
                        <a:ln>
                          <a:noFill/>
                        </a:ln>
                        <a:solidFill>
                          <a:schemeClr val="tx1"/>
                        </a:solidFill>
                        <a:effectLst/>
                        <a:latin typeface="+mj-lt"/>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Times New Roman" pitchFamily="18" charset="0"/>
                        </a:rPr>
                        <a:t>Greater than or equal to</a:t>
                      </a:r>
                      <a:endParaRPr kumimoji="0" lang="en-US" sz="1600" b="0" i="0" u="none" strike="noStrike" cap="none" normalizeH="0" baseline="0" dirty="0">
                        <a:ln>
                          <a:noFill/>
                        </a:ln>
                        <a:solidFill>
                          <a:schemeClr val="tx1"/>
                        </a:solidFill>
                        <a:effectLst/>
                        <a:latin typeface="+mj-lt"/>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Times New Roman" pitchFamily="18" charset="0"/>
                        </a:rPr>
                        <a:t>quantity &gt; = 10</a:t>
                      </a:r>
                      <a:endParaRPr kumimoji="0" lang="en-US" sz="1600" b="0" i="0" u="none" strike="noStrike" cap="none" normalizeH="0" baseline="0" dirty="0">
                        <a:ln>
                          <a:noFill/>
                        </a:ln>
                        <a:solidFill>
                          <a:schemeClr val="tx1"/>
                        </a:solidFill>
                        <a:effectLst/>
                        <a:latin typeface="+mj-lt"/>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Times New Roman" pitchFamily="18" charset="0"/>
                        </a:rPr>
                        <a:t>10, 11, 12</a:t>
                      </a:r>
                      <a:endParaRPr kumimoji="0" lang="en-US" sz="1600" b="0" i="0" u="none" strike="noStrike" cap="none" normalizeH="0" baseline="0" dirty="0">
                        <a:ln>
                          <a:noFill/>
                        </a:ln>
                        <a:solidFill>
                          <a:schemeClr val="tx1"/>
                        </a:solidFill>
                        <a:effectLst/>
                        <a:latin typeface="+mj-lt"/>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99755865"/>
                  </a:ext>
                </a:extLst>
              </a:tr>
              <a:tr h="37084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Times New Roman" pitchFamily="18" charset="0"/>
                        </a:rPr>
                        <a:t>&lt; </a:t>
                      </a:r>
                      <a:endParaRPr kumimoji="0" lang="en-US" sz="1600" b="0" i="0" u="none" strike="noStrike" cap="none" normalizeH="0" baseline="0" dirty="0">
                        <a:ln>
                          <a:noFill/>
                        </a:ln>
                        <a:solidFill>
                          <a:schemeClr val="tx1"/>
                        </a:solidFill>
                        <a:effectLst/>
                        <a:latin typeface="+mj-lt"/>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mj-lt"/>
                          <a:cs typeface="Times New Roman" pitchFamily="18" charset="0"/>
                        </a:rPr>
                        <a:t>Less than</a:t>
                      </a:r>
                      <a:endParaRPr kumimoji="0" lang="en-US" sz="1600" b="0" i="0" u="none" strike="noStrike" cap="none" normalizeH="0" baseline="0">
                        <a:ln>
                          <a:noFill/>
                        </a:ln>
                        <a:solidFill>
                          <a:schemeClr val="tx1"/>
                        </a:solidFill>
                        <a:effectLst/>
                        <a:latin typeface="+mj-lt"/>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Times New Roman" pitchFamily="18" charset="0"/>
                        </a:rPr>
                        <a:t>quantity &lt; 10</a:t>
                      </a:r>
                      <a:endParaRPr kumimoji="0" lang="en-US" sz="1600" b="0" i="0" u="none" strike="noStrike" cap="none" normalizeH="0" baseline="0" dirty="0">
                        <a:ln>
                          <a:noFill/>
                        </a:ln>
                        <a:solidFill>
                          <a:schemeClr val="tx1"/>
                        </a:solidFill>
                        <a:effectLst/>
                        <a:latin typeface="+mj-lt"/>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Times New Roman" pitchFamily="18" charset="0"/>
                        </a:rPr>
                        <a:t>8, 9 (but not 10)</a:t>
                      </a:r>
                      <a:endParaRPr kumimoji="0" lang="en-US" sz="1600" b="0" i="0" u="none" strike="noStrike" cap="none" normalizeH="0" baseline="0" dirty="0">
                        <a:ln>
                          <a:noFill/>
                        </a:ln>
                        <a:solidFill>
                          <a:schemeClr val="tx1"/>
                        </a:solidFill>
                        <a:effectLst/>
                        <a:latin typeface="+mj-lt"/>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6531939"/>
                  </a:ext>
                </a:extLst>
              </a:tr>
              <a:tr h="37084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Times New Roman" pitchFamily="18" charset="0"/>
                        </a:rPr>
                        <a:t>&lt; =</a:t>
                      </a:r>
                      <a:endParaRPr kumimoji="0" lang="en-US" sz="1600" b="0" i="0" u="none" strike="noStrike" cap="none" normalizeH="0" baseline="0" dirty="0">
                        <a:ln>
                          <a:noFill/>
                        </a:ln>
                        <a:solidFill>
                          <a:schemeClr val="tx1"/>
                        </a:solidFill>
                        <a:effectLst/>
                        <a:latin typeface="+mj-lt"/>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mj-lt"/>
                          <a:cs typeface="Times New Roman" pitchFamily="18" charset="0"/>
                        </a:rPr>
                        <a:t>Less than or equal to</a:t>
                      </a:r>
                      <a:endParaRPr kumimoji="0" lang="en-US" sz="1600" b="0" i="0" u="none" strike="noStrike" cap="none" normalizeH="0" baseline="0">
                        <a:ln>
                          <a:noFill/>
                        </a:ln>
                        <a:solidFill>
                          <a:schemeClr val="tx1"/>
                        </a:solidFill>
                        <a:effectLst/>
                        <a:latin typeface="+mj-lt"/>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mj-lt"/>
                          <a:cs typeface="Times New Roman" pitchFamily="18" charset="0"/>
                        </a:rPr>
                        <a:t>quantity &lt; = 10</a:t>
                      </a:r>
                      <a:endParaRPr kumimoji="0" lang="en-US" sz="1600" b="0" i="0" u="none" strike="noStrike" cap="none" normalizeH="0" baseline="0">
                        <a:ln>
                          <a:noFill/>
                        </a:ln>
                        <a:solidFill>
                          <a:schemeClr val="tx1"/>
                        </a:solidFill>
                        <a:effectLst/>
                        <a:latin typeface="+mj-lt"/>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Times New Roman" pitchFamily="18" charset="0"/>
                        </a:rPr>
                        <a:t>8, 9, 10</a:t>
                      </a:r>
                      <a:endParaRPr kumimoji="0" lang="en-US" sz="1600" b="0" i="0" u="none" strike="noStrike" cap="none" normalizeH="0" baseline="0" dirty="0">
                        <a:ln>
                          <a:noFill/>
                        </a:ln>
                        <a:solidFill>
                          <a:schemeClr val="tx1"/>
                        </a:solidFill>
                        <a:effectLst/>
                        <a:latin typeface="+mj-lt"/>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75857223"/>
                  </a:ext>
                </a:extLst>
              </a:tr>
              <a:tr h="37084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Times New Roman" pitchFamily="18" charset="0"/>
                        </a:rPr>
                        <a:t>! =</a:t>
                      </a:r>
                      <a:endParaRPr kumimoji="0" lang="en-US" sz="1600" b="0" i="0" u="none" strike="noStrike" cap="none" normalizeH="0" baseline="0" dirty="0">
                        <a:ln>
                          <a:noFill/>
                        </a:ln>
                        <a:solidFill>
                          <a:schemeClr val="tx1"/>
                        </a:solidFill>
                        <a:effectLst/>
                        <a:latin typeface="+mj-lt"/>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Times New Roman" pitchFamily="18" charset="0"/>
                        </a:rPr>
                        <a:t>Not equal to</a:t>
                      </a:r>
                      <a:endParaRPr kumimoji="0" lang="en-US" sz="1600" b="0" i="0" u="none" strike="noStrike" cap="none" normalizeH="0" baseline="0" dirty="0">
                        <a:ln>
                          <a:noFill/>
                        </a:ln>
                        <a:solidFill>
                          <a:schemeClr val="tx1"/>
                        </a:solidFill>
                        <a:effectLst/>
                        <a:latin typeface="+mj-lt"/>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mj-lt"/>
                          <a:cs typeface="Times New Roman" pitchFamily="18" charset="0"/>
                        </a:rPr>
                        <a:t>quantity ! = 10</a:t>
                      </a:r>
                      <a:endParaRPr kumimoji="0" lang="en-US" sz="1600" b="0" i="0" u="none" strike="noStrike" cap="none" normalizeH="0" baseline="0">
                        <a:ln>
                          <a:noFill/>
                        </a:ln>
                        <a:solidFill>
                          <a:schemeClr val="tx1"/>
                        </a:solidFill>
                        <a:effectLst/>
                        <a:latin typeface="+mj-lt"/>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Times New Roman" pitchFamily="18" charset="0"/>
                        </a:rPr>
                        <a:t>8, 9, 11 (but not 10)</a:t>
                      </a:r>
                      <a:endParaRPr kumimoji="0" lang="en-US" sz="1600" b="0" i="0" u="none" strike="noStrike" cap="none" normalizeH="0" baseline="0" dirty="0">
                        <a:ln>
                          <a:noFill/>
                        </a:ln>
                        <a:solidFill>
                          <a:schemeClr val="tx1"/>
                        </a:solidFill>
                        <a:effectLst/>
                        <a:latin typeface="+mj-lt"/>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2946274"/>
                  </a:ext>
                </a:extLst>
              </a:tr>
            </a:tbl>
          </a:graphicData>
        </a:graphic>
      </p:graphicFrame>
    </p:spTree>
    <p:extLst>
      <p:ext uri="{BB962C8B-B14F-4D97-AF65-F5344CB8AC3E}">
        <p14:creationId xmlns:p14="http://schemas.microsoft.com/office/powerpoint/2010/main" val="3192832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Decision Making</a:t>
            </a:r>
            <a:endParaRPr lang="en-AU" sz="2000" dirty="0"/>
          </a:p>
        </p:txBody>
      </p:sp>
      <p:sp>
        <p:nvSpPr>
          <p:cNvPr id="3" name="Content Placeholder 2"/>
          <p:cNvSpPr>
            <a:spLocks noGrp="1"/>
          </p:cNvSpPr>
          <p:nvPr>
            <p:ph idx="1"/>
          </p:nvPr>
        </p:nvSpPr>
        <p:spPr>
          <a:xfrm>
            <a:off x="457200" y="1600200"/>
            <a:ext cx="8229600" cy="4648200"/>
          </a:xfrm>
        </p:spPr>
        <p:txBody>
          <a:bodyPr/>
          <a:lstStyle/>
          <a:p>
            <a:pPr marL="0" indent="-29718">
              <a:buNone/>
            </a:pPr>
            <a:r>
              <a:rPr lang="en-US" dirty="0"/>
              <a:t>if (condition) {</a:t>
            </a:r>
          </a:p>
          <a:p>
            <a:pPr marL="0" indent="-29718">
              <a:buNone/>
            </a:pPr>
            <a:r>
              <a:rPr lang="en-US" dirty="0" smtClean="0"/>
              <a:t> </a:t>
            </a:r>
            <a:r>
              <a:rPr lang="en-US" b="1" i="1" dirty="0" smtClean="0"/>
              <a:t>… </a:t>
            </a:r>
            <a:r>
              <a:rPr lang="en-US" b="1" i="1" dirty="0"/>
              <a:t>commands to execute if condition is true</a:t>
            </a:r>
          </a:p>
          <a:p>
            <a:pPr marL="0" indent="-29718">
              <a:buNone/>
            </a:pPr>
            <a:r>
              <a:rPr lang="en-US" dirty="0"/>
              <a:t>} </a:t>
            </a:r>
          </a:p>
          <a:p>
            <a:pPr marL="0" indent="-29718">
              <a:buNone/>
            </a:pPr>
            <a:r>
              <a:rPr lang="en-US" dirty="0"/>
              <a:t>else {</a:t>
            </a:r>
          </a:p>
          <a:p>
            <a:pPr marL="0" indent="-29718">
              <a:buNone/>
            </a:pPr>
            <a:r>
              <a:rPr lang="en-US" dirty="0"/>
              <a:t>   </a:t>
            </a:r>
            <a:r>
              <a:rPr lang="en-US" b="1" i="1" dirty="0"/>
              <a:t>… commands to execute if condition is false</a:t>
            </a:r>
          </a:p>
          <a:p>
            <a:pPr marL="0" indent="-29718">
              <a:buNone/>
            </a:pPr>
            <a:r>
              <a:rPr lang="en-US" dirty="0"/>
              <a:t>}</a:t>
            </a:r>
            <a:endParaRPr lang="en-AU" dirty="0"/>
          </a:p>
        </p:txBody>
      </p:sp>
    </p:spTree>
    <p:extLst>
      <p:ext uri="{BB962C8B-B14F-4D97-AF65-F5344CB8AC3E}">
        <p14:creationId xmlns:p14="http://schemas.microsoft.com/office/powerpoint/2010/main" val="2353320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Function</a:t>
            </a:r>
          </a:p>
        </p:txBody>
      </p:sp>
      <p:sp>
        <p:nvSpPr>
          <p:cNvPr id="3" name="Content Placeholder 2"/>
          <p:cNvSpPr>
            <a:spLocks noGrp="1"/>
          </p:cNvSpPr>
          <p:nvPr>
            <p:ph idx="1"/>
          </p:nvPr>
        </p:nvSpPr>
        <p:spPr/>
        <p:txBody>
          <a:bodyPr/>
          <a:lstStyle/>
          <a:p>
            <a:pPr marL="0" indent="0">
              <a:buNone/>
            </a:pPr>
            <a:r>
              <a:rPr lang="en-US" dirty="0"/>
              <a:t>A function is a block of one or more JavaScript statements with a specific purpose, which can be run when needed. </a:t>
            </a:r>
            <a:br>
              <a:rPr lang="en-US" dirty="0"/>
            </a:br>
            <a:endParaRPr lang="en-US" dirty="0"/>
          </a:p>
          <a:p>
            <a:pPr marL="0" indent="0">
              <a:buNone/>
            </a:pPr>
            <a:r>
              <a:rPr lang="en-US" dirty="0"/>
              <a:t>function </a:t>
            </a:r>
            <a:r>
              <a:rPr lang="en-US" dirty="0" err="1"/>
              <a:t>function_name</a:t>
            </a:r>
            <a:r>
              <a:rPr lang="en-US" dirty="0"/>
              <a:t>()  {</a:t>
            </a:r>
          </a:p>
          <a:p>
            <a:pPr marL="0" indent="0">
              <a:buNone/>
            </a:pPr>
            <a:r>
              <a:rPr lang="en-US" dirty="0"/>
              <a:t>   </a:t>
            </a:r>
            <a:r>
              <a:rPr lang="en-US" b="1" i="1" dirty="0"/>
              <a:t>... JavaScript statements …</a:t>
            </a:r>
          </a:p>
          <a:p>
            <a:pPr marL="0" indent="0">
              <a:buNone/>
            </a:pPr>
            <a:r>
              <a:rPr lang="en-US" dirty="0"/>
              <a:t>}</a:t>
            </a:r>
            <a:endParaRPr lang="en-AU" dirty="0"/>
          </a:p>
        </p:txBody>
      </p:sp>
    </p:spTree>
    <p:extLst>
      <p:ext uri="{BB962C8B-B14F-4D97-AF65-F5344CB8AC3E}">
        <p14:creationId xmlns:p14="http://schemas.microsoft.com/office/powerpoint/2010/main" val="1921761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Functions </a:t>
            </a:r>
            <a:endParaRPr lang="en-AU" sz="2000" dirty="0"/>
          </a:p>
        </p:txBody>
      </p:sp>
      <p:sp>
        <p:nvSpPr>
          <p:cNvPr id="3" name="Content Placeholder 2"/>
          <p:cNvSpPr>
            <a:spLocks noGrp="1"/>
          </p:cNvSpPr>
          <p:nvPr>
            <p:ph idx="1"/>
          </p:nvPr>
        </p:nvSpPr>
        <p:spPr/>
        <p:txBody>
          <a:bodyPr/>
          <a:lstStyle/>
          <a:p>
            <a:pPr marL="0" indent="0">
              <a:buNone/>
            </a:pPr>
            <a:r>
              <a:rPr lang="en-US" b="1" dirty="0"/>
              <a:t>Defining the Function</a:t>
            </a:r>
          </a:p>
          <a:p>
            <a:pPr marL="0" indent="0">
              <a:buNone/>
            </a:pPr>
            <a:r>
              <a:rPr lang="en-US" dirty="0"/>
              <a:t>function </a:t>
            </a:r>
            <a:r>
              <a:rPr lang="en-US" dirty="0" err="1"/>
              <a:t>showAlert</a:t>
            </a:r>
            <a:r>
              <a:rPr lang="en-US" dirty="0"/>
              <a:t>() {</a:t>
            </a:r>
          </a:p>
          <a:p>
            <a:pPr marL="0" indent="0">
              <a:buNone/>
            </a:pPr>
            <a:r>
              <a:rPr lang="en-US" dirty="0"/>
              <a:t>   alert("Please click OK to continue.");</a:t>
            </a:r>
          </a:p>
          <a:p>
            <a:pPr marL="0" indent="0">
              <a:buNone/>
            </a:pPr>
            <a:r>
              <a:rPr lang="en-US" dirty="0" smtClean="0"/>
              <a:t>}</a:t>
            </a:r>
          </a:p>
          <a:p>
            <a:pPr marL="0" indent="0">
              <a:buNone/>
            </a:pPr>
            <a:r>
              <a:rPr lang="en-US" b="1" dirty="0"/>
              <a:t>Calling the Function</a:t>
            </a:r>
          </a:p>
          <a:p>
            <a:pPr marL="0" indent="0">
              <a:buNone/>
            </a:pPr>
            <a:r>
              <a:rPr lang="en-US" dirty="0" err="1"/>
              <a:t>showAlert</a:t>
            </a:r>
            <a:r>
              <a:rPr lang="en-US" dirty="0" smtClean="0"/>
              <a:t>();</a:t>
            </a:r>
            <a:endParaRPr lang="en-US" dirty="0"/>
          </a:p>
        </p:txBody>
      </p:sp>
    </p:spTree>
    <p:extLst>
      <p:ext uri="{BB962C8B-B14F-4D97-AF65-F5344CB8AC3E}">
        <p14:creationId xmlns:p14="http://schemas.microsoft.com/office/powerpoint/2010/main" val="413828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a:t>
            </a:r>
            <a:r>
              <a:rPr lang="en-AU" sz="2000" dirty="0"/>
              <a:t> </a:t>
            </a:r>
            <a:r>
              <a:rPr lang="en-US" altLang="en-US" sz="2000" b="0" dirty="0" smtClean="0"/>
              <a:t>(3 </a:t>
            </a:r>
            <a:r>
              <a:rPr lang="en-US" altLang="en-US" sz="2000" b="0" dirty="0"/>
              <a:t>of 5)</a:t>
            </a:r>
            <a:endParaRPr lang="en-AU" sz="2000" dirty="0"/>
          </a:p>
        </p:txBody>
      </p:sp>
      <p:sp>
        <p:nvSpPr>
          <p:cNvPr id="3" name="Content Placeholder 2"/>
          <p:cNvSpPr>
            <a:spLocks noGrp="1"/>
          </p:cNvSpPr>
          <p:nvPr>
            <p:ph idx="1"/>
          </p:nvPr>
        </p:nvSpPr>
        <p:spPr>
          <a:xfrm>
            <a:off x="457200" y="1600201"/>
            <a:ext cx="8229600" cy="4724399"/>
          </a:xfrm>
        </p:spPr>
        <p:txBody>
          <a:bodyPr/>
          <a:lstStyle/>
          <a:p>
            <a:pPr marL="514350" indent="-514350">
              <a:buFont typeface="+mj-lt"/>
              <a:buAutoNum type="arabicPeriod"/>
            </a:pPr>
            <a:r>
              <a:rPr lang="en-US" dirty="0"/>
              <a:t>Describe a method that can be used to gather a piece of data such as the user’s age.</a:t>
            </a:r>
          </a:p>
          <a:p>
            <a:pPr marL="514350" indent="-514350">
              <a:buFont typeface="+mj-lt"/>
              <a:buAutoNum type="arabicPeriod"/>
            </a:pPr>
            <a:r>
              <a:rPr lang="en-US" dirty="0"/>
              <a:t>Write the JavaScript code to display an alert message for users who are under 18 years old and a different alert message for users who are 18 years or older.</a:t>
            </a:r>
          </a:p>
          <a:p>
            <a:pPr marL="514350" indent="-514350">
              <a:buFont typeface="+mj-lt"/>
              <a:buAutoNum type="arabicPeriod"/>
            </a:pPr>
            <a:r>
              <a:rPr lang="en-US" dirty="0"/>
              <a:t>What is a function definition?</a:t>
            </a:r>
            <a:endParaRPr lang="en-AU" sz="2400" dirty="0"/>
          </a:p>
        </p:txBody>
      </p:sp>
    </p:spTree>
    <p:extLst>
      <p:ext uri="{BB962C8B-B14F-4D97-AF65-F5344CB8AC3E}">
        <p14:creationId xmlns:p14="http://schemas.microsoft.com/office/powerpoint/2010/main" val="1710392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Learning </a:t>
            </a:r>
            <a:r>
              <a:rPr lang="en-US" altLang="en-US" dirty="0" smtClean="0"/>
              <a:t>Outcomes</a:t>
            </a:r>
            <a:r>
              <a:rPr lang="en-US" altLang="en-US" sz="2000" b="0" dirty="0"/>
              <a:t> </a:t>
            </a:r>
            <a:r>
              <a:rPr lang="en-US" altLang="en-US" sz="2000" b="0" dirty="0" smtClean="0"/>
              <a:t>(2 </a:t>
            </a:r>
            <a:r>
              <a:rPr lang="en-US" altLang="en-US" sz="2000" b="0" dirty="0"/>
              <a:t>of 2)</a:t>
            </a:r>
            <a:endParaRPr lang="en-US" sz="2000" b="0" dirty="0"/>
          </a:p>
        </p:txBody>
      </p:sp>
      <p:sp>
        <p:nvSpPr>
          <p:cNvPr id="3" name="Content Placeholder 2"/>
          <p:cNvSpPr>
            <a:spLocks noGrp="1"/>
          </p:cNvSpPr>
          <p:nvPr>
            <p:ph idx="1"/>
          </p:nvPr>
        </p:nvSpPr>
        <p:spPr>
          <a:xfrm>
            <a:off x="457200" y="1600200"/>
            <a:ext cx="8229600" cy="4572000"/>
          </a:xfrm>
        </p:spPr>
        <p:txBody>
          <a:bodyPr/>
          <a:lstStyle/>
          <a:p>
            <a:pPr>
              <a:spcBef>
                <a:spcPts val="600"/>
              </a:spcBef>
            </a:pPr>
            <a:r>
              <a:rPr lang="en-US" altLang="en-US" dirty="0" smtClean="0"/>
              <a:t>Describe </a:t>
            </a:r>
            <a:r>
              <a:rPr lang="en-US" altLang="en-US" dirty="0"/>
              <a:t>common uses of jQuery</a:t>
            </a:r>
          </a:p>
          <a:p>
            <a:pPr>
              <a:spcBef>
                <a:spcPts val="600"/>
              </a:spcBef>
            </a:pPr>
            <a:r>
              <a:rPr lang="en-US" altLang="en-US" dirty="0"/>
              <a:t>Describe how to obtain jQuery</a:t>
            </a:r>
          </a:p>
          <a:p>
            <a:pPr>
              <a:spcBef>
                <a:spcPts val="600"/>
              </a:spcBef>
            </a:pPr>
            <a:r>
              <a:rPr lang="en-US" altLang="en-US" dirty="0"/>
              <a:t>Use jQuery selectors and methods</a:t>
            </a:r>
          </a:p>
          <a:p>
            <a:pPr>
              <a:spcBef>
                <a:spcPts val="600"/>
              </a:spcBef>
            </a:pPr>
            <a:r>
              <a:rPr lang="en-US" altLang="en-US" dirty="0"/>
              <a:t>Configure an image gallery with jQuery</a:t>
            </a:r>
          </a:p>
          <a:p>
            <a:pPr>
              <a:spcBef>
                <a:spcPts val="600"/>
              </a:spcBef>
            </a:pPr>
            <a:r>
              <a:rPr lang="en-US" altLang="en-US" dirty="0"/>
              <a:t>Describe the purpose of jQuery plugins.</a:t>
            </a:r>
          </a:p>
          <a:p>
            <a:pPr>
              <a:spcBef>
                <a:spcPts val="600"/>
              </a:spcBef>
            </a:pPr>
            <a:endParaRPr lang="en-US" altLang="en-US" dirty="0"/>
          </a:p>
          <a:p>
            <a:endParaRPr lang="en-US" altLang="en-US" dirty="0"/>
          </a:p>
        </p:txBody>
      </p:sp>
    </p:spTree>
    <p:extLst>
      <p:ext uri="{BB962C8B-B14F-4D97-AF65-F5344CB8AC3E}">
        <p14:creationId xmlns:p14="http://schemas.microsoft.com/office/powerpoint/2010/main" val="2416421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Form Validation</a:t>
            </a:r>
            <a:endParaRPr lang="en-AU" sz="2000" dirty="0"/>
          </a:p>
        </p:txBody>
      </p:sp>
      <p:sp>
        <p:nvSpPr>
          <p:cNvPr id="3" name="Content Placeholder 2"/>
          <p:cNvSpPr>
            <a:spLocks noGrp="1"/>
          </p:cNvSpPr>
          <p:nvPr>
            <p:ph idx="1"/>
          </p:nvPr>
        </p:nvSpPr>
        <p:spPr>
          <a:xfrm>
            <a:off x="457200" y="1600200"/>
            <a:ext cx="8229600" cy="4648200"/>
          </a:xfrm>
        </p:spPr>
        <p:txBody>
          <a:bodyPr/>
          <a:lstStyle/>
          <a:p>
            <a:pPr marL="0" indent="0">
              <a:spcBef>
                <a:spcPts val="1200"/>
              </a:spcBef>
              <a:buNone/>
            </a:pPr>
            <a:r>
              <a:rPr lang="en-US" dirty="0"/>
              <a:t>It is common to use JavaScript to validate form information before submitting it to the web server.</a:t>
            </a:r>
          </a:p>
          <a:p>
            <a:pPr>
              <a:spcBef>
                <a:spcPts val="600"/>
              </a:spcBef>
            </a:pPr>
            <a:r>
              <a:rPr lang="en-US" sz="2400" dirty="0"/>
              <a:t>Is the name entered?</a:t>
            </a:r>
          </a:p>
          <a:p>
            <a:pPr>
              <a:spcBef>
                <a:spcPts val="600"/>
              </a:spcBef>
            </a:pPr>
            <a:r>
              <a:rPr lang="en-US" sz="2400" dirty="0"/>
              <a:t>Is the e-mail address of correct format?</a:t>
            </a:r>
          </a:p>
          <a:p>
            <a:pPr>
              <a:spcBef>
                <a:spcPts val="600"/>
              </a:spcBef>
            </a:pPr>
            <a:r>
              <a:rPr lang="en-US" sz="2400" dirty="0"/>
              <a:t>Is the phone </a:t>
            </a:r>
            <a:r>
              <a:rPr lang="en-US" dirty="0"/>
              <a:t>number in the correct format?</a:t>
            </a:r>
          </a:p>
          <a:p>
            <a:pPr marL="0" indent="0">
              <a:spcBef>
                <a:spcPts val="1200"/>
              </a:spcBef>
              <a:buNone/>
            </a:pPr>
            <a:r>
              <a:rPr lang="en-US" dirty="0"/>
              <a:t>See Hands-on Practice 14.8</a:t>
            </a:r>
            <a:endParaRPr lang="en-AU" dirty="0"/>
          </a:p>
        </p:txBody>
      </p:sp>
    </p:spTree>
    <p:extLst>
      <p:ext uri="{BB962C8B-B14F-4D97-AF65-F5344CB8AC3E}">
        <p14:creationId xmlns:p14="http://schemas.microsoft.com/office/powerpoint/2010/main" val="34830666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Validating Form Fields</a:t>
            </a:r>
          </a:p>
        </p:txBody>
      </p:sp>
      <p:sp>
        <p:nvSpPr>
          <p:cNvPr id="3" name="Content Placeholder 2"/>
          <p:cNvSpPr>
            <a:spLocks noGrp="1"/>
          </p:cNvSpPr>
          <p:nvPr>
            <p:ph idx="1"/>
          </p:nvPr>
        </p:nvSpPr>
        <p:spPr/>
        <p:txBody>
          <a:bodyPr/>
          <a:lstStyle/>
          <a:p>
            <a:pPr marL="0" indent="0">
              <a:buNone/>
            </a:pPr>
            <a:r>
              <a:rPr lang="en-US" dirty="0"/>
              <a:t>Use the "" or null to check to determine if a form field has information</a:t>
            </a:r>
          </a:p>
          <a:p>
            <a:pPr marL="0" indent="0">
              <a:buNone/>
            </a:pPr>
            <a:r>
              <a:rPr lang="en-US" dirty="0"/>
              <a:t> if (</a:t>
            </a:r>
            <a:r>
              <a:rPr lang="en-US" dirty="0" err="1"/>
              <a:t>document.forms</a:t>
            </a:r>
            <a:r>
              <a:rPr lang="en-US" dirty="0"/>
              <a:t>[0].</a:t>
            </a:r>
            <a:r>
              <a:rPr lang="en-US" dirty="0" err="1"/>
              <a:t>userName.value</a:t>
            </a:r>
            <a:r>
              <a:rPr lang="en-US" dirty="0"/>
              <a:t> == "" ) {</a:t>
            </a:r>
          </a:p>
          <a:p>
            <a:pPr marL="0" indent="0">
              <a:buNone/>
            </a:pPr>
            <a:r>
              <a:rPr lang="en-US" dirty="0" smtClean="0"/>
              <a:t>  alert</a:t>
            </a:r>
            <a:r>
              <a:rPr lang="en-US" dirty="0"/>
              <a:t>("Name field cannot be empty.");</a:t>
            </a:r>
          </a:p>
          <a:p>
            <a:pPr marL="0" indent="0">
              <a:buNone/>
            </a:pPr>
            <a:r>
              <a:rPr lang="en-US" dirty="0" smtClean="0"/>
              <a:t>  return </a:t>
            </a:r>
            <a:r>
              <a:rPr lang="en-US" dirty="0"/>
              <a:t>false;</a:t>
            </a:r>
          </a:p>
          <a:p>
            <a:pPr marL="0" indent="0">
              <a:buNone/>
            </a:pPr>
            <a:r>
              <a:rPr lang="en-US" dirty="0" smtClean="0"/>
              <a:t>   </a:t>
            </a:r>
            <a:r>
              <a:rPr lang="en-US" dirty="0"/>
              <a:t>} // end if </a:t>
            </a:r>
            <a:endParaRPr lang="en-AU" dirty="0"/>
          </a:p>
        </p:txBody>
      </p:sp>
    </p:spTree>
    <p:extLst>
      <p:ext uri="{BB962C8B-B14F-4D97-AF65-F5344CB8AC3E}">
        <p14:creationId xmlns:p14="http://schemas.microsoft.com/office/powerpoint/2010/main" val="8813747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JavaScript &amp; Accessibility</a:t>
            </a:r>
            <a:endParaRPr lang="en-AU" sz="2000" dirty="0"/>
          </a:p>
        </p:txBody>
      </p:sp>
      <p:sp>
        <p:nvSpPr>
          <p:cNvPr id="3" name="Content Placeholder 2"/>
          <p:cNvSpPr>
            <a:spLocks noGrp="1"/>
          </p:cNvSpPr>
          <p:nvPr>
            <p:ph idx="1"/>
          </p:nvPr>
        </p:nvSpPr>
        <p:spPr/>
        <p:txBody>
          <a:bodyPr/>
          <a:lstStyle/>
          <a:p>
            <a:pPr marL="0" indent="0">
              <a:buNone/>
            </a:pPr>
            <a:r>
              <a:rPr lang="en-US" dirty="0"/>
              <a:t>Don’t expect JavaScript to always function for every visitor</a:t>
            </a:r>
          </a:p>
          <a:p>
            <a:r>
              <a:rPr lang="en-US" dirty="0"/>
              <a:t>Some may have JavaScript disabled</a:t>
            </a:r>
          </a:p>
          <a:p>
            <a:r>
              <a:rPr lang="en-US" dirty="0"/>
              <a:t>Some may be physically unable to click a </a:t>
            </a:r>
            <a:r>
              <a:rPr lang="en-US" dirty="0" smtClean="0"/>
              <a:t>mouse</a:t>
            </a:r>
            <a:endParaRPr lang="en-US" dirty="0"/>
          </a:p>
          <a:p>
            <a:pPr marL="0" indent="0">
              <a:buNone/>
            </a:pPr>
            <a:r>
              <a:rPr lang="en-US" dirty="0"/>
              <a:t>Provide a way for your site to be used if JavaScript is not functioning</a:t>
            </a:r>
          </a:p>
          <a:p>
            <a:r>
              <a:rPr lang="en-US" dirty="0"/>
              <a:t>Plain text links</a:t>
            </a:r>
          </a:p>
          <a:p>
            <a:r>
              <a:rPr lang="en-US" dirty="0"/>
              <a:t>E-mail contact info</a:t>
            </a:r>
            <a:endParaRPr lang="en-AU" dirty="0"/>
          </a:p>
        </p:txBody>
      </p:sp>
    </p:spTree>
    <p:extLst>
      <p:ext uri="{BB962C8B-B14F-4D97-AF65-F5344CB8AC3E}">
        <p14:creationId xmlns:p14="http://schemas.microsoft.com/office/powerpoint/2010/main" val="28114962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Checkpoint</a:t>
            </a:r>
            <a:r>
              <a:rPr lang="en-AU" sz="2000" dirty="0"/>
              <a:t> </a:t>
            </a:r>
            <a:r>
              <a:rPr lang="en-US" altLang="en-US" sz="2000" b="0" dirty="0" smtClean="0"/>
              <a:t>(4 </a:t>
            </a:r>
            <a:r>
              <a:rPr lang="en-US" altLang="en-US" sz="2000" b="0" dirty="0"/>
              <a:t>of 5)</a:t>
            </a:r>
            <a:endParaRPr lang="en-AU" sz="2000" dirty="0"/>
          </a:p>
        </p:txBody>
      </p:sp>
      <p:sp>
        <p:nvSpPr>
          <p:cNvPr id="3" name="Content Placeholder 2"/>
          <p:cNvSpPr>
            <a:spLocks noGrp="1"/>
          </p:cNvSpPr>
          <p:nvPr>
            <p:ph idx="1"/>
          </p:nvPr>
        </p:nvSpPr>
        <p:spPr/>
        <p:txBody>
          <a:bodyPr/>
          <a:lstStyle/>
          <a:p>
            <a:pPr marL="514350" indent="-514350">
              <a:buFont typeface="+mj-lt"/>
              <a:buAutoNum type="arabicPeriod"/>
            </a:pPr>
            <a:r>
              <a:rPr lang="en-US" dirty="0"/>
              <a:t>What is meant by the term “form data validation</a:t>
            </a:r>
            <a:r>
              <a:rPr lang="en-US" dirty="0" smtClean="0"/>
              <a:t>”?</a:t>
            </a:r>
            <a:endParaRPr lang="en-US" dirty="0"/>
          </a:p>
          <a:p>
            <a:pPr marL="514350" indent="-514350">
              <a:buFont typeface="+mj-lt"/>
              <a:buAutoNum type="arabicPeriod"/>
            </a:pPr>
            <a:r>
              <a:rPr lang="en-US" dirty="0"/>
              <a:t>Give three examples of form data that may require validation</a:t>
            </a:r>
            <a:r>
              <a:rPr lang="en-US" dirty="0" smtClean="0"/>
              <a:t>.</a:t>
            </a:r>
            <a:endParaRPr lang="en-US" dirty="0"/>
          </a:p>
          <a:p>
            <a:pPr marL="514350" indent="-514350">
              <a:buFont typeface="+mj-lt"/>
              <a:buAutoNum type="arabicPeriod"/>
            </a:pPr>
            <a:r>
              <a:rPr lang="en-US" dirty="0"/>
              <a:t>Should you always expect your JavaScript to “work” – why or why not?</a:t>
            </a:r>
            <a:endParaRPr lang="en-AU" dirty="0"/>
          </a:p>
        </p:txBody>
      </p:sp>
    </p:spTree>
    <p:extLst>
      <p:ext uri="{BB962C8B-B14F-4D97-AF65-F5344CB8AC3E}">
        <p14:creationId xmlns:p14="http://schemas.microsoft.com/office/powerpoint/2010/main" val="3129142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is jQuery?</a:t>
            </a:r>
          </a:p>
        </p:txBody>
      </p:sp>
      <p:sp>
        <p:nvSpPr>
          <p:cNvPr id="3" name="Content Placeholder 2"/>
          <p:cNvSpPr>
            <a:spLocks noGrp="1"/>
          </p:cNvSpPr>
          <p:nvPr>
            <p:ph idx="1"/>
          </p:nvPr>
        </p:nvSpPr>
        <p:spPr/>
        <p:txBody>
          <a:bodyPr/>
          <a:lstStyle/>
          <a:p>
            <a:pPr marL="0" indent="0">
              <a:buNone/>
            </a:pPr>
            <a:r>
              <a:rPr lang="en-US" dirty="0"/>
              <a:t>jQuery is a free open-source JavaScript Library</a:t>
            </a:r>
          </a:p>
          <a:p>
            <a:pPr marL="0" indent="0">
              <a:buNone/>
            </a:pPr>
            <a:r>
              <a:rPr lang="en-US" dirty="0"/>
              <a:t>Provides interaction and dynamic effects on web pages</a:t>
            </a:r>
          </a:p>
          <a:p>
            <a:pPr marL="0" indent="0">
              <a:buNone/>
            </a:pPr>
            <a:r>
              <a:rPr lang="en-US" dirty="0"/>
              <a:t>Resources</a:t>
            </a:r>
          </a:p>
          <a:p>
            <a:r>
              <a:rPr lang="en-US" dirty="0"/>
              <a:t>http://jquery.com</a:t>
            </a:r>
          </a:p>
          <a:p>
            <a:r>
              <a:rPr lang="en-US" dirty="0"/>
              <a:t>http://jquery.org</a:t>
            </a:r>
            <a:endParaRPr lang="en-AU" dirty="0"/>
          </a:p>
        </p:txBody>
      </p:sp>
    </p:spTree>
    <p:extLst>
      <p:ext uri="{BB962C8B-B14F-4D97-AF65-F5344CB8AC3E}">
        <p14:creationId xmlns:p14="http://schemas.microsoft.com/office/powerpoint/2010/main" val="14474933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Common Uses of JQuery</a:t>
            </a:r>
          </a:p>
        </p:txBody>
      </p:sp>
      <p:sp>
        <p:nvSpPr>
          <p:cNvPr id="3" name="Content Placeholder 2"/>
          <p:cNvSpPr>
            <a:spLocks noGrp="1"/>
          </p:cNvSpPr>
          <p:nvPr>
            <p:ph idx="1"/>
          </p:nvPr>
        </p:nvSpPr>
        <p:spPr/>
        <p:txBody>
          <a:bodyPr/>
          <a:lstStyle/>
          <a:p>
            <a:r>
              <a:rPr lang="en-US" dirty="0"/>
              <a:t>Dynamically manipulate the CSS properties of elements</a:t>
            </a:r>
          </a:p>
          <a:p>
            <a:r>
              <a:rPr lang="en-US" dirty="0"/>
              <a:t>Detect and react to events – such as mouse movements</a:t>
            </a:r>
          </a:p>
          <a:p>
            <a:r>
              <a:rPr lang="en-US" dirty="0"/>
              <a:t>Animate elements on a web page – such as image slideshows</a:t>
            </a:r>
          </a:p>
          <a:p>
            <a:r>
              <a:rPr lang="en-US" dirty="0"/>
              <a:t>And much more...</a:t>
            </a:r>
            <a:endParaRPr lang="en-AU" dirty="0"/>
          </a:p>
        </p:txBody>
      </p:sp>
    </p:spTree>
    <p:extLst>
      <p:ext uri="{BB962C8B-B14F-4D97-AF65-F5344CB8AC3E}">
        <p14:creationId xmlns:p14="http://schemas.microsoft.com/office/powerpoint/2010/main" val="10935928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jQuery to a Web Page</a:t>
            </a:r>
            <a:endParaRPr lang="en-AU" dirty="0"/>
          </a:p>
        </p:txBody>
      </p:sp>
      <p:sp>
        <p:nvSpPr>
          <p:cNvPr id="3" name="Content Placeholder 2"/>
          <p:cNvSpPr>
            <a:spLocks noGrp="1"/>
          </p:cNvSpPr>
          <p:nvPr>
            <p:ph idx="1"/>
          </p:nvPr>
        </p:nvSpPr>
        <p:spPr/>
        <p:txBody>
          <a:bodyPr/>
          <a:lstStyle/>
          <a:p>
            <a:pPr marL="0" indent="0">
              <a:buNone/>
            </a:pPr>
            <a:r>
              <a:rPr lang="en-US" dirty="0"/>
              <a:t>Two Options:</a:t>
            </a:r>
          </a:p>
          <a:p>
            <a:r>
              <a:rPr lang="en-US" dirty="0"/>
              <a:t>Download jQuery</a:t>
            </a:r>
          </a:p>
          <a:p>
            <a:pPr lvl="1"/>
            <a:r>
              <a:rPr lang="en-US" dirty="0"/>
              <a:t>http://jquery.com/download</a:t>
            </a:r>
          </a:p>
          <a:p>
            <a:r>
              <a:rPr lang="en-US" dirty="0"/>
              <a:t>Access jQuery via a CDN</a:t>
            </a:r>
          </a:p>
          <a:p>
            <a:pPr marL="0" indent="0">
              <a:buNone/>
            </a:pPr>
            <a:r>
              <a:rPr lang="en-US" dirty="0"/>
              <a:t>&lt;script </a:t>
            </a:r>
            <a:r>
              <a:rPr lang="en-US" dirty="0" err="1"/>
              <a:t>src</a:t>
            </a:r>
            <a:r>
              <a:rPr lang="en-US" dirty="0"/>
              <a:t>=</a:t>
            </a:r>
            <a:br>
              <a:rPr lang="en-US" dirty="0"/>
            </a:br>
            <a:r>
              <a:rPr lang="en-US" dirty="0"/>
              <a:t>"https://ajax.googleapis.com/ajax/libs/</a:t>
            </a:r>
            <a:r>
              <a:rPr lang="en-US" dirty="0" err="1"/>
              <a:t>jquery</a:t>
            </a:r>
            <a:r>
              <a:rPr lang="en-US" dirty="0"/>
              <a:t>/3.4.1/jquery.min.js"&gt;</a:t>
            </a:r>
            <a:br>
              <a:rPr lang="en-US" dirty="0"/>
            </a:br>
            <a:r>
              <a:rPr lang="en-US" dirty="0"/>
              <a:t>&lt;/script&gt;</a:t>
            </a:r>
            <a:endParaRPr lang="en-AU" dirty="0"/>
          </a:p>
        </p:txBody>
      </p:sp>
    </p:spTree>
    <p:extLst>
      <p:ext uri="{BB962C8B-B14F-4D97-AF65-F5344CB8AC3E}">
        <p14:creationId xmlns:p14="http://schemas.microsoft.com/office/powerpoint/2010/main" val="23895710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Ready Event</a:t>
            </a:r>
          </a:p>
        </p:txBody>
      </p:sp>
      <p:sp>
        <p:nvSpPr>
          <p:cNvPr id="3" name="Content Placeholder 2"/>
          <p:cNvSpPr>
            <a:spLocks noGrp="1"/>
          </p:cNvSpPr>
          <p:nvPr>
            <p:ph idx="1"/>
          </p:nvPr>
        </p:nvSpPr>
        <p:spPr/>
        <p:txBody>
          <a:bodyPr/>
          <a:lstStyle/>
          <a:p>
            <a:pPr marL="0" indent="0">
              <a:buNone/>
            </a:pPr>
            <a:r>
              <a:rPr lang="en-US" dirty="0"/>
              <a:t>Triggered when the browser has loaded the Document Object Model(DOM) for the web </a:t>
            </a:r>
            <a:r>
              <a:rPr lang="en-US" dirty="0" smtClean="0"/>
              <a:t>page</a:t>
            </a:r>
            <a:endParaRPr lang="en-US" dirty="0"/>
          </a:p>
          <a:p>
            <a:pPr marL="0" indent="0">
              <a:buNone/>
            </a:pPr>
            <a:r>
              <a:rPr lang="en-US" dirty="0"/>
              <a:t>$(document).ready(function() {</a:t>
            </a:r>
          </a:p>
          <a:p>
            <a:pPr marL="0" indent="0">
              <a:buNone/>
            </a:pPr>
            <a:r>
              <a:rPr lang="en-US" i="1" dirty="0"/>
              <a:t>Your JavaScript statements and other jQuery statements go here</a:t>
            </a:r>
          </a:p>
          <a:p>
            <a:pPr marL="0" indent="0">
              <a:buNone/>
            </a:pPr>
            <a:r>
              <a:rPr lang="en-US" dirty="0"/>
              <a:t>})</a:t>
            </a:r>
            <a:endParaRPr lang="en-AU" dirty="0"/>
          </a:p>
        </p:txBody>
      </p:sp>
    </p:spTree>
    <p:extLst>
      <p:ext uri="{BB962C8B-B14F-4D97-AF65-F5344CB8AC3E}">
        <p14:creationId xmlns:p14="http://schemas.microsoft.com/office/powerpoint/2010/main" val="5636104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 an Alert When the page loads</a:t>
            </a:r>
            <a:endParaRPr lang="en-AU" dirty="0"/>
          </a:p>
        </p:txBody>
      </p:sp>
      <p:sp>
        <p:nvSpPr>
          <p:cNvPr id="3" name="Content Placeholder 2"/>
          <p:cNvSpPr>
            <a:spLocks noGrp="1"/>
          </p:cNvSpPr>
          <p:nvPr>
            <p:ph idx="1"/>
          </p:nvPr>
        </p:nvSpPr>
        <p:spPr/>
        <p:txBody>
          <a:bodyPr/>
          <a:lstStyle/>
          <a:p>
            <a:pPr marL="0" indent="0">
              <a:buNone/>
            </a:pPr>
            <a:r>
              <a:rPr lang="en-US" dirty="0"/>
              <a:t>&lt;script&gt;</a:t>
            </a:r>
          </a:p>
          <a:p>
            <a:pPr marL="0" indent="0">
              <a:buNone/>
            </a:pPr>
            <a:r>
              <a:rPr lang="en-US" dirty="0"/>
              <a:t>$(document).ready(function() {</a:t>
            </a:r>
          </a:p>
          <a:p>
            <a:pPr marL="0" indent="0">
              <a:buNone/>
            </a:pPr>
            <a:r>
              <a:rPr lang="en-US" dirty="0"/>
              <a:t>alert("Ready for jQuery");</a:t>
            </a:r>
          </a:p>
          <a:p>
            <a:pPr marL="0" indent="0">
              <a:buNone/>
            </a:pPr>
            <a:r>
              <a:rPr lang="en-US" dirty="0"/>
              <a:t>})</a:t>
            </a:r>
          </a:p>
          <a:p>
            <a:pPr marL="0" indent="0">
              <a:buNone/>
            </a:pPr>
            <a:r>
              <a:rPr lang="en-US" dirty="0"/>
              <a:t>&lt;/script&gt;</a:t>
            </a:r>
            <a:endParaRPr lang="en-AU" dirty="0"/>
          </a:p>
        </p:txBody>
      </p:sp>
      <p:pic>
        <p:nvPicPr>
          <p:cNvPr id="4" name="Picture 2" descr="A screenshot of an alert box displays the message, Ready for jQuery. A button for OK is displayed at the bottom right of the alert box."/>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997868"/>
            <a:ext cx="3403600" cy="373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9"/>
          <p:cNvSpPr txBox="1">
            <a:spLocks noChangeArrowheads="1"/>
          </p:cNvSpPr>
          <p:nvPr/>
        </p:nvSpPr>
        <p:spPr bwMode="auto">
          <a:xfrm>
            <a:off x="4953000" y="5760306"/>
            <a:ext cx="3556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14.22</a:t>
            </a:r>
            <a:r>
              <a:rPr lang="en-US" altLang="en-US" sz="1600" dirty="0">
                <a:latin typeface="+mj-lt"/>
              </a:rPr>
              <a:t> Ready for jQuery</a:t>
            </a:r>
          </a:p>
        </p:txBody>
      </p:sp>
    </p:spTree>
    <p:extLst>
      <p:ext uri="{BB962C8B-B14F-4D97-AF65-F5344CB8AC3E}">
        <p14:creationId xmlns:p14="http://schemas.microsoft.com/office/powerpoint/2010/main" val="30876995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a:t>
            </a:r>
            <a:r>
              <a:rPr lang="en-US" dirty="0" smtClean="0"/>
              <a:t>Selectors</a:t>
            </a:r>
            <a:r>
              <a:rPr lang="en-AU" sz="2000" dirty="0"/>
              <a:t> </a:t>
            </a:r>
            <a:r>
              <a:rPr lang="en-US" altLang="en-US" sz="2000" b="0" dirty="0" smtClean="0"/>
              <a:t>(1 </a:t>
            </a:r>
            <a:r>
              <a:rPr lang="en-US" altLang="en-US" sz="2000" b="0" dirty="0"/>
              <a:t>of </a:t>
            </a:r>
            <a:r>
              <a:rPr lang="en-US" altLang="en-US" sz="2000" b="0" dirty="0" smtClean="0"/>
              <a:t>2)</a:t>
            </a:r>
            <a:endParaRPr lang="en-AU" sz="2000" dirty="0"/>
          </a:p>
        </p:txBody>
      </p:sp>
      <p:sp>
        <p:nvSpPr>
          <p:cNvPr id="3" name="Content Placeholder 2"/>
          <p:cNvSpPr>
            <a:spLocks noGrp="1"/>
          </p:cNvSpPr>
          <p:nvPr>
            <p:ph idx="1"/>
          </p:nvPr>
        </p:nvSpPr>
        <p:spPr/>
        <p:txBody>
          <a:bodyPr/>
          <a:lstStyle/>
          <a:p>
            <a:pPr marL="0" indent="0">
              <a:buNone/>
            </a:pPr>
            <a:r>
              <a:rPr lang="en-US" dirty="0"/>
              <a:t>A selector indicates which DOM elements jQuery will affect</a:t>
            </a:r>
            <a:r>
              <a:rPr lang="en-US" dirty="0" smtClean="0"/>
              <a:t>.</a:t>
            </a:r>
            <a:r>
              <a:rPr lang="en-US" dirty="0"/>
              <a:t/>
            </a:r>
            <a:br>
              <a:rPr lang="en-US" dirty="0"/>
            </a:br>
            <a:r>
              <a:rPr lang="en-US" dirty="0"/>
              <a:t>Some commonly used jQuery selectors:</a:t>
            </a:r>
            <a:endParaRPr lang="en-AU" dirty="0"/>
          </a:p>
        </p:txBody>
      </p:sp>
    </p:spTree>
    <p:extLst>
      <p:ext uri="{BB962C8B-B14F-4D97-AF65-F5344CB8AC3E}">
        <p14:creationId xmlns:p14="http://schemas.microsoft.com/office/powerpoint/2010/main" val="504137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848600" cy="1097280"/>
          </a:xfrm>
        </p:spPr>
        <p:txBody>
          <a:bodyPr/>
          <a:lstStyle/>
          <a:p>
            <a:r>
              <a:rPr lang="en-US" dirty="0"/>
              <a:t>What is JavaScript</a:t>
            </a:r>
            <a:r>
              <a:rPr lang="en-US" dirty="0" smtClean="0"/>
              <a:t>?</a:t>
            </a:r>
            <a:r>
              <a:rPr lang="en-US" altLang="en-US" sz="2000" b="0" dirty="0"/>
              <a:t> (1 of 2)</a:t>
            </a:r>
            <a:endParaRPr lang="en-AU" sz="2000" b="0" dirty="0"/>
          </a:p>
        </p:txBody>
      </p:sp>
      <p:sp>
        <p:nvSpPr>
          <p:cNvPr id="3" name="Content Placeholder 2"/>
          <p:cNvSpPr>
            <a:spLocks noGrp="1"/>
          </p:cNvSpPr>
          <p:nvPr>
            <p:ph idx="1"/>
          </p:nvPr>
        </p:nvSpPr>
        <p:spPr>
          <a:xfrm>
            <a:off x="457200" y="1600200"/>
            <a:ext cx="8229600" cy="4648200"/>
          </a:xfrm>
        </p:spPr>
        <p:txBody>
          <a:bodyPr/>
          <a:lstStyle/>
          <a:p>
            <a:pPr marL="0" indent="0">
              <a:spcBef>
                <a:spcPts val="600"/>
              </a:spcBef>
              <a:buNone/>
            </a:pPr>
            <a:r>
              <a:rPr lang="en-US" dirty="0"/>
              <a:t>Object-based scripting language</a:t>
            </a:r>
            <a:br>
              <a:rPr lang="en-US" dirty="0"/>
            </a:br>
            <a:r>
              <a:rPr lang="en-US" dirty="0"/>
              <a:t>	</a:t>
            </a:r>
          </a:p>
          <a:p>
            <a:pPr marL="0" indent="0">
              <a:spcBef>
                <a:spcPts val="600"/>
              </a:spcBef>
              <a:buNone/>
            </a:pPr>
            <a:r>
              <a:rPr lang="en-US" dirty="0"/>
              <a:t>Works with the objects associated with a Web page </a:t>
            </a:r>
            <a:r>
              <a:rPr lang="en-US" dirty="0" smtClean="0"/>
              <a:t>document</a:t>
            </a:r>
          </a:p>
          <a:p>
            <a:pPr>
              <a:spcBef>
                <a:spcPts val="600"/>
              </a:spcBef>
            </a:pPr>
            <a:r>
              <a:rPr lang="en-US" dirty="0" smtClean="0"/>
              <a:t>the window</a:t>
            </a:r>
          </a:p>
          <a:p>
            <a:pPr>
              <a:spcBef>
                <a:spcPts val="600"/>
              </a:spcBef>
            </a:pPr>
            <a:r>
              <a:rPr lang="en-US" dirty="0" smtClean="0"/>
              <a:t>the </a:t>
            </a:r>
            <a:r>
              <a:rPr lang="en-US" dirty="0"/>
              <a:t>document</a:t>
            </a:r>
          </a:p>
          <a:p>
            <a:pPr>
              <a:spcBef>
                <a:spcPts val="600"/>
              </a:spcBef>
            </a:pPr>
            <a:r>
              <a:rPr lang="en-US" dirty="0"/>
              <a:t>the elements </a:t>
            </a:r>
          </a:p>
          <a:p>
            <a:pPr lvl="1"/>
            <a:r>
              <a:rPr lang="en-US" dirty="0"/>
              <a:t>such as forms, images, hyperlinks, etc.</a:t>
            </a:r>
            <a:endParaRPr lang="en-US" sz="1800" dirty="0"/>
          </a:p>
        </p:txBody>
      </p:sp>
    </p:spTree>
    <p:extLst>
      <p:ext uri="{BB962C8B-B14F-4D97-AF65-F5344CB8AC3E}">
        <p14:creationId xmlns:p14="http://schemas.microsoft.com/office/powerpoint/2010/main" val="42722585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jQuery </a:t>
            </a:r>
            <a:r>
              <a:rPr lang="en-AU" dirty="0" smtClean="0"/>
              <a:t>Selectors</a:t>
            </a:r>
            <a:r>
              <a:rPr lang="en-AU" sz="2000" dirty="0"/>
              <a:t> </a:t>
            </a:r>
            <a:r>
              <a:rPr lang="en-US" altLang="en-US" sz="2000" b="0" dirty="0"/>
              <a:t>(2 of </a:t>
            </a:r>
            <a:r>
              <a:rPr lang="en-US" altLang="en-US" sz="2000" b="0" dirty="0" smtClean="0"/>
              <a:t>2)</a:t>
            </a:r>
            <a:endParaRPr lang="en-AU" sz="2000" dirty="0"/>
          </a:p>
        </p:txBody>
      </p:sp>
      <p:sp>
        <p:nvSpPr>
          <p:cNvPr id="6" name="TextBox 9"/>
          <p:cNvSpPr txBox="1">
            <a:spLocks noChangeArrowheads="1"/>
          </p:cNvSpPr>
          <p:nvPr/>
        </p:nvSpPr>
        <p:spPr bwMode="auto">
          <a:xfrm>
            <a:off x="381000" y="1676400"/>
            <a:ext cx="7772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Table 14.5</a:t>
            </a:r>
            <a:r>
              <a:rPr lang="en-US" altLang="en-US" sz="1600" dirty="0">
                <a:latin typeface="+mj-lt"/>
              </a:rPr>
              <a:t> Commonly used jQuery selectors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486113"/>
              </p:ext>
            </p:extLst>
          </p:nvPr>
        </p:nvGraphicFramePr>
        <p:xfrm>
          <a:off x="457200" y="2138680"/>
          <a:ext cx="8229600" cy="3804920"/>
        </p:xfrm>
        <a:graphic>
          <a:graphicData uri="http://schemas.openxmlformats.org/drawingml/2006/table">
            <a:tbl>
              <a:tblPr firstRow="1" bandRow="1">
                <a:tableStyleId>{3B4B98B0-60AC-42C2-AFA5-B58CD77FA1E5}</a:tableStyleId>
              </a:tblPr>
              <a:tblGrid>
                <a:gridCol w="1752600">
                  <a:extLst>
                    <a:ext uri="{9D8B030D-6E8A-4147-A177-3AD203B41FA5}">
                      <a16:colId xmlns:a16="http://schemas.microsoft.com/office/drawing/2014/main" val="3761027129"/>
                    </a:ext>
                  </a:extLst>
                </a:gridCol>
                <a:gridCol w="6477000">
                  <a:extLst>
                    <a:ext uri="{9D8B030D-6E8A-4147-A177-3AD203B41FA5}">
                      <a16:colId xmlns:a16="http://schemas.microsoft.com/office/drawing/2014/main" val="2316988061"/>
                    </a:ext>
                  </a:extLst>
                </a:gridCol>
              </a:tblGrid>
              <a:tr h="370840">
                <a:tc>
                  <a:txBody>
                    <a:bodyPr/>
                    <a:lstStyle/>
                    <a:p>
                      <a:pPr marL="0" marR="0">
                        <a:spcBef>
                          <a:spcPts val="0"/>
                        </a:spcBef>
                        <a:spcAft>
                          <a:spcPts val="0"/>
                        </a:spcAft>
                      </a:pPr>
                      <a:r>
                        <a:rPr lang="en-US" sz="1700" dirty="0">
                          <a:solidFill>
                            <a:schemeClr val="tx1"/>
                          </a:solidFill>
                          <a:effectLst/>
                        </a:rPr>
                        <a:t>Selector</a:t>
                      </a:r>
                      <a:endParaRPr lang="en-US" sz="1700" dirty="0">
                        <a:solidFill>
                          <a:schemeClr val="tx1"/>
                        </a:solidFill>
                        <a:effectLst/>
                        <a:latin typeface="Arial"/>
                        <a:ea typeface="Calibri"/>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FA3"/>
                    </a:solidFill>
                  </a:tcPr>
                </a:tc>
                <a:tc>
                  <a:txBody>
                    <a:bodyPr/>
                    <a:lstStyle/>
                    <a:p>
                      <a:pPr marL="0" marR="0">
                        <a:spcBef>
                          <a:spcPts val="0"/>
                        </a:spcBef>
                        <a:spcAft>
                          <a:spcPts val="0"/>
                        </a:spcAft>
                      </a:pPr>
                      <a:r>
                        <a:rPr lang="en-US" sz="1700" dirty="0">
                          <a:solidFill>
                            <a:schemeClr val="tx1"/>
                          </a:solidFill>
                          <a:effectLst/>
                        </a:rPr>
                        <a:t>Purpose</a:t>
                      </a:r>
                      <a:endParaRPr lang="en-US" sz="1700" dirty="0">
                        <a:solidFill>
                          <a:schemeClr val="tx1"/>
                        </a:solidFill>
                        <a:effectLst/>
                        <a:latin typeface="Arial"/>
                        <a:ea typeface="Calibri"/>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2183369932"/>
                  </a:ext>
                </a:extLst>
              </a:tr>
              <a:tr h="370840">
                <a:tc>
                  <a:txBody>
                    <a:bodyPr/>
                    <a:lstStyle/>
                    <a:p>
                      <a:pPr marL="0" marR="0">
                        <a:spcBef>
                          <a:spcPts val="0"/>
                        </a:spcBef>
                        <a:spcAft>
                          <a:spcPts val="0"/>
                        </a:spcAft>
                      </a:pPr>
                      <a:r>
                        <a:rPr lang="en-US" sz="1600" dirty="0">
                          <a:solidFill>
                            <a:sysClr val="windowText" lastClr="000000"/>
                          </a:solidFill>
                          <a:effectLst/>
                        </a:rPr>
                        <a:t>$('*')</a:t>
                      </a:r>
                      <a:endParaRPr lang="en-US" sz="1600" dirty="0">
                        <a:solidFill>
                          <a:sysClr val="windowText" lastClr="000000"/>
                        </a:solidFill>
                        <a:effectLst/>
                        <a:latin typeface="Arial"/>
                        <a:ea typeface="Calibri"/>
                        <a:cs typeface="Times New Roman"/>
                      </a:endParaRPr>
                    </a:p>
                  </a:txBody>
                  <a:tcPr marL="68580" marR="68580" marT="0" marB="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FA3"/>
                    </a:solidFill>
                  </a:tcPr>
                </a:tc>
                <a:tc>
                  <a:txBody>
                    <a:bodyPr/>
                    <a:lstStyle/>
                    <a:p>
                      <a:pPr marL="0" marR="0">
                        <a:spcBef>
                          <a:spcPts val="0"/>
                        </a:spcBef>
                        <a:spcAft>
                          <a:spcPts val="0"/>
                        </a:spcAft>
                      </a:pPr>
                      <a:r>
                        <a:rPr lang="en-US" sz="1600" dirty="0">
                          <a:effectLst/>
                        </a:rPr>
                        <a:t>wildcard – selects all elements</a:t>
                      </a:r>
                      <a:endParaRPr lang="en-US" sz="1600" dirty="0">
                        <a:effectLst/>
                        <a:latin typeface="Arial"/>
                        <a:ea typeface="Calibri"/>
                        <a:cs typeface="Times New Roman"/>
                      </a:endParaRPr>
                    </a:p>
                  </a:txBody>
                  <a:tcPr marL="68580" marR="68580" marT="0" marB="0">
                    <a:lnT w="12700" cap="flat" cmpd="sng" algn="ctr">
                      <a:noFill/>
                      <a:prstDash val="solid"/>
                      <a:round/>
                      <a:headEnd type="none" w="med" len="med"/>
                      <a:tailEnd type="none" w="med" len="med"/>
                    </a:lnT>
                    <a:solidFill>
                      <a:schemeClr val="bg1"/>
                    </a:solidFill>
                  </a:tcPr>
                </a:tc>
                <a:extLst>
                  <a:ext uri="{0D108BD9-81ED-4DB2-BD59-A6C34878D82A}">
                    <a16:rowId xmlns:a16="http://schemas.microsoft.com/office/drawing/2014/main" val="85251107"/>
                  </a:ext>
                </a:extLst>
              </a:tr>
              <a:tr h="370840">
                <a:tc>
                  <a:txBody>
                    <a:bodyPr/>
                    <a:lstStyle/>
                    <a:p>
                      <a:pPr marL="0" marR="0">
                        <a:spcBef>
                          <a:spcPts val="0"/>
                        </a:spcBef>
                        <a:spcAft>
                          <a:spcPts val="0"/>
                        </a:spcAft>
                      </a:pPr>
                      <a:r>
                        <a:rPr lang="en-US" sz="1600" dirty="0">
                          <a:solidFill>
                            <a:sysClr val="windowText" lastClr="000000"/>
                          </a:solidFill>
                          <a:effectLst/>
                        </a:rPr>
                        <a:t>$('li')</a:t>
                      </a:r>
                      <a:endParaRPr lang="en-US" sz="1600" dirty="0">
                        <a:solidFill>
                          <a:sysClr val="windowText" lastClr="000000"/>
                        </a:solidFill>
                        <a:effectLst/>
                        <a:latin typeface="Arial"/>
                        <a:ea typeface="Calibri"/>
                        <a:cs typeface="Times New Roman"/>
                      </a:endParaRPr>
                    </a:p>
                  </a:txBody>
                  <a:tcPr marL="68580" marR="68580" marT="0" marB="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FA3"/>
                    </a:solidFill>
                  </a:tcPr>
                </a:tc>
                <a:tc>
                  <a:txBody>
                    <a:bodyPr/>
                    <a:lstStyle/>
                    <a:p>
                      <a:pPr marL="0" marR="0">
                        <a:spcBef>
                          <a:spcPts val="0"/>
                        </a:spcBef>
                        <a:spcAft>
                          <a:spcPts val="0"/>
                        </a:spcAft>
                      </a:pPr>
                      <a:r>
                        <a:rPr lang="en-US" sz="1600" dirty="0">
                          <a:effectLst/>
                        </a:rPr>
                        <a:t>HTML element selector – selects all li elements</a:t>
                      </a:r>
                      <a:endParaRPr lang="en-US" sz="1600" dirty="0">
                        <a:effectLst/>
                        <a:latin typeface="Arial"/>
                        <a:ea typeface="Calibri"/>
                        <a:cs typeface="Times New Roman"/>
                      </a:endParaRPr>
                    </a:p>
                  </a:txBody>
                  <a:tcPr marL="68580" marR="68580" marT="0" marB="0">
                    <a:solidFill>
                      <a:schemeClr val="bg1"/>
                    </a:solidFill>
                  </a:tcPr>
                </a:tc>
                <a:extLst>
                  <a:ext uri="{0D108BD9-81ED-4DB2-BD59-A6C34878D82A}">
                    <a16:rowId xmlns:a16="http://schemas.microsoft.com/office/drawing/2014/main" val="650529177"/>
                  </a:ext>
                </a:extLst>
              </a:tr>
              <a:tr h="370840">
                <a:tc>
                  <a:txBody>
                    <a:bodyPr/>
                    <a:lstStyle/>
                    <a:p>
                      <a:pPr marL="0" marR="0">
                        <a:spcBef>
                          <a:spcPts val="0"/>
                        </a:spcBef>
                        <a:spcAft>
                          <a:spcPts val="0"/>
                        </a:spcAft>
                      </a:pPr>
                      <a:r>
                        <a:rPr lang="en-US" sz="1600" dirty="0">
                          <a:solidFill>
                            <a:sysClr val="windowText" lastClr="000000"/>
                          </a:solidFill>
                          <a:effectLst/>
                        </a:rPr>
                        <a:t>$('.</a:t>
                      </a:r>
                      <a:r>
                        <a:rPr lang="en-US" sz="1600" dirty="0" err="1">
                          <a:solidFill>
                            <a:sysClr val="windowText" lastClr="000000"/>
                          </a:solidFill>
                          <a:effectLst/>
                        </a:rPr>
                        <a:t>myclass</a:t>
                      </a:r>
                      <a:r>
                        <a:rPr lang="en-US" sz="1600" dirty="0">
                          <a:solidFill>
                            <a:sysClr val="windowText" lastClr="000000"/>
                          </a:solidFill>
                          <a:effectLst/>
                        </a:rPr>
                        <a:t>')</a:t>
                      </a:r>
                      <a:endParaRPr lang="en-US" sz="1600" dirty="0">
                        <a:solidFill>
                          <a:sysClr val="windowText" lastClr="000000"/>
                        </a:solidFill>
                        <a:effectLst/>
                        <a:latin typeface="Arial"/>
                        <a:ea typeface="Calibri"/>
                        <a:cs typeface="Times New Roman"/>
                      </a:endParaRPr>
                    </a:p>
                  </a:txBody>
                  <a:tcPr marL="68580" marR="68580" marT="0" marB="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FA3"/>
                    </a:solidFill>
                  </a:tcPr>
                </a:tc>
                <a:tc>
                  <a:txBody>
                    <a:bodyPr/>
                    <a:lstStyle/>
                    <a:p>
                      <a:pPr marL="0" marR="0">
                        <a:spcBef>
                          <a:spcPts val="0"/>
                        </a:spcBef>
                        <a:spcAft>
                          <a:spcPts val="0"/>
                        </a:spcAft>
                      </a:pPr>
                      <a:r>
                        <a:rPr lang="en-US" sz="1600" dirty="0">
                          <a:effectLst/>
                        </a:rPr>
                        <a:t>Class selector – selects all elements assigned to the class named </a:t>
                      </a:r>
                      <a:r>
                        <a:rPr lang="en-US" sz="1600" dirty="0" err="1">
                          <a:effectLst/>
                        </a:rPr>
                        <a:t>myclass</a:t>
                      </a:r>
                      <a:endParaRPr lang="en-US" sz="1600" dirty="0">
                        <a:effectLst/>
                        <a:latin typeface="Arial"/>
                        <a:ea typeface="Calibri"/>
                        <a:cs typeface="Times New Roman"/>
                      </a:endParaRPr>
                    </a:p>
                  </a:txBody>
                  <a:tcPr marL="68580" marR="68580" marT="0" marB="0">
                    <a:solidFill>
                      <a:schemeClr val="bg1"/>
                    </a:solidFill>
                  </a:tcPr>
                </a:tc>
                <a:extLst>
                  <a:ext uri="{0D108BD9-81ED-4DB2-BD59-A6C34878D82A}">
                    <a16:rowId xmlns:a16="http://schemas.microsoft.com/office/drawing/2014/main" val="1510049843"/>
                  </a:ext>
                </a:extLst>
              </a:tr>
              <a:tr h="370840">
                <a:tc>
                  <a:txBody>
                    <a:bodyPr/>
                    <a:lstStyle/>
                    <a:p>
                      <a:pPr marL="0" marR="0">
                        <a:spcBef>
                          <a:spcPts val="0"/>
                        </a:spcBef>
                        <a:spcAft>
                          <a:spcPts val="0"/>
                        </a:spcAft>
                      </a:pPr>
                      <a:r>
                        <a:rPr lang="en-US" sz="1600" dirty="0">
                          <a:solidFill>
                            <a:sysClr val="windowText" lastClr="000000"/>
                          </a:solidFill>
                          <a:effectLst/>
                        </a:rPr>
                        <a:t>$('#</a:t>
                      </a:r>
                      <a:r>
                        <a:rPr lang="en-US" sz="1600" dirty="0" err="1">
                          <a:solidFill>
                            <a:sysClr val="windowText" lastClr="000000"/>
                          </a:solidFill>
                          <a:effectLst/>
                        </a:rPr>
                        <a:t>myid</a:t>
                      </a:r>
                      <a:r>
                        <a:rPr lang="en-US" sz="1600" dirty="0">
                          <a:solidFill>
                            <a:sysClr val="windowText" lastClr="000000"/>
                          </a:solidFill>
                          <a:effectLst/>
                        </a:rPr>
                        <a:t>')</a:t>
                      </a:r>
                      <a:endParaRPr lang="en-US" sz="1600" dirty="0">
                        <a:solidFill>
                          <a:sysClr val="windowText" lastClr="000000"/>
                        </a:solidFill>
                        <a:effectLst/>
                        <a:latin typeface="Arial"/>
                        <a:ea typeface="Calibri"/>
                        <a:cs typeface="Times New Roman"/>
                      </a:endParaRPr>
                    </a:p>
                  </a:txBody>
                  <a:tcPr marL="68580" marR="68580" marT="0" marB="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FA3"/>
                    </a:solidFill>
                  </a:tcPr>
                </a:tc>
                <a:tc>
                  <a:txBody>
                    <a:bodyPr/>
                    <a:lstStyle/>
                    <a:p>
                      <a:pPr marL="0" marR="0">
                        <a:spcBef>
                          <a:spcPts val="0"/>
                        </a:spcBef>
                        <a:spcAft>
                          <a:spcPts val="0"/>
                        </a:spcAft>
                      </a:pPr>
                      <a:r>
                        <a:rPr lang="en-US" sz="1600" dirty="0">
                          <a:effectLst/>
                        </a:rPr>
                        <a:t>Id selector – selects the element assigned to the id named </a:t>
                      </a:r>
                      <a:r>
                        <a:rPr lang="en-US" sz="1600" dirty="0" err="1">
                          <a:effectLst/>
                        </a:rPr>
                        <a:t>myid</a:t>
                      </a:r>
                      <a:endParaRPr lang="en-US" sz="1600" dirty="0">
                        <a:effectLst/>
                        <a:latin typeface="Arial"/>
                        <a:ea typeface="Calibri"/>
                        <a:cs typeface="Times New Roman"/>
                      </a:endParaRPr>
                    </a:p>
                  </a:txBody>
                  <a:tcPr marL="68580" marR="68580" marT="0" marB="0">
                    <a:solidFill>
                      <a:schemeClr val="bg1"/>
                    </a:solidFill>
                  </a:tcPr>
                </a:tc>
                <a:extLst>
                  <a:ext uri="{0D108BD9-81ED-4DB2-BD59-A6C34878D82A}">
                    <a16:rowId xmlns:a16="http://schemas.microsoft.com/office/drawing/2014/main" val="2404917658"/>
                  </a:ext>
                </a:extLst>
              </a:tr>
              <a:tr h="370840">
                <a:tc>
                  <a:txBody>
                    <a:bodyPr/>
                    <a:lstStyle/>
                    <a:p>
                      <a:pPr marL="0" marR="0">
                        <a:spcBef>
                          <a:spcPts val="0"/>
                        </a:spcBef>
                        <a:spcAft>
                          <a:spcPts val="0"/>
                        </a:spcAft>
                      </a:pPr>
                      <a:r>
                        <a:rPr lang="en-US" sz="1600" dirty="0">
                          <a:solidFill>
                            <a:sysClr val="windowText" lastClr="000000"/>
                          </a:solidFill>
                          <a:effectLst/>
                        </a:rPr>
                        <a:t>$('</a:t>
                      </a:r>
                      <a:r>
                        <a:rPr lang="en-US" sz="1600" dirty="0" err="1">
                          <a:solidFill>
                            <a:sysClr val="windowText" lastClr="000000"/>
                          </a:solidFill>
                          <a:effectLst/>
                        </a:rPr>
                        <a:t>nav</a:t>
                      </a:r>
                      <a:r>
                        <a:rPr lang="en-US" sz="1600" dirty="0">
                          <a:solidFill>
                            <a:sysClr val="windowText" lastClr="000000"/>
                          </a:solidFill>
                          <a:effectLst/>
                        </a:rPr>
                        <a:t> a')</a:t>
                      </a:r>
                      <a:endParaRPr lang="en-US" sz="1600" dirty="0">
                        <a:solidFill>
                          <a:sysClr val="windowText" lastClr="000000"/>
                        </a:solidFill>
                        <a:effectLst/>
                        <a:latin typeface="Arial"/>
                        <a:ea typeface="Calibri"/>
                        <a:cs typeface="Times New Roman"/>
                      </a:endParaRPr>
                    </a:p>
                  </a:txBody>
                  <a:tcPr marL="68580" marR="68580" marT="0" marB="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FA3"/>
                    </a:solidFill>
                  </a:tcPr>
                </a:tc>
                <a:tc>
                  <a:txBody>
                    <a:bodyPr/>
                    <a:lstStyle/>
                    <a:p>
                      <a:pPr marL="0" marR="0">
                        <a:spcBef>
                          <a:spcPts val="0"/>
                        </a:spcBef>
                        <a:spcAft>
                          <a:spcPts val="0"/>
                        </a:spcAft>
                      </a:pPr>
                      <a:r>
                        <a:rPr lang="en-US" sz="1600" dirty="0">
                          <a:effectLst/>
                        </a:rPr>
                        <a:t>HTML element selector – selects all anchor elements contained within the nav element</a:t>
                      </a:r>
                      <a:endParaRPr lang="en-US" sz="1600" dirty="0">
                        <a:effectLst/>
                        <a:latin typeface="Arial"/>
                        <a:ea typeface="Calibri"/>
                        <a:cs typeface="Times New Roman"/>
                      </a:endParaRPr>
                    </a:p>
                  </a:txBody>
                  <a:tcPr marL="68580" marR="68580" marT="0" marB="0">
                    <a:solidFill>
                      <a:schemeClr val="bg1"/>
                    </a:solidFill>
                  </a:tcPr>
                </a:tc>
                <a:extLst>
                  <a:ext uri="{0D108BD9-81ED-4DB2-BD59-A6C34878D82A}">
                    <a16:rowId xmlns:a16="http://schemas.microsoft.com/office/drawing/2014/main" val="3814087731"/>
                  </a:ext>
                </a:extLst>
              </a:tr>
              <a:tr h="370840">
                <a:tc>
                  <a:txBody>
                    <a:bodyPr/>
                    <a:lstStyle/>
                    <a:p>
                      <a:pPr marL="0" marR="0">
                        <a:spcBef>
                          <a:spcPts val="0"/>
                        </a:spcBef>
                        <a:spcAft>
                          <a:spcPts val="0"/>
                        </a:spcAft>
                      </a:pPr>
                      <a:r>
                        <a:rPr lang="en-US" sz="1600" dirty="0">
                          <a:solidFill>
                            <a:sysClr val="windowText" lastClr="000000"/>
                          </a:solidFill>
                          <a:effectLst/>
                        </a:rPr>
                        <a:t>$('#resources a')</a:t>
                      </a:r>
                      <a:endParaRPr lang="en-US" sz="1600" dirty="0">
                        <a:solidFill>
                          <a:sysClr val="windowText" lastClr="000000"/>
                        </a:solidFill>
                        <a:effectLst/>
                        <a:latin typeface="Arial"/>
                        <a:ea typeface="Calibri"/>
                        <a:cs typeface="Times New Roman"/>
                      </a:endParaRPr>
                    </a:p>
                  </a:txBody>
                  <a:tcPr marL="68580" marR="68580" marT="0" marB="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FA3"/>
                    </a:solidFill>
                  </a:tcPr>
                </a:tc>
                <a:tc>
                  <a:txBody>
                    <a:bodyPr/>
                    <a:lstStyle/>
                    <a:p>
                      <a:pPr marL="0" marR="0">
                        <a:spcBef>
                          <a:spcPts val="0"/>
                        </a:spcBef>
                        <a:spcAft>
                          <a:spcPts val="0"/>
                        </a:spcAft>
                      </a:pPr>
                      <a:r>
                        <a:rPr lang="en-US" sz="1600" dirty="0">
                          <a:effectLst/>
                        </a:rPr>
                        <a:t>Id selector and HTML element selector – selects all anchor elements contained within the id named resources</a:t>
                      </a:r>
                      <a:endParaRPr lang="en-US" sz="1600" dirty="0">
                        <a:effectLst/>
                        <a:latin typeface="Arial"/>
                        <a:ea typeface="Calibri"/>
                        <a:cs typeface="Times New Roman"/>
                      </a:endParaRPr>
                    </a:p>
                  </a:txBody>
                  <a:tcPr marL="68580" marR="68580" marT="0" marB="0">
                    <a:solidFill>
                      <a:schemeClr val="bg1"/>
                    </a:solidFill>
                  </a:tcPr>
                </a:tc>
                <a:extLst>
                  <a:ext uri="{0D108BD9-81ED-4DB2-BD59-A6C34878D82A}">
                    <a16:rowId xmlns:a16="http://schemas.microsoft.com/office/drawing/2014/main" val="2373083598"/>
                  </a:ext>
                </a:extLst>
              </a:tr>
              <a:tr h="370840">
                <a:tc>
                  <a:txBody>
                    <a:bodyPr/>
                    <a:lstStyle/>
                    <a:p>
                      <a:pPr marL="0" marR="0">
                        <a:spcBef>
                          <a:spcPts val="0"/>
                        </a:spcBef>
                        <a:spcAft>
                          <a:spcPts val="0"/>
                        </a:spcAft>
                      </a:pPr>
                      <a:r>
                        <a:rPr lang="en-US" sz="1600" dirty="0">
                          <a:solidFill>
                            <a:sysClr val="windowText" lastClr="000000"/>
                          </a:solidFill>
                          <a:effectLst/>
                        </a:rPr>
                        <a:t>$('</a:t>
                      </a:r>
                      <a:r>
                        <a:rPr lang="en-US" sz="1600" dirty="0" err="1">
                          <a:solidFill>
                            <a:sysClr val="windowText" lastClr="000000"/>
                          </a:solidFill>
                          <a:effectLst/>
                        </a:rPr>
                        <a:t>li:first</a:t>
                      </a:r>
                      <a:r>
                        <a:rPr lang="en-US" sz="1600" dirty="0">
                          <a:solidFill>
                            <a:sysClr val="windowText" lastClr="000000"/>
                          </a:solidFill>
                          <a:effectLst/>
                        </a:rPr>
                        <a:t>')</a:t>
                      </a:r>
                      <a:endParaRPr lang="en-US" sz="1600" dirty="0">
                        <a:solidFill>
                          <a:sysClr val="windowText" lastClr="000000"/>
                        </a:solidFill>
                        <a:effectLst/>
                        <a:latin typeface="Arial"/>
                        <a:ea typeface="Calibri"/>
                        <a:cs typeface="Times New Roman"/>
                      </a:endParaRPr>
                    </a:p>
                  </a:txBody>
                  <a:tcPr marL="68580" marR="68580" marT="0" marB="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FA3"/>
                    </a:solidFill>
                  </a:tcPr>
                </a:tc>
                <a:tc>
                  <a:txBody>
                    <a:bodyPr/>
                    <a:lstStyle/>
                    <a:p>
                      <a:pPr marL="0" marR="0">
                        <a:spcBef>
                          <a:spcPts val="0"/>
                        </a:spcBef>
                        <a:spcAft>
                          <a:spcPts val="0"/>
                        </a:spcAft>
                      </a:pPr>
                      <a:r>
                        <a:rPr lang="en-US" sz="1600" dirty="0">
                          <a:effectLst/>
                        </a:rPr>
                        <a:t>Positional selector that selects the first element of that type on the page</a:t>
                      </a:r>
                      <a:endParaRPr lang="en-US" sz="1600" dirty="0">
                        <a:effectLst/>
                        <a:latin typeface="Arial"/>
                        <a:ea typeface="Calibri"/>
                        <a:cs typeface="Times New Roman"/>
                      </a:endParaRPr>
                    </a:p>
                  </a:txBody>
                  <a:tcPr marL="68580" marR="68580" marT="0" marB="0">
                    <a:solidFill>
                      <a:schemeClr val="bg1"/>
                    </a:solidFill>
                  </a:tcPr>
                </a:tc>
                <a:extLst>
                  <a:ext uri="{0D108BD9-81ED-4DB2-BD59-A6C34878D82A}">
                    <a16:rowId xmlns:a16="http://schemas.microsoft.com/office/drawing/2014/main" val="2132354804"/>
                  </a:ext>
                </a:extLst>
              </a:tr>
              <a:tr h="370840">
                <a:tc>
                  <a:txBody>
                    <a:bodyPr/>
                    <a:lstStyle/>
                    <a:p>
                      <a:pPr marL="0" marR="0">
                        <a:spcBef>
                          <a:spcPts val="0"/>
                        </a:spcBef>
                        <a:spcAft>
                          <a:spcPts val="0"/>
                        </a:spcAft>
                      </a:pPr>
                      <a:r>
                        <a:rPr lang="en-US" sz="1600" dirty="0">
                          <a:solidFill>
                            <a:sysClr val="windowText" lastClr="000000"/>
                          </a:solidFill>
                          <a:effectLst/>
                        </a:rPr>
                        <a:t>$('</a:t>
                      </a:r>
                      <a:r>
                        <a:rPr lang="en-US" sz="1600" dirty="0" err="1">
                          <a:solidFill>
                            <a:sysClr val="windowText" lastClr="000000"/>
                          </a:solidFill>
                          <a:effectLst/>
                        </a:rPr>
                        <a:t>li:odd</a:t>
                      </a:r>
                      <a:r>
                        <a:rPr lang="en-US" sz="1600" dirty="0">
                          <a:solidFill>
                            <a:sysClr val="windowText" lastClr="000000"/>
                          </a:solidFill>
                          <a:effectLst/>
                        </a:rPr>
                        <a:t>')</a:t>
                      </a:r>
                      <a:endParaRPr lang="en-US" sz="1600" dirty="0">
                        <a:solidFill>
                          <a:sysClr val="windowText" lastClr="000000"/>
                        </a:solidFill>
                        <a:effectLst/>
                        <a:latin typeface="Arial"/>
                        <a:ea typeface="Calibri"/>
                        <a:cs typeface="Times New Roman"/>
                      </a:endParaRPr>
                    </a:p>
                  </a:txBody>
                  <a:tcPr marL="68580" marR="68580" marT="0" marB="0">
                    <a:lnT w="12700" cap="flat" cmpd="sng" algn="ctr">
                      <a:solidFill>
                        <a:schemeClr val="bg1"/>
                      </a:solidFill>
                      <a:prstDash val="solid"/>
                      <a:round/>
                      <a:headEnd type="none" w="med" len="med"/>
                      <a:tailEnd type="none" w="med" len="med"/>
                    </a:lnT>
                    <a:solidFill>
                      <a:srgbClr val="007FA3"/>
                    </a:solidFill>
                  </a:tcPr>
                </a:tc>
                <a:tc>
                  <a:txBody>
                    <a:bodyPr/>
                    <a:lstStyle/>
                    <a:p>
                      <a:pPr marL="0" marR="0">
                        <a:spcBef>
                          <a:spcPts val="0"/>
                        </a:spcBef>
                        <a:spcAft>
                          <a:spcPts val="0"/>
                        </a:spcAft>
                      </a:pPr>
                      <a:r>
                        <a:rPr lang="en-US" sz="1600" dirty="0">
                          <a:effectLst/>
                        </a:rPr>
                        <a:t>Positional selector- selects every other li element on the page</a:t>
                      </a:r>
                      <a:endParaRPr lang="en-US" sz="1600" dirty="0">
                        <a:effectLst/>
                        <a:latin typeface="Arial"/>
                        <a:ea typeface="Calibri"/>
                        <a:cs typeface="Times New Roman"/>
                      </a:endParaRPr>
                    </a:p>
                  </a:txBody>
                  <a:tcPr marL="68580" marR="68580" marT="0" marB="0">
                    <a:solidFill>
                      <a:schemeClr val="bg1"/>
                    </a:solidFill>
                  </a:tcPr>
                </a:tc>
                <a:extLst>
                  <a:ext uri="{0D108BD9-81ED-4DB2-BD59-A6C34878D82A}">
                    <a16:rowId xmlns:a16="http://schemas.microsoft.com/office/drawing/2014/main" val="2547557378"/>
                  </a:ext>
                </a:extLst>
              </a:tr>
            </a:tbl>
          </a:graphicData>
        </a:graphic>
      </p:graphicFrame>
    </p:spTree>
    <p:extLst>
      <p:ext uri="{BB962C8B-B14F-4D97-AF65-F5344CB8AC3E}">
        <p14:creationId xmlns:p14="http://schemas.microsoft.com/office/powerpoint/2010/main" val="38721911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jQuery </a:t>
            </a:r>
            <a:r>
              <a:rPr lang="en-AU" dirty="0" smtClean="0"/>
              <a:t>Methods</a:t>
            </a:r>
            <a:r>
              <a:rPr lang="en-AU" sz="2000" dirty="0"/>
              <a:t> </a:t>
            </a:r>
            <a:r>
              <a:rPr lang="en-US" altLang="en-US" sz="2000" b="0" dirty="0" smtClean="0"/>
              <a:t>(1 </a:t>
            </a:r>
            <a:r>
              <a:rPr lang="en-US" altLang="en-US" sz="2000" b="0" dirty="0"/>
              <a:t>of </a:t>
            </a:r>
            <a:r>
              <a:rPr lang="en-US" altLang="en-US" sz="2000" b="0" dirty="0" smtClean="0"/>
              <a:t>2)</a:t>
            </a:r>
            <a:endParaRPr lang="en-AU" sz="2000" dirty="0"/>
          </a:p>
        </p:txBody>
      </p:sp>
      <p:sp>
        <p:nvSpPr>
          <p:cNvPr id="3" name="Content Placeholder 2"/>
          <p:cNvSpPr>
            <a:spLocks noGrp="1"/>
          </p:cNvSpPr>
          <p:nvPr>
            <p:ph idx="1"/>
          </p:nvPr>
        </p:nvSpPr>
        <p:spPr/>
        <p:txBody>
          <a:bodyPr/>
          <a:lstStyle/>
          <a:p>
            <a:pPr marL="0" indent="0">
              <a:buNone/>
            </a:pPr>
            <a:r>
              <a:rPr lang="en-US" dirty="0"/>
              <a:t>A method acts upon the DOM elements you have selected.  </a:t>
            </a:r>
            <a:br>
              <a:rPr lang="en-US" dirty="0"/>
            </a:br>
            <a:r>
              <a:rPr lang="en-US" dirty="0"/>
              <a:t>Some commonly used jQuery methods:</a:t>
            </a:r>
            <a:endParaRPr lang="en-AU" dirty="0"/>
          </a:p>
        </p:txBody>
      </p:sp>
    </p:spTree>
    <p:extLst>
      <p:ext uri="{BB962C8B-B14F-4D97-AF65-F5344CB8AC3E}">
        <p14:creationId xmlns:p14="http://schemas.microsoft.com/office/powerpoint/2010/main" val="30522394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Methods</a:t>
            </a:r>
            <a:r>
              <a:rPr lang="en-US" sz="2000" b="0" dirty="0"/>
              <a:t> </a:t>
            </a:r>
            <a:r>
              <a:rPr lang="en-US" sz="2000" b="0" dirty="0" smtClean="0"/>
              <a:t>(2 </a:t>
            </a:r>
            <a:r>
              <a:rPr lang="en-US" sz="2000" b="0" dirty="0"/>
              <a:t>of 2)</a:t>
            </a:r>
            <a:endParaRPr lang="en-AU" sz="2000" b="0" dirty="0"/>
          </a:p>
        </p:txBody>
      </p:sp>
      <p:sp>
        <p:nvSpPr>
          <p:cNvPr id="6" name="TextBox 9"/>
          <p:cNvSpPr txBox="1">
            <a:spLocks noChangeArrowheads="1"/>
          </p:cNvSpPr>
          <p:nvPr/>
        </p:nvSpPr>
        <p:spPr bwMode="auto">
          <a:xfrm>
            <a:off x="381000" y="1676400"/>
            <a:ext cx="7772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Table </a:t>
            </a:r>
            <a:r>
              <a:rPr lang="en-US" altLang="en-US" sz="1600" b="1" dirty="0" smtClean="0">
                <a:latin typeface="+mj-lt"/>
              </a:rPr>
              <a:t>14.6</a:t>
            </a:r>
            <a:r>
              <a:rPr lang="en-US" altLang="en-US" sz="1600" dirty="0">
                <a:latin typeface="+mj-lt"/>
              </a:rPr>
              <a:t> Commonly used jQuery methods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32957819"/>
              </p:ext>
            </p:extLst>
          </p:nvPr>
        </p:nvGraphicFramePr>
        <p:xfrm>
          <a:off x="457200" y="2138680"/>
          <a:ext cx="8229600" cy="3337560"/>
        </p:xfrm>
        <a:graphic>
          <a:graphicData uri="http://schemas.openxmlformats.org/drawingml/2006/table">
            <a:tbl>
              <a:tblPr firstRow="1" bandRow="1">
                <a:tableStyleId>{3B4B98B0-60AC-42C2-AFA5-B58CD77FA1E5}</a:tableStyleId>
              </a:tblPr>
              <a:tblGrid>
                <a:gridCol w="1752600">
                  <a:extLst>
                    <a:ext uri="{9D8B030D-6E8A-4147-A177-3AD203B41FA5}">
                      <a16:colId xmlns:a16="http://schemas.microsoft.com/office/drawing/2014/main" val="3761027129"/>
                    </a:ext>
                  </a:extLst>
                </a:gridCol>
                <a:gridCol w="6477000">
                  <a:extLst>
                    <a:ext uri="{9D8B030D-6E8A-4147-A177-3AD203B41FA5}">
                      <a16:colId xmlns:a16="http://schemas.microsoft.com/office/drawing/2014/main" val="2316988061"/>
                    </a:ext>
                  </a:extLst>
                </a:gridCol>
              </a:tblGrid>
              <a:tr h="370840">
                <a:tc>
                  <a:txBody>
                    <a:bodyPr/>
                    <a:lstStyle/>
                    <a:p>
                      <a:pPr marL="0" marR="0">
                        <a:spcBef>
                          <a:spcPts val="0"/>
                        </a:spcBef>
                        <a:spcAft>
                          <a:spcPts val="0"/>
                        </a:spcAft>
                      </a:pPr>
                      <a:r>
                        <a:rPr lang="en-US" sz="1600" dirty="0">
                          <a:solidFill>
                            <a:sysClr val="windowText" lastClr="000000"/>
                          </a:solidFill>
                          <a:effectLst/>
                        </a:rPr>
                        <a:t>Method</a:t>
                      </a:r>
                      <a:endParaRPr lang="en-US" sz="1600" dirty="0">
                        <a:solidFill>
                          <a:sysClr val="windowText" lastClr="000000"/>
                        </a:solidFill>
                        <a:effectLst/>
                        <a:latin typeface="Arial"/>
                        <a:ea typeface="Calibri"/>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FA3"/>
                    </a:solidFill>
                  </a:tcPr>
                </a:tc>
                <a:tc>
                  <a:txBody>
                    <a:bodyPr/>
                    <a:lstStyle/>
                    <a:p>
                      <a:pPr marL="0" marR="0">
                        <a:spcBef>
                          <a:spcPts val="0"/>
                        </a:spcBef>
                        <a:spcAft>
                          <a:spcPts val="0"/>
                        </a:spcAft>
                      </a:pPr>
                      <a:r>
                        <a:rPr lang="en-US" sz="1600" dirty="0">
                          <a:solidFill>
                            <a:sysClr val="windowText" lastClr="000000"/>
                          </a:solidFill>
                          <a:effectLst/>
                        </a:rPr>
                        <a:t>Purpose</a:t>
                      </a:r>
                      <a:endParaRPr lang="en-US" sz="1600" dirty="0">
                        <a:solidFill>
                          <a:sysClr val="windowText" lastClr="000000"/>
                        </a:solidFill>
                        <a:effectLst/>
                        <a:latin typeface="Arial"/>
                        <a:ea typeface="Calibri"/>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2183369932"/>
                  </a:ext>
                </a:extLst>
              </a:tr>
              <a:tr h="370840">
                <a:tc>
                  <a:txBody>
                    <a:bodyPr/>
                    <a:lstStyle/>
                    <a:p>
                      <a:pPr marL="0" marR="0">
                        <a:spcBef>
                          <a:spcPts val="0"/>
                        </a:spcBef>
                        <a:spcAft>
                          <a:spcPts val="0"/>
                        </a:spcAft>
                      </a:pPr>
                      <a:r>
                        <a:rPr lang="en-US" sz="1600" dirty="0">
                          <a:solidFill>
                            <a:sysClr val="windowText" lastClr="000000"/>
                          </a:solidFill>
                          <a:effectLst/>
                        </a:rPr>
                        <a:t>click()</a:t>
                      </a:r>
                      <a:endParaRPr lang="en-US" sz="1600" dirty="0">
                        <a:solidFill>
                          <a:sysClr val="windowText" lastClr="000000"/>
                        </a:solidFill>
                        <a:effectLst/>
                        <a:latin typeface="Arial"/>
                        <a:ea typeface="Calibri"/>
                        <a:cs typeface="Times New Roman"/>
                      </a:endParaRPr>
                    </a:p>
                  </a:txBody>
                  <a:tcPr marL="68580" marR="68580" marT="0" marB="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FA3"/>
                    </a:solidFill>
                  </a:tcPr>
                </a:tc>
                <a:tc>
                  <a:txBody>
                    <a:bodyPr/>
                    <a:lstStyle/>
                    <a:p>
                      <a:pPr marL="0" marR="0">
                        <a:spcBef>
                          <a:spcPts val="0"/>
                        </a:spcBef>
                        <a:spcAft>
                          <a:spcPts val="0"/>
                        </a:spcAft>
                      </a:pPr>
                      <a:r>
                        <a:rPr lang="en-US" sz="1600" dirty="0">
                          <a:effectLst/>
                        </a:rPr>
                        <a:t>Binds a jQuery event handler to the JavaScript click event</a:t>
                      </a:r>
                      <a:endParaRPr lang="en-US" sz="1600" dirty="0">
                        <a:effectLst/>
                        <a:latin typeface="Arial"/>
                        <a:ea typeface="Calibri"/>
                        <a:cs typeface="Times New Roman"/>
                      </a:endParaRPr>
                    </a:p>
                  </a:txBody>
                  <a:tcPr marL="68580" marR="68580" marT="0" marB="0">
                    <a:lnT w="12700" cap="flat" cmpd="sng" algn="ctr">
                      <a:noFill/>
                      <a:prstDash val="solid"/>
                      <a:round/>
                      <a:headEnd type="none" w="med" len="med"/>
                      <a:tailEnd type="none" w="med" len="med"/>
                    </a:lnT>
                    <a:solidFill>
                      <a:schemeClr val="bg1"/>
                    </a:solidFill>
                  </a:tcPr>
                </a:tc>
                <a:extLst>
                  <a:ext uri="{0D108BD9-81ED-4DB2-BD59-A6C34878D82A}">
                    <a16:rowId xmlns:a16="http://schemas.microsoft.com/office/drawing/2014/main" val="85251107"/>
                  </a:ext>
                </a:extLst>
              </a:tr>
              <a:tr h="370840">
                <a:tc>
                  <a:txBody>
                    <a:bodyPr/>
                    <a:lstStyle/>
                    <a:p>
                      <a:pPr marL="0" marR="0">
                        <a:spcBef>
                          <a:spcPts val="0"/>
                        </a:spcBef>
                        <a:spcAft>
                          <a:spcPts val="0"/>
                        </a:spcAft>
                      </a:pPr>
                      <a:r>
                        <a:rPr lang="en-US" sz="1600" dirty="0" err="1">
                          <a:solidFill>
                            <a:sysClr val="windowText" lastClr="000000"/>
                          </a:solidFill>
                          <a:effectLst/>
                        </a:rPr>
                        <a:t>css</a:t>
                      </a:r>
                      <a:r>
                        <a:rPr lang="en-US" sz="1600" dirty="0">
                          <a:solidFill>
                            <a:sysClr val="windowText" lastClr="000000"/>
                          </a:solidFill>
                          <a:effectLst/>
                        </a:rPr>
                        <a:t>()</a:t>
                      </a:r>
                      <a:endParaRPr lang="en-US" sz="1600" dirty="0">
                        <a:solidFill>
                          <a:sysClr val="windowText" lastClr="000000"/>
                        </a:solidFill>
                        <a:effectLst/>
                        <a:latin typeface="Arial"/>
                        <a:ea typeface="Calibri"/>
                        <a:cs typeface="Times New Roman"/>
                      </a:endParaRPr>
                    </a:p>
                  </a:txBody>
                  <a:tcPr marL="68580" marR="68580" marT="0" marB="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FA3"/>
                    </a:solidFill>
                  </a:tcPr>
                </a:tc>
                <a:tc>
                  <a:txBody>
                    <a:bodyPr/>
                    <a:lstStyle/>
                    <a:p>
                      <a:pPr marL="0" marR="0">
                        <a:spcBef>
                          <a:spcPts val="0"/>
                        </a:spcBef>
                        <a:spcAft>
                          <a:spcPts val="0"/>
                        </a:spcAft>
                      </a:pPr>
                      <a:r>
                        <a:rPr lang="en-US" sz="1600" dirty="0">
                          <a:effectLst/>
                        </a:rPr>
                        <a:t>Sets the specified CSS property for the selected element(s</a:t>
                      </a:r>
                      <a:endParaRPr lang="en-US" sz="1600" dirty="0">
                        <a:effectLst/>
                        <a:latin typeface="Arial"/>
                        <a:ea typeface="Calibri"/>
                        <a:cs typeface="Times New Roman"/>
                      </a:endParaRPr>
                    </a:p>
                  </a:txBody>
                  <a:tcPr marL="68580" marR="68580" marT="0" marB="0">
                    <a:solidFill>
                      <a:schemeClr val="bg1"/>
                    </a:solidFill>
                  </a:tcPr>
                </a:tc>
                <a:extLst>
                  <a:ext uri="{0D108BD9-81ED-4DB2-BD59-A6C34878D82A}">
                    <a16:rowId xmlns:a16="http://schemas.microsoft.com/office/drawing/2014/main" val="650529177"/>
                  </a:ext>
                </a:extLst>
              </a:tr>
              <a:tr h="370840">
                <a:tc>
                  <a:txBody>
                    <a:bodyPr/>
                    <a:lstStyle/>
                    <a:p>
                      <a:pPr marL="0" marR="0">
                        <a:spcBef>
                          <a:spcPts val="0"/>
                        </a:spcBef>
                        <a:spcAft>
                          <a:spcPts val="0"/>
                        </a:spcAft>
                      </a:pPr>
                      <a:r>
                        <a:rPr lang="en-US" sz="1600" dirty="0" err="1">
                          <a:solidFill>
                            <a:sysClr val="windowText" lastClr="000000"/>
                          </a:solidFill>
                          <a:effectLst/>
                        </a:rPr>
                        <a:t>fadeToggle</a:t>
                      </a:r>
                      <a:r>
                        <a:rPr lang="en-US" sz="1600" dirty="0">
                          <a:solidFill>
                            <a:sysClr val="windowText" lastClr="000000"/>
                          </a:solidFill>
                          <a:effectLst/>
                        </a:rPr>
                        <a:t>()</a:t>
                      </a:r>
                      <a:endParaRPr lang="en-US" sz="1600" dirty="0">
                        <a:solidFill>
                          <a:sysClr val="windowText" lastClr="000000"/>
                        </a:solidFill>
                        <a:effectLst/>
                        <a:latin typeface="Arial"/>
                        <a:ea typeface="Calibri"/>
                        <a:cs typeface="Times New Roman"/>
                      </a:endParaRPr>
                    </a:p>
                  </a:txBody>
                  <a:tcPr marL="68580" marR="68580" marT="0" marB="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FA3"/>
                    </a:solidFill>
                  </a:tcPr>
                </a:tc>
                <a:tc>
                  <a:txBody>
                    <a:bodyPr/>
                    <a:lstStyle/>
                    <a:p>
                      <a:pPr marL="0" marR="0">
                        <a:spcBef>
                          <a:spcPts val="0"/>
                        </a:spcBef>
                        <a:spcAft>
                          <a:spcPts val="0"/>
                        </a:spcAft>
                      </a:pPr>
                      <a:r>
                        <a:rPr lang="en-US" sz="1600" dirty="0">
                          <a:effectLst/>
                        </a:rPr>
                        <a:t>Displays or hides the selected element(s) by animating their opacity</a:t>
                      </a:r>
                      <a:endParaRPr lang="en-US" sz="1600" dirty="0">
                        <a:effectLst/>
                        <a:latin typeface="Arial"/>
                        <a:ea typeface="Calibri"/>
                        <a:cs typeface="Times New Roman"/>
                      </a:endParaRPr>
                    </a:p>
                  </a:txBody>
                  <a:tcPr marL="68580" marR="68580" marT="0" marB="0">
                    <a:solidFill>
                      <a:schemeClr val="bg1"/>
                    </a:solidFill>
                  </a:tcPr>
                </a:tc>
                <a:extLst>
                  <a:ext uri="{0D108BD9-81ED-4DB2-BD59-A6C34878D82A}">
                    <a16:rowId xmlns:a16="http://schemas.microsoft.com/office/drawing/2014/main" val="1510049843"/>
                  </a:ext>
                </a:extLst>
              </a:tr>
              <a:tr h="370840">
                <a:tc>
                  <a:txBody>
                    <a:bodyPr/>
                    <a:lstStyle/>
                    <a:p>
                      <a:pPr marL="0" marR="0">
                        <a:spcBef>
                          <a:spcPts val="0"/>
                        </a:spcBef>
                        <a:spcAft>
                          <a:spcPts val="0"/>
                        </a:spcAft>
                      </a:pPr>
                      <a:r>
                        <a:rPr lang="en-US" sz="1600" dirty="0">
                          <a:solidFill>
                            <a:sysClr val="windowText" lastClr="000000"/>
                          </a:solidFill>
                          <a:effectLst/>
                        </a:rPr>
                        <a:t>hover()</a:t>
                      </a:r>
                      <a:endParaRPr lang="en-US" sz="1600" dirty="0">
                        <a:solidFill>
                          <a:sysClr val="windowText" lastClr="000000"/>
                        </a:solidFill>
                        <a:effectLst/>
                        <a:latin typeface="Arial"/>
                        <a:ea typeface="Calibri"/>
                        <a:cs typeface="Times New Roman"/>
                      </a:endParaRPr>
                    </a:p>
                  </a:txBody>
                  <a:tcPr marL="68580" marR="68580" marT="0" marB="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FA3"/>
                    </a:solidFill>
                  </a:tcPr>
                </a:tc>
                <a:tc>
                  <a:txBody>
                    <a:bodyPr/>
                    <a:lstStyle/>
                    <a:p>
                      <a:pPr marL="0" marR="0">
                        <a:spcBef>
                          <a:spcPts val="0"/>
                        </a:spcBef>
                        <a:spcAft>
                          <a:spcPts val="0"/>
                        </a:spcAft>
                      </a:pPr>
                      <a:r>
                        <a:rPr lang="en-US" sz="1600" dirty="0">
                          <a:effectLst/>
                        </a:rPr>
                        <a:t>Binds a jQuery event handler to the JavaScript </a:t>
                      </a:r>
                      <a:r>
                        <a:rPr lang="en-US" sz="1600" dirty="0" err="1">
                          <a:effectLst/>
                        </a:rPr>
                        <a:t>onmouseover</a:t>
                      </a:r>
                      <a:r>
                        <a:rPr lang="en-US" sz="1600" dirty="0">
                          <a:effectLst/>
                        </a:rPr>
                        <a:t> event</a:t>
                      </a:r>
                      <a:endParaRPr lang="en-US" sz="1600" dirty="0">
                        <a:effectLst/>
                        <a:latin typeface="Arial"/>
                        <a:ea typeface="Calibri"/>
                        <a:cs typeface="Times New Roman"/>
                      </a:endParaRPr>
                    </a:p>
                  </a:txBody>
                  <a:tcPr marL="68580" marR="68580" marT="0" marB="0">
                    <a:solidFill>
                      <a:schemeClr val="bg1"/>
                    </a:solidFill>
                  </a:tcPr>
                </a:tc>
                <a:extLst>
                  <a:ext uri="{0D108BD9-81ED-4DB2-BD59-A6C34878D82A}">
                    <a16:rowId xmlns:a16="http://schemas.microsoft.com/office/drawing/2014/main" val="2404917658"/>
                  </a:ext>
                </a:extLst>
              </a:tr>
              <a:tr h="370840">
                <a:tc>
                  <a:txBody>
                    <a:bodyPr/>
                    <a:lstStyle/>
                    <a:p>
                      <a:pPr marL="0" marR="0">
                        <a:spcBef>
                          <a:spcPts val="0"/>
                        </a:spcBef>
                        <a:spcAft>
                          <a:spcPts val="0"/>
                        </a:spcAft>
                      </a:pPr>
                      <a:r>
                        <a:rPr lang="en-US" sz="1600" dirty="0" err="1">
                          <a:solidFill>
                            <a:sysClr val="windowText" lastClr="000000"/>
                          </a:solidFill>
                          <a:effectLst/>
                        </a:rPr>
                        <a:t>slideToggle</a:t>
                      </a:r>
                      <a:r>
                        <a:rPr lang="en-US" sz="1600" dirty="0">
                          <a:solidFill>
                            <a:sysClr val="windowText" lastClr="000000"/>
                          </a:solidFill>
                          <a:effectLst/>
                        </a:rPr>
                        <a:t>()</a:t>
                      </a:r>
                      <a:endParaRPr lang="en-US" sz="1600" dirty="0">
                        <a:solidFill>
                          <a:sysClr val="windowText" lastClr="000000"/>
                        </a:solidFill>
                        <a:effectLst/>
                        <a:latin typeface="Arial"/>
                        <a:ea typeface="Calibri"/>
                        <a:cs typeface="Times New Roman"/>
                      </a:endParaRPr>
                    </a:p>
                  </a:txBody>
                  <a:tcPr marL="68580" marR="68580" marT="0" marB="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FA3"/>
                    </a:solidFill>
                  </a:tcPr>
                </a:tc>
                <a:tc>
                  <a:txBody>
                    <a:bodyPr/>
                    <a:lstStyle/>
                    <a:p>
                      <a:pPr marL="0" marR="0">
                        <a:spcBef>
                          <a:spcPts val="0"/>
                        </a:spcBef>
                        <a:spcAft>
                          <a:spcPts val="0"/>
                        </a:spcAft>
                      </a:pPr>
                      <a:r>
                        <a:rPr lang="en-US" sz="1600" dirty="0">
                          <a:effectLst/>
                        </a:rPr>
                        <a:t>Displays or hides the selected element(s) with a sliding motion</a:t>
                      </a:r>
                      <a:endParaRPr lang="en-US" sz="1600" dirty="0">
                        <a:effectLst/>
                        <a:latin typeface="Arial"/>
                        <a:ea typeface="Calibri"/>
                        <a:cs typeface="Times New Roman"/>
                      </a:endParaRPr>
                    </a:p>
                  </a:txBody>
                  <a:tcPr marL="68580" marR="68580" marT="0" marB="0">
                    <a:solidFill>
                      <a:schemeClr val="bg1"/>
                    </a:solidFill>
                  </a:tcPr>
                </a:tc>
                <a:extLst>
                  <a:ext uri="{0D108BD9-81ED-4DB2-BD59-A6C34878D82A}">
                    <a16:rowId xmlns:a16="http://schemas.microsoft.com/office/drawing/2014/main" val="3814087731"/>
                  </a:ext>
                </a:extLst>
              </a:tr>
              <a:tr h="370840">
                <a:tc>
                  <a:txBody>
                    <a:bodyPr/>
                    <a:lstStyle/>
                    <a:p>
                      <a:pPr marL="0" marR="0">
                        <a:spcBef>
                          <a:spcPts val="0"/>
                        </a:spcBef>
                        <a:spcAft>
                          <a:spcPts val="0"/>
                        </a:spcAft>
                      </a:pPr>
                      <a:r>
                        <a:rPr lang="en-US" sz="1600" dirty="0">
                          <a:solidFill>
                            <a:sysClr val="windowText" lastClr="000000"/>
                          </a:solidFill>
                          <a:effectLst/>
                        </a:rPr>
                        <a:t>toggle()</a:t>
                      </a:r>
                      <a:endParaRPr lang="en-US" sz="1600" dirty="0">
                        <a:solidFill>
                          <a:sysClr val="windowText" lastClr="000000"/>
                        </a:solidFill>
                        <a:effectLst/>
                        <a:latin typeface="Arial"/>
                        <a:ea typeface="Calibri"/>
                        <a:cs typeface="Times New Roman"/>
                      </a:endParaRPr>
                    </a:p>
                  </a:txBody>
                  <a:tcPr marL="68580" marR="68580" marT="0" marB="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FA3"/>
                    </a:solidFill>
                  </a:tcPr>
                </a:tc>
                <a:tc>
                  <a:txBody>
                    <a:bodyPr/>
                    <a:lstStyle/>
                    <a:p>
                      <a:pPr marL="0" marR="0">
                        <a:spcBef>
                          <a:spcPts val="0"/>
                        </a:spcBef>
                        <a:spcAft>
                          <a:spcPts val="0"/>
                        </a:spcAft>
                      </a:pPr>
                      <a:r>
                        <a:rPr lang="en-US" sz="1600" dirty="0">
                          <a:effectLst/>
                        </a:rPr>
                        <a:t>Displays or hides the selected element(s)</a:t>
                      </a:r>
                      <a:endParaRPr lang="en-US" sz="1600" dirty="0">
                        <a:effectLst/>
                        <a:latin typeface="Arial"/>
                        <a:ea typeface="Calibri"/>
                        <a:cs typeface="Times New Roman"/>
                      </a:endParaRPr>
                    </a:p>
                  </a:txBody>
                  <a:tcPr marL="68580" marR="68580" marT="0" marB="0">
                    <a:solidFill>
                      <a:schemeClr val="bg1"/>
                    </a:solidFill>
                  </a:tcPr>
                </a:tc>
                <a:extLst>
                  <a:ext uri="{0D108BD9-81ED-4DB2-BD59-A6C34878D82A}">
                    <a16:rowId xmlns:a16="http://schemas.microsoft.com/office/drawing/2014/main" val="2373083598"/>
                  </a:ext>
                </a:extLst>
              </a:tr>
              <a:tr h="370840">
                <a:tc>
                  <a:txBody>
                    <a:bodyPr/>
                    <a:lstStyle/>
                    <a:p>
                      <a:pPr marL="0" marR="0">
                        <a:spcBef>
                          <a:spcPts val="0"/>
                        </a:spcBef>
                        <a:spcAft>
                          <a:spcPts val="0"/>
                        </a:spcAft>
                      </a:pPr>
                      <a:r>
                        <a:rPr lang="en-US" sz="1600" dirty="0" err="1">
                          <a:solidFill>
                            <a:sysClr val="windowText" lastClr="000000"/>
                          </a:solidFill>
                          <a:effectLst/>
                        </a:rPr>
                        <a:t>attr</a:t>
                      </a:r>
                      <a:r>
                        <a:rPr lang="en-US" sz="1600" dirty="0">
                          <a:solidFill>
                            <a:sysClr val="windowText" lastClr="000000"/>
                          </a:solidFill>
                          <a:effectLst/>
                        </a:rPr>
                        <a:t>()</a:t>
                      </a:r>
                      <a:endParaRPr lang="en-US" sz="1600" dirty="0">
                        <a:solidFill>
                          <a:sysClr val="windowText" lastClr="000000"/>
                        </a:solidFill>
                        <a:effectLst/>
                        <a:latin typeface="Arial"/>
                        <a:ea typeface="Calibri"/>
                        <a:cs typeface="Times New Roman"/>
                      </a:endParaRPr>
                    </a:p>
                  </a:txBody>
                  <a:tcPr marL="68580" marR="68580" marT="0" marB="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FA3"/>
                    </a:solidFill>
                  </a:tcPr>
                </a:tc>
                <a:tc>
                  <a:txBody>
                    <a:bodyPr/>
                    <a:lstStyle/>
                    <a:p>
                      <a:pPr marL="0" marR="0">
                        <a:spcBef>
                          <a:spcPts val="0"/>
                        </a:spcBef>
                        <a:spcAft>
                          <a:spcPts val="0"/>
                        </a:spcAft>
                      </a:pPr>
                      <a:r>
                        <a:rPr lang="en-US" sz="1600" dirty="0">
                          <a:effectLst/>
                        </a:rPr>
                        <a:t>Gets or sets attributes for the selected element(s)</a:t>
                      </a:r>
                      <a:endParaRPr lang="en-US" sz="1600" dirty="0">
                        <a:effectLst/>
                        <a:latin typeface="Arial"/>
                        <a:ea typeface="Calibri"/>
                        <a:cs typeface="Times New Roman"/>
                      </a:endParaRPr>
                    </a:p>
                  </a:txBody>
                  <a:tcPr marL="68580" marR="68580" marT="0" marB="0">
                    <a:solidFill>
                      <a:schemeClr val="bg1"/>
                    </a:solidFill>
                  </a:tcPr>
                </a:tc>
                <a:extLst>
                  <a:ext uri="{0D108BD9-81ED-4DB2-BD59-A6C34878D82A}">
                    <a16:rowId xmlns:a16="http://schemas.microsoft.com/office/drawing/2014/main" val="2132354804"/>
                  </a:ext>
                </a:extLst>
              </a:tr>
              <a:tr h="370840">
                <a:tc>
                  <a:txBody>
                    <a:bodyPr/>
                    <a:lstStyle/>
                    <a:p>
                      <a:pPr marL="0" marR="0">
                        <a:spcBef>
                          <a:spcPts val="0"/>
                        </a:spcBef>
                        <a:spcAft>
                          <a:spcPts val="0"/>
                        </a:spcAft>
                      </a:pPr>
                      <a:r>
                        <a:rPr lang="en-US" sz="1600" dirty="0">
                          <a:solidFill>
                            <a:sysClr val="windowText" lastClr="000000"/>
                          </a:solidFill>
                          <a:effectLst/>
                        </a:rPr>
                        <a:t>html()</a:t>
                      </a:r>
                      <a:endParaRPr lang="en-US" sz="1600" dirty="0">
                        <a:solidFill>
                          <a:sysClr val="windowText" lastClr="000000"/>
                        </a:solidFill>
                        <a:effectLst/>
                        <a:latin typeface="Arial"/>
                        <a:ea typeface="Calibri"/>
                        <a:cs typeface="Times New Roman"/>
                      </a:endParaRPr>
                    </a:p>
                  </a:txBody>
                  <a:tcPr marL="68580" marR="68580" marT="0" marB="0">
                    <a:lnT w="12700" cap="flat" cmpd="sng" algn="ctr">
                      <a:solidFill>
                        <a:schemeClr val="bg1"/>
                      </a:solidFill>
                      <a:prstDash val="solid"/>
                      <a:round/>
                      <a:headEnd type="none" w="med" len="med"/>
                      <a:tailEnd type="none" w="med" len="med"/>
                    </a:lnT>
                    <a:solidFill>
                      <a:srgbClr val="007FA3"/>
                    </a:solidFill>
                  </a:tcPr>
                </a:tc>
                <a:tc>
                  <a:txBody>
                    <a:bodyPr/>
                    <a:lstStyle/>
                    <a:p>
                      <a:pPr marL="0" marR="0">
                        <a:spcBef>
                          <a:spcPts val="0"/>
                        </a:spcBef>
                        <a:spcAft>
                          <a:spcPts val="0"/>
                        </a:spcAft>
                      </a:pPr>
                      <a:r>
                        <a:rPr lang="en-US" sz="1600" dirty="0">
                          <a:effectLst/>
                        </a:rPr>
                        <a:t>Gets or sets HTML contents for the selected element(s)</a:t>
                      </a:r>
                      <a:endParaRPr lang="en-US" sz="1600" dirty="0">
                        <a:effectLst/>
                        <a:latin typeface="Arial"/>
                        <a:ea typeface="Calibri"/>
                        <a:cs typeface="Times New Roman"/>
                      </a:endParaRPr>
                    </a:p>
                  </a:txBody>
                  <a:tcPr marL="68580" marR="68580" marT="0" marB="0">
                    <a:solidFill>
                      <a:schemeClr val="bg1"/>
                    </a:solidFill>
                  </a:tcPr>
                </a:tc>
                <a:extLst>
                  <a:ext uri="{0D108BD9-81ED-4DB2-BD59-A6C34878D82A}">
                    <a16:rowId xmlns:a16="http://schemas.microsoft.com/office/drawing/2014/main" val="2547557378"/>
                  </a:ext>
                </a:extLst>
              </a:tr>
            </a:tbl>
          </a:graphicData>
        </a:graphic>
      </p:graphicFrame>
    </p:spTree>
    <p:extLst>
      <p:ext uri="{BB962C8B-B14F-4D97-AF65-F5344CB8AC3E}">
        <p14:creationId xmlns:p14="http://schemas.microsoft.com/office/powerpoint/2010/main" val="5526646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click() and CSS() Methods</a:t>
            </a:r>
            <a:endParaRPr lang="en-AU" dirty="0"/>
          </a:p>
        </p:txBody>
      </p:sp>
      <p:sp>
        <p:nvSpPr>
          <p:cNvPr id="3" name="Content Placeholder 2"/>
          <p:cNvSpPr>
            <a:spLocks noGrp="1"/>
          </p:cNvSpPr>
          <p:nvPr>
            <p:ph idx="1"/>
          </p:nvPr>
        </p:nvSpPr>
        <p:spPr/>
        <p:txBody>
          <a:bodyPr/>
          <a:lstStyle/>
          <a:p>
            <a:pPr marL="0" indent="0">
              <a:buNone/>
            </a:pPr>
            <a:r>
              <a:rPr lang="en-AU" dirty="0"/>
              <a:t>&lt;script&gt;</a:t>
            </a:r>
          </a:p>
          <a:p>
            <a:pPr marL="0" indent="0">
              <a:buNone/>
            </a:pPr>
            <a:r>
              <a:rPr lang="en-AU" dirty="0"/>
              <a:t>$(document).ready(function()  {</a:t>
            </a:r>
          </a:p>
          <a:p>
            <a:pPr marL="0" indent="0">
              <a:buNone/>
            </a:pPr>
            <a:r>
              <a:rPr lang="en-AU" dirty="0"/>
              <a:t>$('a').click(function(){</a:t>
            </a:r>
          </a:p>
          <a:p>
            <a:pPr marL="0" indent="0">
              <a:buNone/>
            </a:pPr>
            <a:r>
              <a:rPr lang="en-AU" dirty="0"/>
              <a:t>	$('</a:t>
            </a:r>
            <a:r>
              <a:rPr lang="en-AU" dirty="0" err="1"/>
              <a:t>li:even</a:t>
            </a:r>
            <a:r>
              <a:rPr lang="en-AU" dirty="0"/>
              <a:t>').</a:t>
            </a:r>
            <a:r>
              <a:rPr lang="en-AU" dirty="0" err="1"/>
              <a:t>css</a:t>
            </a:r>
            <a:r>
              <a:rPr lang="en-AU" dirty="0"/>
              <a:t>('color','#006600');</a:t>
            </a:r>
          </a:p>
          <a:p>
            <a:pPr marL="0" indent="0">
              <a:buNone/>
            </a:pPr>
            <a:r>
              <a:rPr lang="en-AU" dirty="0"/>
              <a:t>	});</a:t>
            </a:r>
          </a:p>
          <a:p>
            <a:pPr marL="0" indent="0">
              <a:buNone/>
            </a:pPr>
            <a:r>
              <a:rPr lang="en-AU" dirty="0"/>
              <a:t>});</a:t>
            </a:r>
          </a:p>
          <a:p>
            <a:pPr marL="0" indent="0">
              <a:buNone/>
            </a:pPr>
            <a:r>
              <a:rPr lang="en-AU" dirty="0"/>
              <a:t>&lt;/script&gt;</a:t>
            </a:r>
          </a:p>
        </p:txBody>
      </p:sp>
    </p:spTree>
    <p:extLst>
      <p:ext uri="{BB962C8B-B14F-4D97-AF65-F5344CB8AC3E}">
        <p14:creationId xmlns:p14="http://schemas.microsoft.com/office/powerpoint/2010/main" val="10811742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73480"/>
          </a:xfrm>
        </p:spPr>
        <p:txBody>
          <a:bodyPr/>
          <a:lstStyle/>
          <a:p>
            <a:r>
              <a:rPr lang="en-AU" sz="3000" dirty="0"/>
              <a:t>Figure </a:t>
            </a:r>
            <a:r>
              <a:rPr lang="en-AU" sz="3000" dirty="0" smtClean="0"/>
              <a:t>14.23</a:t>
            </a:r>
            <a:r>
              <a:rPr lang="en-AU" dirty="0" smtClean="0"/>
              <a:t> </a:t>
            </a:r>
            <a:r>
              <a:rPr lang="en-US" sz="2600" b="0" dirty="0" smtClean="0"/>
              <a:t>The changeme.html file </a:t>
            </a:r>
            <a:r>
              <a:rPr lang="en-US" sz="2600" b="0" dirty="0"/>
              <a:t>displayed </a:t>
            </a:r>
            <a:r>
              <a:rPr lang="en-US" sz="2600" b="0" dirty="0" smtClean="0"/>
              <a:t>in a </a:t>
            </a:r>
            <a:r>
              <a:rPr lang="en-US" sz="2600" b="0" dirty="0"/>
              <a:t>browser; </a:t>
            </a:r>
            <a:r>
              <a:rPr lang="en-US" sz="2600" b="0" dirty="0" smtClean="0"/>
              <a:t>the browser </a:t>
            </a:r>
            <a:r>
              <a:rPr lang="en-US" sz="2600" b="0" dirty="0"/>
              <a:t>on the </a:t>
            </a:r>
            <a:r>
              <a:rPr lang="en-US" sz="2600" b="0" dirty="0" smtClean="0"/>
              <a:t>right shows </a:t>
            </a:r>
            <a:r>
              <a:rPr lang="en-US" sz="2600" b="0" dirty="0"/>
              <a:t>the </a:t>
            </a:r>
            <a:r>
              <a:rPr lang="en-US" sz="2600" b="0" dirty="0" smtClean="0"/>
              <a:t>resulting web </a:t>
            </a:r>
            <a:r>
              <a:rPr lang="en-US" sz="2600" b="0" dirty="0"/>
              <a:t>page after </a:t>
            </a:r>
            <a:r>
              <a:rPr lang="en-US" sz="2600" b="0" dirty="0" smtClean="0"/>
              <a:t>the “</a:t>
            </a:r>
            <a:r>
              <a:rPr lang="en-US" sz="2600" b="0" dirty="0"/>
              <a:t>Click Me” </a:t>
            </a:r>
            <a:r>
              <a:rPr lang="en-US" sz="2600" b="0" dirty="0" smtClean="0"/>
              <a:t>hyperlink is </a:t>
            </a:r>
            <a:r>
              <a:rPr lang="en-US" sz="2600" b="0" dirty="0"/>
              <a:t>clicked.</a:t>
            </a:r>
            <a:endParaRPr lang="en-AU" sz="2600" b="0" dirty="0"/>
          </a:p>
        </p:txBody>
      </p:sp>
      <p:pic>
        <p:nvPicPr>
          <p:cNvPr id="4" name="Picture 3" descr="The browser on the left displays a heading, My Favorite Dogs. This is followed by a list.&#10;• Pekingnese&#10;• Schnauzer&#10;• Border Collie&#10;The list is followed by a hyperlink for Click Me. The browser on the right displays the resulting web page after the “Click Me” hyperlink is clicked. The colors of Pekingese and Border Collie are changed in the resulting web page.&#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1573" y="1981200"/>
            <a:ext cx="7960855"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15540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Using the toggle() Method</a:t>
            </a:r>
          </a:p>
        </p:txBody>
      </p:sp>
      <p:sp>
        <p:nvSpPr>
          <p:cNvPr id="3" name="Content Placeholder 2"/>
          <p:cNvSpPr>
            <a:spLocks noGrp="1"/>
          </p:cNvSpPr>
          <p:nvPr>
            <p:ph idx="1"/>
          </p:nvPr>
        </p:nvSpPr>
        <p:spPr/>
        <p:txBody>
          <a:bodyPr/>
          <a:lstStyle/>
          <a:p>
            <a:pPr marL="0" indent="0">
              <a:buNone/>
            </a:pPr>
            <a:r>
              <a:rPr lang="en-AU" dirty="0"/>
              <a:t>&lt;script&gt;</a:t>
            </a:r>
          </a:p>
          <a:p>
            <a:pPr marL="0" indent="0">
              <a:buNone/>
            </a:pPr>
            <a:r>
              <a:rPr lang="en-AU" dirty="0"/>
              <a:t>$(document).ready(function() {  </a:t>
            </a:r>
          </a:p>
          <a:p>
            <a:pPr marL="0" indent="0">
              <a:buNone/>
            </a:pPr>
            <a:r>
              <a:rPr lang="en-AU" dirty="0"/>
              <a:t>  $('#more').click(function(){ </a:t>
            </a:r>
          </a:p>
          <a:p>
            <a:pPr marL="0" indent="0">
              <a:buNone/>
            </a:pPr>
            <a:r>
              <a:rPr lang="en-AU" dirty="0" smtClean="0"/>
              <a:t> $('#</a:t>
            </a:r>
            <a:r>
              <a:rPr lang="en-AU" dirty="0"/>
              <a:t>details').toggle(); </a:t>
            </a:r>
          </a:p>
          <a:p>
            <a:pPr marL="0" indent="0">
              <a:buNone/>
            </a:pPr>
            <a:r>
              <a:rPr lang="en-AU" dirty="0"/>
              <a:t>  });</a:t>
            </a:r>
          </a:p>
          <a:p>
            <a:pPr marL="0" indent="0">
              <a:buNone/>
            </a:pPr>
            <a:r>
              <a:rPr lang="en-AU" dirty="0"/>
              <a:t>});</a:t>
            </a:r>
          </a:p>
          <a:p>
            <a:pPr marL="0" indent="0">
              <a:buNone/>
            </a:pPr>
            <a:r>
              <a:rPr lang="en-AU" dirty="0"/>
              <a:t>&lt;/script&gt;</a:t>
            </a:r>
          </a:p>
        </p:txBody>
      </p:sp>
    </p:spTree>
    <p:extLst>
      <p:ext uri="{BB962C8B-B14F-4D97-AF65-F5344CB8AC3E}">
        <p14:creationId xmlns:p14="http://schemas.microsoft.com/office/powerpoint/2010/main" val="21691812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97280"/>
          </a:xfrm>
        </p:spPr>
        <p:txBody>
          <a:bodyPr/>
          <a:lstStyle/>
          <a:p>
            <a:r>
              <a:rPr lang="en-AU" sz="3000" dirty="0" smtClean="0"/>
              <a:t>Figure 14.24 </a:t>
            </a:r>
            <a:r>
              <a:rPr lang="en-US" sz="2600" b="0" dirty="0"/>
              <a:t>The toggle.html file displayed in a browser; the browser on the </a:t>
            </a:r>
            <a:r>
              <a:rPr lang="en-US" sz="2600" b="0" dirty="0" smtClean="0"/>
              <a:t>right shows </a:t>
            </a:r>
            <a:r>
              <a:rPr lang="en-US" sz="2600" b="0" dirty="0"/>
              <a:t>the resulting web page after the “More” hyperlink is clicked.</a:t>
            </a:r>
            <a:endParaRPr lang="en-AU" sz="2600" b="0" dirty="0"/>
          </a:p>
        </p:txBody>
      </p:sp>
      <p:pic>
        <p:nvPicPr>
          <p:cNvPr id="4" name="Picture 3" descr="The browser on the left displays the toggle dot h t m l file. The file contains a heading. The heading is followed by a paragraph of a text. A hyperlink for More is displayed at the end of the paragraph. The browser on the right displays the resulting web page after the “More” hyperlink is clicked. The resulting web page displays the same toggle dot h t m l file including the second paragraph."/>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8207" y="2149200"/>
            <a:ext cx="7547586" cy="28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39118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jQuery Image Gallery</a:t>
            </a:r>
          </a:p>
        </p:txBody>
      </p:sp>
      <p:sp>
        <p:nvSpPr>
          <p:cNvPr id="3" name="Content Placeholder 2"/>
          <p:cNvSpPr>
            <a:spLocks noGrp="1"/>
          </p:cNvSpPr>
          <p:nvPr>
            <p:ph idx="1"/>
          </p:nvPr>
        </p:nvSpPr>
        <p:spPr/>
        <p:txBody>
          <a:bodyPr/>
          <a:lstStyle/>
          <a:p>
            <a:pPr marL="0" indent="0">
              <a:buNone/>
            </a:pPr>
            <a:r>
              <a:rPr lang="en-AU" dirty="0"/>
              <a:t>&lt;script&gt;</a:t>
            </a:r>
            <a:br>
              <a:rPr lang="en-AU" dirty="0"/>
            </a:br>
            <a:r>
              <a:rPr lang="en-AU" dirty="0"/>
              <a:t>$(document).ready(function(){</a:t>
            </a:r>
            <a:br>
              <a:rPr lang="en-AU" dirty="0"/>
            </a:br>
            <a:r>
              <a:rPr lang="en-AU" dirty="0"/>
              <a:t>  $('#gallery a').click(function(){</a:t>
            </a:r>
            <a:br>
              <a:rPr lang="en-AU" dirty="0"/>
            </a:br>
            <a:r>
              <a:rPr lang="en-AU" dirty="0" smtClean="0"/>
              <a:t> </a:t>
            </a:r>
            <a:r>
              <a:rPr lang="en-AU" dirty="0" err="1" smtClean="0"/>
              <a:t>var</a:t>
            </a:r>
            <a:r>
              <a:rPr lang="en-AU" dirty="0" smtClean="0"/>
              <a:t> </a:t>
            </a:r>
            <a:r>
              <a:rPr lang="en-AU" dirty="0" err="1"/>
              <a:t>galleryHref</a:t>
            </a:r>
            <a:r>
              <a:rPr lang="en-AU" dirty="0"/>
              <a:t> = $(this).</a:t>
            </a:r>
            <a:r>
              <a:rPr lang="en-AU" dirty="0" err="1"/>
              <a:t>attr</a:t>
            </a:r>
            <a:r>
              <a:rPr lang="en-AU" dirty="0"/>
              <a:t>('</a:t>
            </a:r>
            <a:r>
              <a:rPr lang="en-AU" dirty="0" err="1"/>
              <a:t>href</a:t>
            </a:r>
            <a:r>
              <a:rPr lang="en-AU" dirty="0"/>
              <a:t>');</a:t>
            </a:r>
            <a:br>
              <a:rPr lang="en-AU" dirty="0"/>
            </a:br>
            <a:r>
              <a:rPr lang="en-AU" dirty="0" smtClean="0"/>
              <a:t> </a:t>
            </a:r>
            <a:r>
              <a:rPr lang="en-AU" dirty="0" err="1" smtClean="0"/>
              <a:t>var</a:t>
            </a:r>
            <a:r>
              <a:rPr lang="en-AU" dirty="0" smtClean="0"/>
              <a:t> </a:t>
            </a:r>
            <a:r>
              <a:rPr lang="en-AU" dirty="0" err="1"/>
              <a:t>galleryAlt</a:t>
            </a:r>
            <a:r>
              <a:rPr lang="en-AU" dirty="0"/>
              <a:t> = $(this).</a:t>
            </a:r>
            <a:r>
              <a:rPr lang="en-AU" dirty="0" err="1"/>
              <a:t>attr</a:t>
            </a:r>
            <a:r>
              <a:rPr lang="en-AU" dirty="0"/>
              <a:t>('title');</a:t>
            </a:r>
            <a:br>
              <a:rPr lang="en-AU" dirty="0"/>
            </a:br>
            <a:r>
              <a:rPr lang="en-AU" dirty="0"/>
              <a:t>   $('figure </a:t>
            </a:r>
            <a:r>
              <a:rPr lang="en-AU" dirty="0" err="1"/>
              <a:t>img</a:t>
            </a:r>
            <a:r>
              <a:rPr lang="en-AU" dirty="0"/>
              <a:t>').</a:t>
            </a:r>
            <a:r>
              <a:rPr lang="en-AU" dirty="0" err="1"/>
              <a:t>attr</a:t>
            </a:r>
            <a:r>
              <a:rPr lang="en-AU" dirty="0"/>
              <a:t>({ </a:t>
            </a:r>
            <a:r>
              <a:rPr lang="en-AU" dirty="0" err="1"/>
              <a:t>src</a:t>
            </a:r>
            <a:r>
              <a:rPr lang="en-AU" dirty="0"/>
              <a:t>: </a:t>
            </a:r>
            <a:r>
              <a:rPr lang="en-AU" dirty="0" err="1"/>
              <a:t>galleryHref</a:t>
            </a:r>
            <a:r>
              <a:rPr lang="en-AU" dirty="0"/>
              <a:t>, alt: </a:t>
            </a:r>
            <a:r>
              <a:rPr lang="en-AU" dirty="0" err="1"/>
              <a:t>galleryAlt</a:t>
            </a:r>
            <a:r>
              <a:rPr lang="en-AU" dirty="0"/>
              <a:t> });</a:t>
            </a:r>
            <a:br>
              <a:rPr lang="en-AU" dirty="0"/>
            </a:br>
            <a:r>
              <a:rPr lang="en-AU" dirty="0" smtClean="0"/>
              <a:t> $(</a:t>
            </a:r>
            <a:r>
              <a:rPr lang="en-AU" dirty="0"/>
              <a:t>'</a:t>
            </a:r>
            <a:r>
              <a:rPr lang="en-AU" dirty="0" err="1"/>
              <a:t>figcaption</a:t>
            </a:r>
            <a:r>
              <a:rPr lang="en-AU" dirty="0"/>
              <a:t>').html(</a:t>
            </a:r>
            <a:r>
              <a:rPr lang="en-AU" dirty="0" err="1"/>
              <a:t>galleryAlt</a:t>
            </a:r>
            <a:r>
              <a:rPr lang="en-AU" dirty="0"/>
              <a:t>);</a:t>
            </a:r>
            <a:br>
              <a:rPr lang="en-AU" dirty="0"/>
            </a:br>
            <a:r>
              <a:rPr lang="en-AU" dirty="0" smtClean="0"/>
              <a:t>  </a:t>
            </a:r>
            <a:r>
              <a:rPr lang="en-AU" dirty="0"/>
              <a:t>return false;</a:t>
            </a:r>
            <a:br>
              <a:rPr lang="en-AU" dirty="0"/>
            </a:br>
            <a:r>
              <a:rPr lang="en-AU" dirty="0"/>
              <a:t>  });</a:t>
            </a:r>
            <a:br>
              <a:rPr lang="en-AU" dirty="0"/>
            </a:br>
            <a:r>
              <a:rPr lang="en-AU" dirty="0"/>
              <a:t>});</a:t>
            </a:r>
            <a:br>
              <a:rPr lang="en-AU" dirty="0"/>
            </a:br>
            <a:r>
              <a:rPr lang="en-AU" dirty="0"/>
              <a:t>&lt;/script&gt;</a:t>
            </a:r>
          </a:p>
        </p:txBody>
      </p:sp>
    </p:spTree>
    <p:extLst>
      <p:ext uri="{BB962C8B-B14F-4D97-AF65-F5344CB8AC3E}">
        <p14:creationId xmlns:p14="http://schemas.microsoft.com/office/powerpoint/2010/main" val="3412416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Figure 14.25 </a:t>
            </a:r>
            <a:r>
              <a:rPr lang="en-US" altLang="en-US" sz="2800" b="0" dirty="0"/>
              <a:t>Image gallery with </a:t>
            </a:r>
            <a:r>
              <a:rPr lang="en-US" altLang="en-US" sz="2800" b="0" dirty="0" smtClean="0"/>
              <a:t>jQuery interactions</a:t>
            </a:r>
            <a:endParaRPr lang="en-AU" sz="2800" b="0" dirty="0"/>
          </a:p>
        </p:txBody>
      </p:sp>
      <p:pic>
        <p:nvPicPr>
          <p:cNvPr id="4" name="Picture 3" descr="The web page is titled, Image Gallery. The web page displays the thumbnail image of a bridge, a beach, another beach, sunset, next beach, and next beach on the left side. The larger version of the thumbnail image of the bridge is displayed along with a caption, Golden Gate Bridge on the right side. The background of the web page is dark."/>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58910" y="1828800"/>
            <a:ext cx="5426181"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47035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jQuery Plugin</a:t>
            </a:r>
          </a:p>
        </p:txBody>
      </p:sp>
      <p:sp>
        <p:nvSpPr>
          <p:cNvPr id="3" name="Content Placeholder 2"/>
          <p:cNvSpPr>
            <a:spLocks noGrp="1"/>
          </p:cNvSpPr>
          <p:nvPr>
            <p:ph idx="1"/>
          </p:nvPr>
        </p:nvSpPr>
        <p:spPr>
          <a:xfrm>
            <a:off x="457200" y="1600200"/>
            <a:ext cx="8229600" cy="4648200"/>
          </a:xfrm>
        </p:spPr>
        <p:txBody>
          <a:bodyPr/>
          <a:lstStyle/>
          <a:p>
            <a:pPr marL="0" indent="0">
              <a:buNone/>
            </a:pPr>
            <a:r>
              <a:rPr lang="en-US" dirty="0"/>
              <a:t>JavaScript that extends the functionality of jQuery</a:t>
            </a:r>
          </a:p>
          <a:p>
            <a:pPr marL="0" indent="0">
              <a:buNone/>
            </a:pPr>
            <a:r>
              <a:rPr lang="en-US" dirty="0"/>
              <a:t>http://plugins.jquery.com</a:t>
            </a:r>
          </a:p>
          <a:p>
            <a:pPr marL="0" indent="0">
              <a:buNone/>
            </a:pPr>
            <a:r>
              <a:rPr lang="en-US" dirty="0"/>
              <a:t>MIT license: http://opensource.org/licenses/MIT</a:t>
            </a:r>
          </a:p>
          <a:p>
            <a:pPr marL="0" indent="0">
              <a:buNone/>
            </a:pPr>
            <a:r>
              <a:rPr lang="en-US" dirty="0"/>
              <a:t>Examples:</a:t>
            </a:r>
          </a:p>
          <a:p>
            <a:pPr>
              <a:spcBef>
                <a:spcPts val="600"/>
              </a:spcBef>
            </a:pPr>
            <a:r>
              <a:rPr lang="en-US" sz="2400" dirty="0" err="1"/>
              <a:t>fotorama</a:t>
            </a:r>
            <a:r>
              <a:rPr lang="en-US" sz="2400" dirty="0"/>
              <a:t> plugin</a:t>
            </a:r>
          </a:p>
          <a:p>
            <a:pPr lvl="1"/>
            <a:r>
              <a:rPr lang="en-US" sz="2200" dirty="0"/>
              <a:t>http://</a:t>
            </a:r>
            <a:r>
              <a:rPr lang="en-US" sz="2200" dirty="0" smtClean="0"/>
              <a:t>fotorama.io</a:t>
            </a:r>
            <a:endParaRPr lang="en-US" dirty="0"/>
          </a:p>
          <a:p>
            <a:r>
              <a:rPr lang="en-US" dirty="0"/>
              <a:t>Validate plugin</a:t>
            </a:r>
          </a:p>
          <a:p>
            <a:pPr lvl="1"/>
            <a:r>
              <a:rPr lang="en-US" dirty="0"/>
              <a:t>https://jqueryvalidation.org</a:t>
            </a:r>
            <a:endParaRPr lang="en-AU" dirty="0"/>
          </a:p>
        </p:txBody>
      </p:sp>
      <p:pic>
        <p:nvPicPr>
          <p:cNvPr id="4" name="Picture 3" descr="The web page contains a heading, Slideshow. This is followed by a photo of a bridge along with a caption, Golden Gate Bridge. The arrow navigation is displayed on the right of the photo. The navigation dots are displayed at the bottom of the web pag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3276600"/>
            <a:ext cx="2057400" cy="2440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9"/>
          <p:cNvSpPr txBox="1">
            <a:spLocks noChangeArrowheads="1"/>
          </p:cNvSpPr>
          <p:nvPr/>
        </p:nvSpPr>
        <p:spPr bwMode="auto">
          <a:xfrm>
            <a:off x="5494336" y="5758298"/>
            <a:ext cx="27352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14.26</a:t>
            </a:r>
            <a:r>
              <a:rPr lang="en-US" altLang="en-US" sz="1600" dirty="0">
                <a:latin typeface="+mj-lt"/>
              </a:rPr>
              <a:t> </a:t>
            </a:r>
            <a:r>
              <a:rPr lang="en-US" altLang="en-US" sz="1600" dirty="0" smtClean="0">
                <a:latin typeface="+mj-lt"/>
              </a:rPr>
              <a:t>jQuery plugin </a:t>
            </a:r>
            <a:r>
              <a:rPr lang="en-US" altLang="en-US" sz="1600" dirty="0">
                <a:latin typeface="+mj-lt"/>
              </a:rPr>
              <a:t>slideshow </a:t>
            </a:r>
          </a:p>
        </p:txBody>
      </p:sp>
    </p:spTree>
    <p:extLst>
      <p:ext uri="{BB962C8B-B14F-4D97-AF65-F5344CB8AC3E}">
        <p14:creationId xmlns:p14="http://schemas.microsoft.com/office/powerpoint/2010/main" val="2153373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772400" cy="1097280"/>
          </a:xfrm>
        </p:spPr>
        <p:txBody>
          <a:bodyPr/>
          <a:lstStyle/>
          <a:p>
            <a:r>
              <a:rPr lang="en-US" dirty="0"/>
              <a:t>What is JavaScript</a:t>
            </a:r>
            <a:r>
              <a:rPr lang="en-US" dirty="0" smtClean="0"/>
              <a:t>?</a:t>
            </a:r>
            <a:r>
              <a:rPr lang="en-US" altLang="en-US" sz="2000" b="0" dirty="0"/>
              <a:t> </a:t>
            </a:r>
            <a:r>
              <a:rPr lang="en-US" altLang="en-US" sz="2000" b="0" dirty="0" smtClean="0"/>
              <a:t>(2 </a:t>
            </a:r>
            <a:r>
              <a:rPr lang="en-US" altLang="en-US" sz="2000" b="0" dirty="0"/>
              <a:t>of 2)</a:t>
            </a:r>
            <a:endParaRPr lang="en-AU" sz="2000" dirty="0"/>
          </a:p>
        </p:txBody>
      </p:sp>
      <p:sp>
        <p:nvSpPr>
          <p:cNvPr id="3" name="Content Placeholder 2"/>
          <p:cNvSpPr>
            <a:spLocks noGrp="1"/>
          </p:cNvSpPr>
          <p:nvPr>
            <p:ph idx="1"/>
          </p:nvPr>
        </p:nvSpPr>
        <p:spPr/>
        <p:txBody>
          <a:bodyPr/>
          <a:lstStyle/>
          <a:p>
            <a:pPr marL="0" indent="0">
              <a:buNone/>
            </a:pPr>
            <a:r>
              <a:rPr lang="en-AU" sz="2400" dirty="0"/>
              <a:t>Originally developed by Netscape</a:t>
            </a:r>
          </a:p>
          <a:p>
            <a:r>
              <a:rPr lang="en-AU" sz="2400" dirty="0" smtClean="0"/>
              <a:t>Named </a:t>
            </a:r>
            <a:r>
              <a:rPr lang="en-AU" sz="2400" dirty="0" err="1" smtClean="0"/>
              <a:t>LiveScript</a:t>
            </a:r>
            <a:endParaRPr lang="en-AU" sz="2400" dirty="0"/>
          </a:p>
          <a:p>
            <a:pPr marL="0" indent="0">
              <a:buNone/>
            </a:pPr>
            <a:r>
              <a:rPr lang="en-AU" sz="2400" dirty="0"/>
              <a:t>Netscape &amp; Sun Microsystems Collaboration </a:t>
            </a:r>
          </a:p>
          <a:p>
            <a:r>
              <a:rPr lang="en-AU" sz="2400" dirty="0" err="1"/>
              <a:t>LiveScript</a:t>
            </a:r>
            <a:r>
              <a:rPr lang="en-AU" sz="2400" dirty="0"/>
              <a:t> renamed JavaScript </a:t>
            </a:r>
          </a:p>
          <a:p>
            <a:pPr marL="0" indent="0">
              <a:buNone/>
            </a:pPr>
            <a:r>
              <a:rPr lang="en-AU" sz="2400" dirty="0"/>
              <a:t>JavaScript is NOT Java</a:t>
            </a:r>
          </a:p>
        </p:txBody>
      </p:sp>
    </p:spTree>
    <p:extLst>
      <p:ext uri="{BB962C8B-B14F-4D97-AF65-F5344CB8AC3E}">
        <p14:creationId xmlns:p14="http://schemas.microsoft.com/office/powerpoint/2010/main" val="12292768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Figure </a:t>
            </a:r>
            <a:r>
              <a:rPr lang="en-AU" dirty="0" smtClean="0"/>
              <a:t>14.28 </a:t>
            </a:r>
            <a:r>
              <a:rPr lang="da-DK" sz="2800" b="0" dirty="0"/>
              <a:t>jQuery validate plugin error messages</a:t>
            </a:r>
            <a:endParaRPr lang="en-AU" sz="2800" b="0" dirty="0"/>
          </a:p>
        </p:txBody>
      </p:sp>
      <p:pic>
        <p:nvPicPr>
          <p:cNvPr id="4" name="Picture 4" descr="The form contains a heading, Newsletter Sign Up. This is followed by text boxes for Name and E-mail. The text boxes are followed by a button for Sign Up. An error message, this field is required, is displayed adjacent to the text box for Name. Another error message, this field is required, is displayed adjacent to the text box for E-mail."/>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0490" y="1623600"/>
            <a:ext cx="6643020" cy="43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59680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Checkpoint</a:t>
            </a:r>
            <a:r>
              <a:rPr lang="en-US" sz="2000" b="0" dirty="0"/>
              <a:t> </a:t>
            </a:r>
            <a:r>
              <a:rPr lang="en-US" altLang="en-US" sz="2000" b="0" dirty="0" smtClean="0"/>
              <a:t>(5 </a:t>
            </a:r>
            <a:r>
              <a:rPr lang="en-US" altLang="en-US" sz="2000" b="0" dirty="0"/>
              <a:t>of 5)</a:t>
            </a:r>
            <a:endParaRPr lang="en-AU" sz="2000" dirty="0"/>
          </a:p>
        </p:txBody>
      </p:sp>
      <p:sp>
        <p:nvSpPr>
          <p:cNvPr id="3" name="Content Placeholder 2"/>
          <p:cNvSpPr>
            <a:spLocks noGrp="1"/>
          </p:cNvSpPr>
          <p:nvPr>
            <p:ph idx="1"/>
          </p:nvPr>
        </p:nvSpPr>
        <p:spPr>
          <a:xfrm>
            <a:off x="457200" y="1600200"/>
            <a:ext cx="8229600" cy="4724400"/>
          </a:xfrm>
        </p:spPr>
        <p:txBody>
          <a:bodyPr/>
          <a:lstStyle/>
          <a:p>
            <a:pPr marL="514350" indent="-514350">
              <a:spcBef>
                <a:spcPts val="1200"/>
              </a:spcBef>
              <a:buFont typeface="+mj-lt"/>
              <a:buAutoNum type="arabicPeriod"/>
            </a:pPr>
            <a:r>
              <a:rPr lang="en-US" dirty="0"/>
              <a:t>Describe the two ways the web developers can obtain the jQuery JavaScript </a:t>
            </a:r>
            <a:r>
              <a:rPr lang="en-US" dirty="0" smtClean="0"/>
              <a:t>Library</a:t>
            </a:r>
            <a:endParaRPr lang="en-US" dirty="0"/>
          </a:p>
          <a:p>
            <a:pPr marL="514350" indent="-514350">
              <a:spcBef>
                <a:spcPts val="1200"/>
              </a:spcBef>
              <a:buFont typeface="+mj-lt"/>
              <a:buAutoNum type="arabicPeriod"/>
            </a:pPr>
            <a:r>
              <a:rPr lang="en-US" dirty="0"/>
              <a:t>Explain the purpose of the </a:t>
            </a:r>
            <a:r>
              <a:rPr lang="en-US" dirty="0" err="1"/>
              <a:t>css</a:t>
            </a:r>
            <a:r>
              <a:rPr lang="en-US" dirty="0"/>
              <a:t>() method</a:t>
            </a:r>
            <a:r>
              <a:rPr lang="en-US" dirty="0" smtClean="0"/>
              <a:t>.</a:t>
            </a:r>
            <a:endParaRPr lang="en-US" dirty="0"/>
          </a:p>
          <a:p>
            <a:pPr marL="514350" indent="-514350">
              <a:spcBef>
                <a:spcPts val="1200"/>
              </a:spcBef>
              <a:buFont typeface="+mj-lt"/>
              <a:buAutoNum type="arabicPeriod"/>
            </a:pPr>
            <a:r>
              <a:rPr lang="en-US" dirty="0"/>
              <a:t>Describe the purpose of the ready event. </a:t>
            </a:r>
            <a:endParaRPr lang="en-AU" dirty="0"/>
          </a:p>
        </p:txBody>
      </p:sp>
    </p:spTree>
    <p:extLst>
      <p:ext uri="{BB962C8B-B14F-4D97-AF65-F5344CB8AC3E}">
        <p14:creationId xmlns:p14="http://schemas.microsoft.com/office/powerpoint/2010/main" val="6923837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AU" sz="2000" b="0" dirty="0"/>
          </a:p>
        </p:txBody>
      </p:sp>
      <p:sp>
        <p:nvSpPr>
          <p:cNvPr id="3" name="Content Placeholder 2"/>
          <p:cNvSpPr>
            <a:spLocks noGrp="1"/>
          </p:cNvSpPr>
          <p:nvPr>
            <p:ph idx="1"/>
          </p:nvPr>
        </p:nvSpPr>
        <p:spPr>
          <a:xfrm>
            <a:off x="457200" y="1600200"/>
            <a:ext cx="8229600" cy="4571999"/>
          </a:xfrm>
        </p:spPr>
        <p:txBody>
          <a:bodyPr/>
          <a:lstStyle/>
          <a:p>
            <a:pPr marL="0" indent="0">
              <a:buNone/>
            </a:pPr>
            <a:r>
              <a:rPr lang="en-US" dirty="0"/>
              <a:t>This chapter introduced the use of JavaScript </a:t>
            </a:r>
            <a:r>
              <a:rPr lang="en-US" dirty="0" smtClean="0"/>
              <a:t>and </a:t>
            </a:r>
            <a:r>
              <a:rPr lang="en-US" dirty="0"/>
              <a:t>jQuery on web pages.</a:t>
            </a:r>
          </a:p>
        </p:txBody>
      </p:sp>
    </p:spTree>
    <p:extLst>
      <p:ext uri="{BB962C8B-B14F-4D97-AF65-F5344CB8AC3E}">
        <p14:creationId xmlns:p14="http://schemas.microsoft.com/office/powerpoint/2010/main" val="1901322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Uses of JavaScript</a:t>
            </a:r>
            <a:endParaRPr lang="en-AU" sz="2000" b="0" dirty="0"/>
          </a:p>
        </p:txBody>
      </p:sp>
      <p:sp>
        <p:nvSpPr>
          <p:cNvPr id="3" name="Content Placeholder 2"/>
          <p:cNvSpPr>
            <a:spLocks noGrp="1"/>
          </p:cNvSpPr>
          <p:nvPr>
            <p:ph idx="1"/>
          </p:nvPr>
        </p:nvSpPr>
        <p:spPr>
          <a:xfrm>
            <a:off x="457200" y="1600200"/>
            <a:ext cx="8229600" cy="4571999"/>
          </a:xfrm>
        </p:spPr>
        <p:txBody>
          <a:bodyPr/>
          <a:lstStyle/>
          <a:p>
            <a:pPr>
              <a:spcBef>
                <a:spcPts val="1000"/>
              </a:spcBef>
            </a:pPr>
            <a:r>
              <a:rPr lang="en-US" dirty="0"/>
              <a:t>Display a message box</a:t>
            </a:r>
          </a:p>
          <a:p>
            <a:pPr>
              <a:spcBef>
                <a:spcPts val="1000"/>
              </a:spcBef>
            </a:pPr>
            <a:r>
              <a:rPr lang="en-US" dirty="0"/>
              <a:t>Select list navigation</a:t>
            </a:r>
          </a:p>
          <a:p>
            <a:pPr>
              <a:spcBef>
                <a:spcPts val="1000"/>
              </a:spcBef>
            </a:pPr>
            <a:r>
              <a:rPr lang="en-US" dirty="0"/>
              <a:t>Edit and validate form information</a:t>
            </a:r>
          </a:p>
          <a:p>
            <a:pPr>
              <a:spcBef>
                <a:spcPts val="1000"/>
              </a:spcBef>
            </a:pPr>
            <a:r>
              <a:rPr lang="en-US" dirty="0"/>
              <a:t>Create a new window with a specified size and screen position</a:t>
            </a:r>
          </a:p>
          <a:p>
            <a:pPr>
              <a:spcBef>
                <a:spcPts val="1000"/>
              </a:spcBef>
            </a:pPr>
            <a:r>
              <a:rPr lang="en-US" dirty="0"/>
              <a:t>Image Rollovers</a:t>
            </a:r>
          </a:p>
          <a:p>
            <a:pPr>
              <a:spcBef>
                <a:spcPts val="1000"/>
              </a:spcBef>
            </a:pPr>
            <a:r>
              <a:rPr lang="en-US" dirty="0"/>
              <a:t>Status Messages</a:t>
            </a:r>
          </a:p>
          <a:p>
            <a:pPr>
              <a:spcBef>
                <a:spcPts val="1000"/>
              </a:spcBef>
            </a:pPr>
            <a:r>
              <a:rPr lang="en-US" dirty="0"/>
              <a:t>Display Current Date</a:t>
            </a:r>
          </a:p>
          <a:p>
            <a:pPr>
              <a:spcBef>
                <a:spcPts val="1000"/>
              </a:spcBef>
            </a:pPr>
            <a:r>
              <a:rPr lang="en-US" dirty="0"/>
              <a:t>Calculations</a:t>
            </a:r>
          </a:p>
        </p:txBody>
      </p:sp>
    </p:spTree>
    <p:extLst>
      <p:ext uri="{BB962C8B-B14F-4D97-AF65-F5344CB8AC3E}">
        <p14:creationId xmlns:p14="http://schemas.microsoft.com/office/powerpoint/2010/main" val="3199809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JavaScript</a:t>
            </a:r>
            <a:endParaRPr lang="en-AU" sz="2000" b="0" dirty="0"/>
          </a:p>
        </p:txBody>
      </p:sp>
      <p:sp>
        <p:nvSpPr>
          <p:cNvPr id="3" name="Content Placeholder 2"/>
          <p:cNvSpPr>
            <a:spLocks noGrp="1"/>
          </p:cNvSpPr>
          <p:nvPr>
            <p:ph idx="1"/>
          </p:nvPr>
        </p:nvSpPr>
        <p:spPr>
          <a:xfrm>
            <a:off x="457200" y="1600200"/>
            <a:ext cx="8229600" cy="4571999"/>
          </a:xfrm>
        </p:spPr>
        <p:txBody>
          <a:bodyPr/>
          <a:lstStyle/>
          <a:p>
            <a:pPr marL="0" indent="0">
              <a:buNone/>
            </a:pPr>
            <a:r>
              <a:rPr lang="en-US" sz="2400" dirty="0" smtClean="0"/>
              <a:t>JavaScript </a:t>
            </a:r>
            <a:r>
              <a:rPr lang="en-US" sz="2400" dirty="0"/>
              <a:t>statements can be coded on a web page using two different techniques</a:t>
            </a:r>
            <a:r>
              <a:rPr lang="en-US" sz="2400" dirty="0" smtClean="0"/>
              <a:t>:</a:t>
            </a:r>
            <a:endParaRPr lang="en-US" sz="2400" dirty="0"/>
          </a:p>
          <a:p>
            <a:r>
              <a:rPr lang="en-US" sz="2400" dirty="0"/>
              <a:t>Place JavaScript code between &lt;script&gt; tags </a:t>
            </a:r>
          </a:p>
          <a:p>
            <a:r>
              <a:rPr lang="en-US" sz="2400" dirty="0"/>
              <a:t>Place JavaScript code as part of an event attached to an HTML element</a:t>
            </a:r>
            <a:endParaRPr lang="en-AU" sz="2400" dirty="0"/>
          </a:p>
        </p:txBody>
      </p:sp>
    </p:spTree>
    <p:extLst>
      <p:ext uri="{BB962C8B-B14F-4D97-AF65-F5344CB8AC3E}">
        <p14:creationId xmlns:p14="http://schemas.microsoft.com/office/powerpoint/2010/main" val="3647012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Using the script Element</a:t>
            </a:r>
            <a:endParaRPr lang="en-AU" sz="2000" dirty="0"/>
          </a:p>
        </p:txBody>
      </p:sp>
      <p:sp>
        <p:nvSpPr>
          <p:cNvPr id="3" name="Content Placeholder 2"/>
          <p:cNvSpPr>
            <a:spLocks noGrp="1"/>
          </p:cNvSpPr>
          <p:nvPr>
            <p:ph idx="1"/>
          </p:nvPr>
        </p:nvSpPr>
        <p:spPr>
          <a:xfrm>
            <a:off x="457200" y="1600200"/>
            <a:ext cx="8229600" cy="4790419"/>
          </a:xfrm>
        </p:spPr>
        <p:txBody>
          <a:bodyPr/>
          <a:lstStyle/>
          <a:p>
            <a:pPr>
              <a:spcBef>
                <a:spcPts val="1200"/>
              </a:spcBef>
            </a:pPr>
            <a:r>
              <a:rPr lang="en-US" dirty="0"/>
              <a:t>The script element</a:t>
            </a:r>
          </a:p>
          <a:p>
            <a:pPr lvl="1">
              <a:spcBef>
                <a:spcPts val="1200"/>
              </a:spcBef>
            </a:pPr>
            <a:r>
              <a:rPr lang="en-US" dirty="0"/>
              <a:t>A container tag</a:t>
            </a:r>
          </a:p>
          <a:p>
            <a:pPr lvl="1">
              <a:spcBef>
                <a:spcPts val="1200"/>
              </a:spcBef>
            </a:pPr>
            <a:r>
              <a:rPr lang="en-US" dirty="0"/>
              <a:t>May be placed in either the head or the body section of a web </a:t>
            </a:r>
            <a:r>
              <a:rPr lang="en-US" dirty="0" smtClean="0"/>
              <a:t>page</a:t>
            </a:r>
          </a:p>
          <a:p>
            <a:pPr marL="457200" lvl="1" indent="0">
              <a:spcBef>
                <a:spcPts val="1200"/>
              </a:spcBef>
              <a:buNone/>
            </a:pPr>
            <a:r>
              <a:rPr lang="en-US" dirty="0" smtClean="0"/>
              <a:t>&lt;</a:t>
            </a:r>
            <a:r>
              <a:rPr lang="en-US" dirty="0"/>
              <a:t>script&gt;</a:t>
            </a:r>
          </a:p>
          <a:p>
            <a:pPr marL="457200" lvl="1" indent="0">
              <a:spcBef>
                <a:spcPts val="1200"/>
              </a:spcBef>
              <a:buNone/>
            </a:pPr>
            <a:r>
              <a:rPr lang="en-US" dirty="0" smtClean="0"/>
              <a:t>alert</a:t>
            </a:r>
            <a:r>
              <a:rPr lang="en-US" dirty="0"/>
              <a:t>("Welcome to Our Site");</a:t>
            </a:r>
          </a:p>
          <a:p>
            <a:pPr marL="457200" lvl="1" indent="0">
              <a:spcBef>
                <a:spcPts val="1200"/>
              </a:spcBef>
              <a:buNone/>
            </a:pPr>
            <a:r>
              <a:rPr lang="en-US" dirty="0" smtClean="0"/>
              <a:t>&lt;/</a:t>
            </a:r>
            <a:r>
              <a:rPr lang="en-US" dirty="0"/>
              <a:t>script</a:t>
            </a:r>
            <a:r>
              <a:rPr lang="en-US" dirty="0" smtClean="0"/>
              <a:t>&gt;</a:t>
            </a:r>
            <a:endParaRPr lang="en-US" dirty="0"/>
          </a:p>
        </p:txBody>
      </p:sp>
    </p:spTree>
    <p:extLst>
      <p:ext uri="{BB962C8B-B14F-4D97-AF65-F5344CB8AC3E}">
        <p14:creationId xmlns:p14="http://schemas.microsoft.com/office/powerpoint/2010/main" val="2344947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Checkpoint</a:t>
            </a:r>
            <a:r>
              <a:rPr lang="en-AU" sz="2000" dirty="0" smtClean="0"/>
              <a:t> </a:t>
            </a:r>
            <a:r>
              <a:rPr lang="en-US" altLang="en-US" sz="2000" b="0" dirty="0" smtClean="0"/>
              <a:t>(</a:t>
            </a:r>
            <a:r>
              <a:rPr lang="en-US" altLang="en-US" sz="2000" b="0" dirty="0"/>
              <a:t>1 of </a:t>
            </a:r>
            <a:r>
              <a:rPr lang="en-US" altLang="en-US" sz="2000" b="0" dirty="0" smtClean="0"/>
              <a:t>5)</a:t>
            </a:r>
            <a:endParaRPr lang="en-AU" sz="2000" b="0" dirty="0"/>
          </a:p>
        </p:txBody>
      </p:sp>
      <p:sp>
        <p:nvSpPr>
          <p:cNvPr id="3" name="Content Placeholder 2"/>
          <p:cNvSpPr>
            <a:spLocks noGrp="1"/>
          </p:cNvSpPr>
          <p:nvPr>
            <p:ph idx="1"/>
          </p:nvPr>
        </p:nvSpPr>
        <p:spPr/>
        <p:txBody>
          <a:bodyPr/>
          <a:lstStyle/>
          <a:p>
            <a:pPr marL="514350" indent="-514350">
              <a:buFont typeface="+mj-lt"/>
              <a:buAutoNum type="arabicPeriod"/>
              <a:defRPr/>
            </a:pPr>
            <a:r>
              <a:rPr lang="en-US" altLang="en-US" dirty="0">
                <a:latin typeface="+mj-lt"/>
                <a:cs typeface="Times New Roman" panose="02020603050405020304" pitchFamily="18" charset="0"/>
              </a:rPr>
              <a:t>Describe at least three popular uses for JavaScript.</a:t>
            </a:r>
          </a:p>
          <a:p>
            <a:pPr marL="514350" indent="-514350">
              <a:buFont typeface="+mj-lt"/>
              <a:buAutoNum type="arabicPeriod"/>
              <a:defRPr/>
            </a:pPr>
            <a:r>
              <a:rPr lang="en-US" altLang="en-US" dirty="0">
                <a:latin typeface="+mj-lt"/>
                <a:cs typeface="Times New Roman" panose="02020603050405020304" pitchFamily="18" charset="0"/>
              </a:rPr>
              <a:t>How many JavaScript code blocks can be embedded in an HTML document?</a:t>
            </a:r>
          </a:p>
          <a:p>
            <a:pPr marL="514350" indent="-514350">
              <a:buFont typeface="+mj-lt"/>
              <a:buAutoNum type="arabicPeriod"/>
              <a:defRPr/>
            </a:pPr>
            <a:r>
              <a:rPr lang="en-US" altLang="en-US" dirty="0">
                <a:latin typeface="+mj-lt"/>
                <a:cs typeface="Times New Roman" panose="02020603050405020304" pitchFamily="18" charset="0"/>
              </a:rPr>
              <a:t>Describe a method that can be used to find an error in a JavaScript code block.</a:t>
            </a:r>
            <a:endParaRPr lang="en-AU" dirty="0">
              <a:latin typeface="+mj-lt"/>
            </a:endParaRPr>
          </a:p>
        </p:txBody>
      </p:sp>
    </p:spTree>
    <p:extLst>
      <p:ext uri="{BB962C8B-B14F-4D97-AF65-F5344CB8AC3E}">
        <p14:creationId xmlns:p14="http://schemas.microsoft.com/office/powerpoint/2010/main" val="3895141782"/>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8812</TotalTime>
  <Words>1882</Words>
  <Application>Microsoft Office PowerPoint</Application>
  <PresentationFormat>On-screen Show (4:3)</PresentationFormat>
  <Paragraphs>354</Paragraphs>
  <Slides>52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Courier New</vt:lpstr>
      <vt:lpstr>Times New Roman</vt:lpstr>
      <vt:lpstr>Verdana</vt:lpstr>
      <vt:lpstr>Wingdings</vt:lpstr>
      <vt:lpstr>508 Lecture</vt:lpstr>
      <vt:lpstr>Web Development &amp; Design Foundations with HTML5</vt:lpstr>
      <vt:lpstr>Learning Outcomes (1 of 2)</vt:lpstr>
      <vt:lpstr>Learning Outcomes (2 of 2)</vt:lpstr>
      <vt:lpstr>What is JavaScript? (1 of 2)</vt:lpstr>
      <vt:lpstr>What is JavaScript? (2 of 2)</vt:lpstr>
      <vt:lpstr>Common Uses of JavaScript</vt:lpstr>
      <vt:lpstr>Coding JavaScript</vt:lpstr>
      <vt:lpstr>JavaScript: Using the script Element</vt:lpstr>
      <vt:lpstr>Checkpoint (1 of 5)</vt:lpstr>
      <vt:lpstr>Document Object Model (DOM)</vt:lpstr>
      <vt:lpstr>Figure 11.18 The Document Object Model (DOM)</vt:lpstr>
      <vt:lpstr>Object</vt:lpstr>
      <vt:lpstr>Property</vt:lpstr>
      <vt:lpstr>Method</vt:lpstr>
      <vt:lpstr>JavaScript and Events (1 of 2)</vt:lpstr>
      <vt:lpstr>Events</vt:lpstr>
      <vt:lpstr>JavaScript and Events (2 of 2)</vt:lpstr>
      <vt:lpstr>JavaScript Debugging(1)</vt:lpstr>
      <vt:lpstr>JavaScript Debugging(2)</vt:lpstr>
      <vt:lpstr>Figure 14.7 The Web Console displays an error</vt:lpstr>
      <vt:lpstr>Checkpoint (2 of 5)</vt:lpstr>
      <vt:lpstr>Variable</vt:lpstr>
      <vt:lpstr>Prompts</vt:lpstr>
      <vt:lpstr>Arithmetic Operators</vt:lpstr>
      <vt:lpstr>Comparison Operators</vt:lpstr>
      <vt:lpstr>Decision Making</vt:lpstr>
      <vt:lpstr>Function</vt:lpstr>
      <vt:lpstr>Using Functions </vt:lpstr>
      <vt:lpstr>Checkpoint (3 of 5)</vt:lpstr>
      <vt:lpstr>Form Validation</vt:lpstr>
      <vt:lpstr>Validating Form Fields</vt:lpstr>
      <vt:lpstr>JavaScript &amp; Accessibility</vt:lpstr>
      <vt:lpstr>Checkpoint (4 of 5)</vt:lpstr>
      <vt:lpstr>What is jQuery?</vt:lpstr>
      <vt:lpstr>Common Uses of JQuery</vt:lpstr>
      <vt:lpstr>Adding jQuery to a Web Page</vt:lpstr>
      <vt:lpstr>The Ready Event</vt:lpstr>
      <vt:lpstr>Display an Alert When the page loads</vt:lpstr>
      <vt:lpstr>jQuery Selectors (1 of 2)</vt:lpstr>
      <vt:lpstr>jQuery Selectors (2 of 2)</vt:lpstr>
      <vt:lpstr>jQuery Methods (1 of 2)</vt:lpstr>
      <vt:lpstr>jQuery Methods (2 of 2)</vt:lpstr>
      <vt:lpstr>Using the click() and CSS() Methods</vt:lpstr>
      <vt:lpstr>Figure 14.23 The changeme.html file displayed in a browser; the browser on the right shows the resulting web page after the “Click Me” hyperlink is clicked.</vt:lpstr>
      <vt:lpstr>Using the toggle() Method</vt:lpstr>
      <vt:lpstr>Figure 14.24 The toggle.html file displayed in a browser; the browser on the right shows the resulting web page after the “More” hyperlink is clicked.</vt:lpstr>
      <vt:lpstr>jQuery Image Gallery</vt:lpstr>
      <vt:lpstr>Figure 14.25 Image gallery with jQuery interactions</vt:lpstr>
      <vt:lpstr>jQuery Plugin</vt:lpstr>
      <vt:lpstr>Figure 14.28 jQuery validate plugin error messages</vt:lpstr>
      <vt:lpstr>Checkpoint (5 of 5)</vt:lpstr>
      <vt:lpstr>Summary</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&amp; Design Foundations with HTML5, Tenth Edition</dc:title>
  <dc:subject>Computer Science</dc:subject>
  <dc:creator>Terry Ann Felke-Morris</dc:creator>
  <cp:keywords>Computer Science</cp:keywords>
  <cp:lastModifiedBy>Balwantsingh, Rawat</cp:lastModifiedBy>
  <cp:revision>689</cp:revision>
  <dcterms:created xsi:type="dcterms:W3CDTF">2014-07-14T20:04:21Z</dcterms:created>
  <dcterms:modified xsi:type="dcterms:W3CDTF">2019-11-21T05:30:57Z</dcterms:modified>
  <cp:category>IT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682740</vt:lpwstr>
  </property>
  <property fmtid="{D5CDD505-2E9C-101B-9397-08002B2CF9AE}" pid="3" name="Offisync_UpdateToken">
    <vt:lpwstr>1</vt:lpwstr>
  </property>
  <property fmtid="{D5CDD505-2E9C-101B-9397-08002B2CF9AE}" pid="4" name="Jive_VersionGuid">
    <vt:lpwstr>7b502893-ac4a-4309-967d-6eb652f6b574</vt:lpwstr>
  </property>
  <property fmtid="{D5CDD505-2E9C-101B-9397-08002B2CF9AE}" pid="5" name="Offisync_ProviderInitializationData">
    <vt:lpwstr>https://neo.pearson.com</vt:lpwstr>
  </property>
  <property fmtid="{D5CDD505-2E9C-101B-9397-08002B2CF9AE}" pid="6" name="Offisync_ServerID">
    <vt:lpwstr>7e960520-0e88-4f05-9fa0-24079b61e486</vt:lpwstr>
  </property>
  <property fmtid="{D5CDD505-2E9C-101B-9397-08002B2CF9AE}" pid="7" name="Jive_LatestUserAccountName">
    <vt:lpwstr>sumit.gupta</vt:lpwstr>
  </property>
</Properties>
</file>