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14"/>
  </p:notesMasterIdLst>
  <p:handoutMasterIdLst>
    <p:handoutMasterId r:id="rId15"/>
  </p:handoutMasterIdLst>
  <p:sldIdLst>
    <p:sldId id="567" r:id="rId5"/>
    <p:sldId id="573" r:id="rId6"/>
    <p:sldId id="574" r:id="rId7"/>
    <p:sldId id="578" r:id="rId8"/>
    <p:sldId id="569" r:id="rId9"/>
    <p:sldId id="568" r:id="rId10"/>
    <p:sldId id="570" r:id="rId11"/>
    <p:sldId id="576" r:id="rId12"/>
    <p:sldId id="57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332"/>
    <a:srgbClr val="B7CA34"/>
    <a:srgbClr val="F0535A"/>
    <a:srgbClr val="000000"/>
    <a:srgbClr val="B9B8BB"/>
    <a:srgbClr val="E5E8E8"/>
    <a:srgbClr val="822980"/>
    <a:srgbClr val="B9B9BB"/>
    <a:srgbClr val="B6B8BB"/>
    <a:srgbClr val="87898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autoAdjust="0"/>
    <p:restoredTop sz="88727" autoAdjust="0"/>
  </p:normalViewPr>
  <p:slideViewPr>
    <p:cSldViewPr snapToGrid="0">
      <p:cViewPr varScale="1">
        <p:scale>
          <a:sx n="100" d="100"/>
          <a:sy n="100" d="100"/>
        </p:scale>
        <p:origin x="348" y="84"/>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70" d="100"/>
          <a:sy n="70" d="100"/>
        </p:scale>
        <p:origin x="32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11/26/2014</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11/26/2014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11123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F05332"/>
                </a:solidFill>
                <a:latin typeface="Gochi Hand" pitchFamily="2" charset="0"/>
                <a:ea typeface="Gochi Hand" pitchFamily="2" charset="0"/>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tx1"/>
                </a:solidFill>
                <a:latin typeface="Gochi Hand" pitchFamily="2" charset="0"/>
                <a:ea typeface="Gochi Hand"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Box 13"/>
          <p:cNvSpPr txBox="1"/>
          <p:nvPr userDrawn="1"/>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7CA34"/>
                </a:solidFill>
                <a:latin typeface="Arial" panose="020B0604020202020204" pitchFamily="34" charset="0"/>
                <a:ea typeface="Gochi Hand" pitchFamily="2" charset="0"/>
                <a:cs typeface="Arial" panose="020B0604020202020204" pitchFamily="34" charset="0"/>
              </a:rPr>
              <a:t>© Copyright 2014 </a:t>
            </a:r>
            <a:r>
              <a:rPr lang="en-US" sz="700" b="0" i="0" dirty="0" err="1" smtClean="0">
                <a:solidFill>
                  <a:srgbClr val="B7CA34"/>
                </a:solidFill>
                <a:latin typeface="Arial" panose="020B0604020202020204" pitchFamily="34" charset="0"/>
                <a:ea typeface="Gochi Hand" pitchFamily="2" charset="0"/>
                <a:cs typeface="Arial" panose="020B0604020202020204" pitchFamily="34" charset="0"/>
              </a:rPr>
              <a:t>Huggr</a:t>
            </a:r>
            <a:r>
              <a:rPr lang="en-US" sz="700" b="0" i="0" dirty="0" smtClean="0">
                <a:solidFill>
                  <a:srgbClr val="B7CA34"/>
                </a:solidFill>
                <a:latin typeface="Arial" panose="020B0604020202020204" pitchFamily="34" charset="0"/>
                <a:ea typeface="Gochi Hand" pitchFamily="2" charset="0"/>
                <a:cs typeface="Arial" panose="020B0604020202020204" pitchFamily="34" charset="0"/>
              </a:rPr>
              <a:t>. This presentation contains highly confidential information.</a:t>
            </a:r>
            <a:r>
              <a:rPr lang="en-US" sz="700" b="0" i="0" baseline="0" dirty="0" smtClean="0">
                <a:solidFill>
                  <a:srgbClr val="B7CA34"/>
                </a:solidFill>
                <a:latin typeface="Arial" panose="020B0604020202020204" pitchFamily="34" charset="0"/>
                <a:ea typeface="Gochi Hand" pitchFamily="2" charset="0"/>
                <a:cs typeface="Arial" panose="020B0604020202020204" pitchFamily="34" charset="0"/>
              </a:rPr>
              <a:t> </a:t>
            </a:r>
            <a:endParaRPr lang="en-US" sz="700" b="0" i="0" dirty="0" smtClean="0">
              <a:solidFill>
                <a:srgbClr val="B7CA34"/>
              </a:solidFill>
              <a:latin typeface="Arial" panose="020B0604020202020204" pitchFamily="34" charset="0"/>
              <a:ea typeface="Gochi Hand" pitchFamily="2" charset="0"/>
              <a:cs typeface="Arial" panose="020B0604020202020204" pitchFamily="34" charset="0"/>
            </a:endParaRPr>
          </a:p>
        </p:txBody>
      </p:sp>
      <p:pic>
        <p:nvPicPr>
          <p:cNvPr id="19" name="Picture 2" descr="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0304" y="366624"/>
            <a:ext cx="1882800" cy="18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Gochi Hand" pitchFamily="2" charset="0"/>
                <a:ea typeface="Gochi Hand" pitchFamily="2"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Gochi Hand" pitchFamily="2" charset="0"/>
                <a:ea typeface="Gochi Hand" pitchFamily="2" charset="0"/>
                <a:cs typeface="Arial" panose="020B0604020202020204"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latin typeface="Gochi Hand" pitchFamily="2" charset="0"/>
                <a:ea typeface="Gochi Hand" pitchFamily="2" charset="0"/>
                <a:cs typeface="Arial" panose="020B0604020202020204" pitchFamily="34" charset="0"/>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Gochi Hand" pitchFamily="2" charset="0"/>
                <a:ea typeface="Gochi Hand" pitchFamily="2"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latin typeface="Gochi Hand" pitchFamily="2" charset="0"/>
                <a:ea typeface="Gochi Hand" pitchFamily="2" charset="0"/>
                <a:cs typeface="Arial" panose="020B0604020202020204" pitchFamily="34" charset="0"/>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1pPr>
              <a:defRPr>
                <a:latin typeface="Arial" panose="020B0604020202020204" pitchFamily="34" charset="0"/>
                <a:cs typeface="Arial" panose="020B0604020202020204" pitchFamily="34" charset="0"/>
              </a:defRPr>
            </a:lvl1pPr>
            <a:lvl2pPr>
              <a:defRPr>
                <a:solidFill>
                  <a:srgbClr val="000000"/>
                </a:solidFill>
                <a:latin typeface="Arial" panose="020B0604020202020204" pitchFamily="34" charset="0"/>
                <a:cs typeface="Arial" panose="020B0604020202020204" pitchFamily="34" charset="0"/>
              </a:defRPr>
            </a:lvl2pPr>
            <a:lvl3pP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Gochi Hand" pitchFamily="2" charset="0"/>
                <a:ea typeface="Gochi Hand" pitchFamily="2"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userDrawn="1"/>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7CA34"/>
                </a:solidFill>
                <a:latin typeface="Arial" panose="020B0604020202020204" pitchFamily="34" charset="0"/>
                <a:cs typeface="Arial" panose="020B0604020202020204" pitchFamily="34" charset="0"/>
              </a:rPr>
              <a:t>© Copyright 2014 </a:t>
            </a:r>
            <a:r>
              <a:rPr lang="en-US" sz="700" b="0" i="0" dirty="0" err="1" smtClean="0">
                <a:solidFill>
                  <a:srgbClr val="B7CA34"/>
                </a:solidFill>
                <a:latin typeface="Arial" panose="020B0604020202020204" pitchFamily="34" charset="0"/>
                <a:cs typeface="Arial" panose="020B0604020202020204" pitchFamily="34" charset="0"/>
              </a:rPr>
              <a:t>Huggr</a:t>
            </a:r>
            <a:r>
              <a:rPr lang="en-US" sz="700" b="0" i="0" dirty="0" smtClean="0">
                <a:solidFill>
                  <a:srgbClr val="B7CA34"/>
                </a:solidFill>
                <a:latin typeface="Arial" panose="020B0604020202020204" pitchFamily="34" charset="0"/>
                <a:cs typeface="Arial" panose="020B0604020202020204" pitchFamily="34" charset="0"/>
              </a:rPr>
              <a:t>. This presentation contains highly confidential information.</a:t>
            </a:r>
            <a:r>
              <a:rPr lang="en-US" sz="700" b="0" i="0" baseline="0" dirty="0" smtClean="0">
                <a:solidFill>
                  <a:srgbClr val="B7CA34"/>
                </a:solidFill>
                <a:latin typeface="HP Simplified"/>
                <a:cs typeface="HP Simplified"/>
              </a:rPr>
              <a:t> </a:t>
            </a:r>
            <a:endParaRPr lang="en-US" sz="700" b="0" i="0" dirty="0" smtClean="0">
              <a:solidFill>
                <a:srgbClr val="B7CA34"/>
              </a:solidFill>
              <a:latin typeface="HP Simplified"/>
              <a:cs typeface="HP Simplified"/>
            </a:endParaRP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1000" b="0" i="0" kern="1200" smtClean="0">
                <a:solidFill>
                  <a:srgbClr val="B7CA34"/>
                </a:solidFill>
                <a:latin typeface="Arial" panose="020B0604020202020204" pitchFamily="34" charset="0"/>
                <a:ea typeface="+mn-ea"/>
                <a:cs typeface="Arial" panose="020B0604020202020204" pitchFamily="34" charset="0"/>
              </a:rPr>
              <a:pPr marL="0" algn="l" defTabSz="914400" rtl="0" eaLnBrk="1" latinLnBrk="0" hangingPunct="1"/>
              <a:t>‹#›</a:t>
            </a:fld>
            <a:endParaRPr lang="en-US" sz="1000" b="0" i="0" kern="1200" dirty="0" smtClean="0">
              <a:solidFill>
                <a:srgbClr val="B7CA34"/>
              </a:solidFill>
              <a:latin typeface="Arial" panose="020B0604020202020204" pitchFamily="34" charset="0"/>
              <a:ea typeface="+mn-ea"/>
              <a:cs typeface="Arial" panose="020B0604020202020204" pitchFamily="34" charset="0"/>
            </a:endParaRPr>
          </a:p>
        </p:txBody>
      </p:sp>
      <p:pic>
        <p:nvPicPr>
          <p:cNvPr id="10" name="Picture 2" descr="logo.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02480" y="4535424"/>
            <a:ext cx="367200" cy="3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09" r:id="rId2"/>
    <p:sldLayoutId id="2147483823" r:id="rId3"/>
    <p:sldLayoutId id="2147483825" r:id="rId4"/>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Gochi Hand" pitchFamily="2" charset="0"/>
          <a:ea typeface="Gochi Hand" pitchFamily="2" charset="0"/>
          <a:cs typeface="Arial" panose="020B0604020202020204"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F05332"/>
          </a:solidFill>
          <a:latin typeface="Arial" panose="020B0604020202020204" pitchFamily="34" charset="0"/>
          <a:ea typeface="+mn-ea"/>
          <a:cs typeface="Arial" panose="020B0604020202020204"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Arial" panose="020B0604020202020204" pitchFamily="34" charset="0"/>
          <a:ea typeface="+mn-ea"/>
          <a:cs typeface="Arial" panose="020B0604020202020204"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Arial" panose="020B0604020202020204" pitchFamily="34" charset="0"/>
          <a:ea typeface="+mn-ea"/>
          <a:cs typeface="Arial" panose="020B0604020202020204"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Arial" panose="020B0604020202020204" pitchFamily="34" charset="0"/>
          <a:ea typeface="+mn-ea"/>
          <a:cs typeface="Arial" panose="020B0604020202020204"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Arial" panose="020B0604020202020204" pitchFamily="34" charset="0"/>
          <a:ea typeface="+mn-ea"/>
          <a:cs typeface="Arial" panose="020B0604020202020204"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sz="6000" dirty="0" err="1" smtClean="0">
                <a:latin typeface="Gochi Hand" pitchFamily="2" charset="0"/>
                <a:ea typeface="Gochi Hand" pitchFamily="2" charset="0"/>
              </a:rPr>
              <a:t>Huggr</a:t>
            </a:r>
            <a:endParaRPr lang="en-US" sz="6000" dirty="0">
              <a:latin typeface="Gochi Hand" pitchFamily="2" charset="0"/>
              <a:ea typeface="Gochi Hand" pitchFamily="2" charset="0"/>
            </a:endParaRPr>
          </a:p>
        </p:txBody>
      </p:sp>
      <p:sp>
        <p:nvSpPr>
          <p:cNvPr id="3" name="Subtitle 2"/>
          <p:cNvSpPr>
            <a:spLocks noGrp="1"/>
          </p:cNvSpPr>
          <p:nvPr>
            <p:ph type="subTitle" idx="1"/>
          </p:nvPr>
        </p:nvSpPr>
        <p:spPr/>
        <p:txBody>
          <a:bodyPr/>
          <a:lstStyle/>
          <a:p>
            <a:r>
              <a:rPr lang="de-DE" dirty="0" smtClean="0"/>
              <a:t>Entwicklung mobiler Applikationen – Plattformen und Frameworks</a:t>
            </a:r>
          </a:p>
          <a:p>
            <a:r>
              <a:rPr lang="de-DE" dirty="0" err="1" smtClean="0"/>
              <a:t>Wwi</a:t>
            </a:r>
            <a:r>
              <a:rPr lang="de-DE" dirty="0" smtClean="0"/>
              <a:t> 12 SEB</a:t>
            </a:r>
          </a:p>
        </p:txBody>
      </p:sp>
    </p:spTree>
    <p:extLst>
      <p:ext uri="{BB962C8B-B14F-4D97-AF65-F5344CB8AC3E}">
        <p14:creationId xmlns:p14="http://schemas.microsoft.com/office/powerpoint/2010/main" val="910330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Agenda</a:t>
            </a:r>
            <a:endParaRPr lang="en-US" dirty="0"/>
          </a:p>
        </p:txBody>
      </p:sp>
      <p:sp>
        <p:nvSpPr>
          <p:cNvPr id="4" name="Content Placeholder 3"/>
          <p:cNvSpPr>
            <a:spLocks noGrp="1"/>
          </p:cNvSpPr>
          <p:nvPr>
            <p:ph sz="quarter" idx="10"/>
          </p:nvPr>
        </p:nvSpPr>
        <p:spPr/>
        <p:txBody>
          <a:bodyPr/>
          <a:lstStyle/>
          <a:p>
            <a:pPr marL="285750" indent="-285750">
              <a:buFont typeface="Arial" panose="020B0604020202020204" pitchFamily="34" charset="0"/>
              <a:buChar char="•"/>
            </a:pPr>
            <a:r>
              <a:rPr lang="de-DE" dirty="0" smtClean="0"/>
              <a:t>Vision</a:t>
            </a:r>
            <a:endParaRPr lang="de-DE" dirty="0"/>
          </a:p>
          <a:p>
            <a:pPr marL="285750" indent="-285750">
              <a:buFont typeface="Arial" panose="020B0604020202020204" pitchFamily="34" charset="0"/>
              <a:buChar char="•"/>
            </a:pPr>
            <a:r>
              <a:rPr lang="de-DE" dirty="0"/>
              <a:t>Zielgruppe</a:t>
            </a:r>
          </a:p>
          <a:p>
            <a:pPr marL="285750" indent="-285750">
              <a:buFont typeface="Arial" panose="020B0604020202020204" pitchFamily="34" charset="0"/>
              <a:buChar char="•"/>
            </a:pPr>
            <a:r>
              <a:rPr lang="de-DE" dirty="0"/>
              <a:t>Funktionen</a:t>
            </a:r>
          </a:p>
          <a:p>
            <a:pPr marL="285750" indent="-285750">
              <a:buFont typeface="Arial" panose="020B0604020202020204" pitchFamily="34" charset="0"/>
              <a:buChar char="•"/>
            </a:pPr>
            <a:r>
              <a:rPr lang="de-DE" dirty="0" smtClean="0"/>
              <a:t>Plattformen</a:t>
            </a:r>
            <a:endParaRPr lang="de-DE" dirty="0"/>
          </a:p>
          <a:p>
            <a:pPr marL="455613" lvl="2" indent="-285750">
              <a:buFont typeface="Arial" panose="020B0604020202020204" pitchFamily="34" charset="0"/>
              <a:buChar char="•"/>
            </a:pPr>
            <a:r>
              <a:rPr lang="de-DE" dirty="0">
                <a:solidFill>
                  <a:srgbClr val="F05332"/>
                </a:solidFill>
              </a:rPr>
              <a:t>Backend</a:t>
            </a:r>
          </a:p>
          <a:p>
            <a:pPr marL="455613" lvl="2" indent="-285750">
              <a:buFont typeface="Arial" panose="020B0604020202020204" pitchFamily="34" charset="0"/>
              <a:buChar char="•"/>
            </a:pPr>
            <a:r>
              <a:rPr lang="de-DE" dirty="0">
                <a:solidFill>
                  <a:srgbClr val="F05332"/>
                </a:solidFill>
              </a:rPr>
              <a:t>Frontend</a:t>
            </a:r>
          </a:p>
          <a:p>
            <a:endParaRPr lang="en-US" dirty="0"/>
          </a:p>
        </p:txBody>
      </p:sp>
      <p:pic>
        <p:nvPicPr>
          <p:cNvPr id="5" name="Picture 2" desc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304" y="366624"/>
            <a:ext cx="1882800" cy="18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2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Team</a:t>
            </a:r>
            <a:endParaRPr lang="en-US" dirty="0"/>
          </a:p>
        </p:txBody>
      </p:sp>
      <p:pic>
        <p:nvPicPr>
          <p:cNvPr id="21" name="Picture 12" descr="https://scontent-b.xx.fbcdn.net/hphotos-xfa1/v/t1.0-9/30357_4843219049486_1677653450_n.jpg?oh=c7dd8534f214ab8d91f6c8ee46de1109&amp;oe=54D21790"/>
          <p:cNvPicPr>
            <a:picLocks noChangeAspect="1" noChangeArrowheads="1"/>
          </p:cNvPicPr>
          <p:nvPr/>
        </p:nvPicPr>
        <p:blipFill rotWithShape="1">
          <a:blip r:embed="rId2">
            <a:extLst>
              <a:ext uri="{28A0092B-C50C-407E-A947-70E740481C1C}">
                <a14:useLocalDpi xmlns:a14="http://schemas.microsoft.com/office/drawing/2010/main" val="0"/>
              </a:ext>
            </a:extLst>
          </a:blip>
          <a:srcRect l="22743" t="286" r="37936" b="34178"/>
          <a:stretch/>
        </p:blipFill>
        <p:spPr bwMode="auto">
          <a:xfrm>
            <a:off x="2237012" y="2351516"/>
            <a:ext cx="1800000" cy="2250000"/>
          </a:xfrm>
          <a:prstGeom prst="ellipse">
            <a:avLst/>
          </a:prstGeom>
          <a:noFill/>
          <a:ln w="76200">
            <a:noFill/>
          </a:ln>
          <a:effectLst/>
          <a:extLst>
            <a:ext uri="{909E8E84-426E-40DD-AFC4-6F175D3DCCD1}">
              <a14:hiddenFill xmlns:a14="http://schemas.microsoft.com/office/drawing/2010/main">
                <a:solidFill>
                  <a:srgbClr val="FFFFFF"/>
                </a:solidFill>
              </a14:hiddenFill>
            </a:ext>
          </a:extLst>
        </p:spPr>
      </p:pic>
      <p:pic>
        <p:nvPicPr>
          <p:cNvPr id="22" name="Picture 22" descr="https://scontent-b.xx.fbcdn.net/hphotos-xfp1/v/t1.0-9/1901824_752213928124602_1633849710_n.jpg?oh=765fc0d254771dfa674146010bbd2a81&amp;oe=54D9ACF9"/>
          <p:cNvPicPr>
            <a:picLocks noChangeAspect="1" noChangeArrowheads="1"/>
          </p:cNvPicPr>
          <p:nvPr/>
        </p:nvPicPr>
        <p:blipFill rotWithShape="1">
          <a:blip r:embed="rId3">
            <a:extLst>
              <a:ext uri="{28A0092B-C50C-407E-A947-70E740481C1C}">
                <a14:useLocalDpi xmlns:a14="http://schemas.microsoft.com/office/drawing/2010/main" val="0"/>
              </a:ext>
            </a:extLst>
          </a:blip>
          <a:srcRect l="22778" t="1048" r="36336" b="47922"/>
          <a:stretch/>
        </p:blipFill>
        <p:spPr bwMode="auto">
          <a:xfrm>
            <a:off x="5209867" y="2351516"/>
            <a:ext cx="1800000" cy="2250000"/>
          </a:xfrm>
          <a:prstGeom prst="ellipse">
            <a:avLst/>
          </a:prstGeom>
          <a:noFill/>
          <a:ln w="76200">
            <a:noFill/>
          </a:ln>
          <a:effectLst/>
          <a:extLst>
            <a:ext uri="{909E8E84-426E-40DD-AFC4-6F175D3DCCD1}">
              <a14:hiddenFill xmlns:a14="http://schemas.microsoft.com/office/drawing/2010/main">
                <a:solidFill>
                  <a:srgbClr val="FFFFFF"/>
                </a:solidFill>
              </a14:hiddenFill>
            </a:ext>
          </a:extLst>
        </p:spPr>
      </p:pic>
      <p:pic>
        <p:nvPicPr>
          <p:cNvPr id="23" name="Picture 14" descr="https://scontent-a.xx.fbcdn.net/hphotos-xpf1/v/t1.0-9/10464083_10203500759296140_7854113202925027305_n.jpg?oh=4733f784486d33352b7f1c0237d815af&amp;oe=54D5E5A4"/>
          <p:cNvPicPr>
            <a:picLocks noChangeAspect="1" noChangeArrowheads="1"/>
          </p:cNvPicPr>
          <p:nvPr/>
        </p:nvPicPr>
        <p:blipFill rotWithShape="1">
          <a:blip r:embed="rId4">
            <a:extLst>
              <a:ext uri="{28A0092B-C50C-407E-A947-70E740481C1C}">
                <a14:useLocalDpi xmlns:a14="http://schemas.microsoft.com/office/drawing/2010/main" val="0"/>
              </a:ext>
            </a:extLst>
          </a:blip>
          <a:srcRect l="15423" t="10129" r="46875" b="19181"/>
          <a:stretch/>
        </p:blipFill>
        <p:spPr bwMode="auto">
          <a:xfrm>
            <a:off x="778209" y="561176"/>
            <a:ext cx="1800000" cy="2250000"/>
          </a:xfrm>
          <a:prstGeom prst="ellipse">
            <a:avLst/>
          </a:prstGeom>
          <a:noFill/>
          <a:ln w="76200">
            <a:noFill/>
          </a:ln>
          <a:effectLst/>
          <a:extLst>
            <a:ext uri="{909E8E84-426E-40DD-AFC4-6F175D3DCCD1}">
              <a14:hiddenFill xmlns:a14="http://schemas.microsoft.com/office/drawing/2010/main">
                <a:solidFill>
                  <a:srgbClr val="FFFFFF"/>
                </a:solidFill>
              </a14:hiddenFill>
            </a:ext>
          </a:extLst>
        </p:spPr>
      </p:pic>
      <p:pic>
        <p:nvPicPr>
          <p:cNvPr id="24" name="Picture 20" descr="https://fbcdn-sphotos-a-a.akamaihd.net/hphotos-ak-xaf1/v/t1.0-9/247386_227827907242997_937704_n.jpg?oh=b5cb6553d9a932ac95f6659521cc47f9&amp;oe=5507CE72&amp;__gda__=1426730855_428751a77c8a4095a6f8f3094f3ee6a5"/>
          <p:cNvPicPr>
            <a:picLocks noChangeAspect="1" noChangeArrowheads="1"/>
          </p:cNvPicPr>
          <p:nvPr/>
        </p:nvPicPr>
        <p:blipFill rotWithShape="1">
          <a:blip r:embed="rId5">
            <a:extLst>
              <a:ext uri="{28A0092B-C50C-407E-A947-70E740481C1C}">
                <a14:useLocalDpi xmlns:a14="http://schemas.microsoft.com/office/drawing/2010/main" val="0"/>
              </a:ext>
            </a:extLst>
          </a:blip>
          <a:srcRect l="24545" t="22749" r="48035" b="31551"/>
          <a:stretch/>
        </p:blipFill>
        <p:spPr bwMode="auto">
          <a:xfrm>
            <a:off x="3733593" y="538447"/>
            <a:ext cx="1800000" cy="2250000"/>
          </a:xfrm>
          <a:prstGeom prst="ellipse">
            <a:avLst/>
          </a:prstGeom>
          <a:noFill/>
          <a:ln w="76200">
            <a:noFill/>
          </a:ln>
          <a:effectLst/>
          <a:extLst>
            <a:ext uri="{909E8E84-426E-40DD-AFC4-6F175D3DCCD1}">
              <a14:hiddenFill xmlns:a14="http://schemas.microsoft.com/office/drawing/2010/main">
                <a:solidFill>
                  <a:srgbClr val="FFFFFF"/>
                </a:solidFill>
              </a14:hiddenFill>
            </a:ext>
          </a:extLst>
        </p:spPr>
      </p:pic>
      <p:pic>
        <p:nvPicPr>
          <p:cNvPr id="25" name="Picture 24" descr="https://fbcdn-sphotos-d-a.akamaihd.net/hphotos-ak-xfa1/v/t1.0-9/218129_176399122408946_2819103_n.jpg?oh=032769325c4c42373b410600f542f40e&amp;oe=5517338C&amp;__gda__=1426677316_979720f5233416a825918add80405199"/>
          <p:cNvPicPr>
            <a:picLocks noChangeAspect="1" noChangeArrowheads="1"/>
          </p:cNvPicPr>
          <p:nvPr/>
        </p:nvPicPr>
        <p:blipFill rotWithShape="1">
          <a:blip r:embed="rId6">
            <a:extLst>
              <a:ext uri="{28A0092B-C50C-407E-A947-70E740481C1C}">
                <a14:useLocalDpi xmlns:a14="http://schemas.microsoft.com/office/drawing/2010/main" val="0"/>
              </a:ext>
            </a:extLst>
          </a:blip>
          <a:srcRect l="30640" t="336" r="22124" b="20141"/>
          <a:stretch/>
        </p:blipFill>
        <p:spPr bwMode="auto">
          <a:xfrm>
            <a:off x="6688977" y="538447"/>
            <a:ext cx="1800000" cy="2272729"/>
          </a:xfrm>
          <a:prstGeom prst="ellipse">
            <a:avLst/>
          </a:prstGeom>
          <a:noFill/>
          <a:ln w="76200">
            <a:noFill/>
          </a:ln>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00780" y="2742995"/>
            <a:ext cx="1354858"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Gochi Hand" pitchFamily="2" charset="0"/>
                <a:ea typeface="Gochi Hand" pitchFamily="2" charset="0"/>
                <a:cs typeface="HP Simplified" pitchFamily="34" charset="0"/>
              </a:rPr>
              <a:t>Emil Abramov</a:t>
            </a:r>
          </a:p>
        </p:txBody>
      </p:sp>
      <p:sp>
        <p:nvSpPr>
          <p:cNvPr id="27" name="TextBox 26"/>
          <p:cNvSpPr txBox="1"/>
          <p:nvPr/>
        </p:nvSpPr>
        <p:spPr>
          <a:xfrm>
            <a:off x="2440347" y="4537014"/>
            <a:ext cx="1393330"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Gochi Hand" pitchFamily="2" charset="0"/>
                <a:ea typeface="Gochi Hand" pitchFamily="2" charset="0"/>
                <a:cs typeface="HP Simplified" pitchFamily="34" charset="0"/>
              </a:rPr>
              <a:t>Christian Klein</a:t>
            </a:r>
          </a:p>
        </p:txBody>
      </p:sp>
      <p:sp>
        <p:nvSpPr>
          <p:cNvPr id="28" name="TextBox 27"/>
          <p:cNvSpPr txBox="1"/>
          <p:nvPr/>
        </p:nvSpPr>
        <p:spPr>
          <a:xfrm>
            <a:off x="4010212" y="2742995"/>
            <a:ext cx="1208985"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Gochi Hand" pitchFamily="2" charset="0"/>
                <a:ea typeface="Gochi Hand" pitchFamily="2" charset="0"/>
                <a:cs typeface="HP Simplified" pitchFamily="34" charset="0"/>
              </a:rPr>
              <a:t>Georg Kraft</a:t>
            </a:r>
          </a:p>
        </p:txBody>
      </p:sp>
      <p:sp>
        <p:nvSpPr>
          <p:cNvPr id="29" name="TextBox 28"/>
          <p:cNvSpPr txBox="1"/>
          <p:nvPr/>
        </p:nvSpPr>
        <p:spPr>
          <a:xfrm>
            <a:off x="5214429" y="4537014"/>
            <a:ext cx="1790875"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Gochi Hand" pitchFamily="2" charset="0"/>
                <a:ea typeface="Gochi Hand" pitchFamily="2" charset="0"/>
                <a:cs typeface="HP Simplified" pitchFamily="34" charset="0"/>
              </a:rPr>
              <a:t>Christopher Stumm</a:t>
            </a:r>
          </a:p>
        </p:txBody>
      </p:sp>
      <p:sp>
        <p:nvSpPr>
          <p:cNvPr id="30" name="TextBox 29"/>
          <p:cNvSpPr txBox="1"/>
          <p:nvPr/>
        </p:nvSpPr>
        <p:spPr>
          <a:xfrm>
            <a:off x="6916357" y="2742995"/>
            <a:ext cx="1345240"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Gochi Hand" pitchFamily="2" charset="0"/>
                <a:ea typeface="Gochi Hand" pitchFamily="2" charset="0"/>
                <a:cs typeface="HP Simplified" pitchFamily="34" charset="0"/>
              </a:rPr>
              <a:t>Renata Hegel</a:t>
            </a:r>
          </a:p>
        </p:txBody>
      </p:sp>
    </p:spTree>
    <p:extLst>
      <p:ext uri="{BB962C8B-B14F-4D97-AF65-F5344CB8AC3E}">
        <p14:creationId xmlns:p14="http://schemas.microsoft.com/office/powerpoint/2010/main" val="1589047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Vision</a:t>
            </a:r>
            <a:endParaRPr lang="en-US" dirty="0"/>
          </a:p>
        </p:txBody>
      </p:sp>
      <p:sp>
        <p:nvSpPr>
          <p:cNvPr id="4" name="Content Placeholder 3"/>
          <p:cNvSpPr>
            <a:spLocks noGrp="1"/>
          </p:cNvSpPr>
          <p:nvPr>
            <p:ph sz="quarter" idx="10"/>
          </p:nvPr>
        </p:nvSpPr>
        <p:spPr/>
        <p:txBody>
          <a:bodyPr/>
          <a:lstStyle/>
          <a:p>
            <a:r>
              <a:rPr lang="de-DE" b="0" dirty="0"/>
              <a:t>Ob du einfach nur eine Umarmung brauchst oder eine angeregte Diskussion über dein Lieblingsthema führen willst, bei </a:t>
            </a:r>
            <a:r>
              <a:rPr lang="de-DE" b="0" dirty="0" err="1"/>
              <a:t>Huggr</a:t>
            </a:r>
            <a:r>
              <a:rPr lang="de-DE" b="0" dirty="0"/>
              <a:t> findest du die Personen, die zu dir passen. </a:t>
            </a:r>
            <a:br>
              <a:rPr lang="de-DE" b="0" dirty="0"/>
            </a:br>
            <a:r>
              <a:rPr lang="de-DE" b="0" dirty="0"/>
              <a:t/>
            </a:r>
            <a:br>
              <a:rPr lang="de-DE" b="0" dirty="0"/>
            </a:br>
            <a:r>
              <a:rPr lang="de-DE" b="0" dirty="0"/>
              <a:t>Im Durchschnitt ziehen junge Menschen alle 2 Jahre um. Und dabei lassen sie meist viel zurück - Familie, Freunde, Partner. Das Internet hat es und einfacher gemacht, in Kontakt mit ihnen zu bleiben. Aber um am neuen Ort Freunde oder einfach eine kurze Umarmung zu finden, ist immer noch nur über altertümliche und überholte Wege möglich. Während sexuelle Kontakte und Partnerschaften nur einen Klick entfernt sind, ist das für platonische Umarmungen mit </a:t>
            </a:r>
            <a:r>
              <a:rPr lang="de-DE" b="0" dirty="0" err="1"/>
              <a:t>Huggr</a:t>
            </a:r>
            <a:r>
              <a:rPr lang="de-DE" b="0" dirty="0"/>
              <a:t> nun möglich.</a:t>
            </a:r>
            <a:endParaRPr lang="en-US" dirty="0"/>
          </a:p>
        </p:txBody>
      </p:sp>
    </p:spTree>
    <p:extLst>
      <p:ext uri="{BB962C8B-B14F-4D97-AF65-F5344CB8AC3E}">
        <p14:creationId xmlns:p14="http://schemas.microsoft.com/office/powerpoint/2010/main" val="67102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Zielgruppe</a:t>
            </a:r>
            <a:endParaRPr lang="en-US" dirty="0"/>
          </a:p>
        </p:txBody>
      </p:sp>
      <p:sp>
        <p:nvSpPr>
          <p:cNvPr id="11" name="TextBox 10"/>
          <p:cNvSpPr txBox="1"/>
          <p:nvPr/>
        </p:nvSpPr>
        <p:spPr>
          <a:xfrm>
            <a:off x="307047" y="1037678"/>
            <a:ext cx="2270173"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Arial" panose="020B0604020202020204" pitchFamily="34" charset="0"/>
                <a:ea typeface="Gochi Hand" pitchFamily="2" charset="0"/>
                <a:cs typeface="Arial" panose="020B0604020202020204" pitchFamily="34" charset="0"/>
              </a:rPr>
              <a:t>Egal ob jung oder alt…</a:t>
            </a:r>
            <a:endParaRPr lang="en-US" sz="1600" dirty="0" smtClean="0">
              <a:solidFill>
                <a:srgbClr val="F05332"/>
              </a:solidFill>
              <a:latin typeface="Arial" panose="020B0604020202020204" pitchFamily="34" charset="0"/>
              <a:ea typeface="Gochi Hand" pitchFamily="2" charset="0"/>
              <a:cs typeface="Arial" panose="020B0604020202020204" pitchFamily="34" charset="0"/>
            </a:endParaRPr>
          </a:p>
        </p:txBody>
      </p:sp>
      <p:sp>
        <p:nvSpPr>
          <p:cNvPr id="12" name="TextBox 11"/>
          <p:cNvSpPr txBox="1"/>
          <p:nvPr/>
        </p:nvSpPr>
        <p:spPr>
          <a:xfrm>
            <a:off x="2365356" y="1337567"/>
            <a:ext cx="2666114"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Arial" panose="020B0604020202020204" pitchFamily="34" charset="0"/>
                <a:ea typeface="Gochi Hand" pitchFamily="2" charset="0"/>
                <a:cs typeface="Arial" panose="020B0604020202020204" pitchFamily="34" charset="0"/>
              </a:rPr>
              <a:t>…männlich oder weiblich…</a:t>
            </a:r>
            <a:endParaRPr lang="en-US" sz="1600" dirty="0" smtClean="0">
              <a:solidFill>
                <a:srgbClr val="F05332"/>
              </a:solidFill>
              <a:latin typeface="Arial" panose="020B0604020202020204" pitchFamily="34" charset="0"/>
              <a:ea typeface="Gochi Hand" pitchFamily="2" charset="0"/>
              <a:cs typeface="Arial" panose="020B0604020202020204" pitchFamily="34" charset="0"/>
            </a:endParaRPr>
          </a:p>
        </p:txBody>
      </p:sp>
      <p:sp>
        <p:nvSpPr>
          <p:cNvPr id="13" name="TextBox 12"/>
          <p:cNvSpPr txBox="1"/>
          <p:nvPr/>
        </p:nvSpPr>
        <p:spPr>
          <a:xfrm>
            <a:off x="4470622" y="4358817"/>
            <a:ext cx="3975768" cy="400110"/>
          </a:xfrm>
          <a:prstGeom prst="rect">
            <a:avLst/>
          </a:prstGeom>
          <a:noFill/>
        </p:spPr>
        <p:txBody>
          <a:bodyPr wrap="none" rtlCol="0">
            <a:spAutoFit/>
          </a:bodyPr>
          <a:lstStyle/>
          <a:p>
            <a:pPr marL="0" defTabSz="430213">
              <a:spcAft>
                <a:spcPts val="400"/>
              </a:spcAft>
              <a:buSzPct val="100000"/>
            </a:pPr>
            <a:r>
              <a:rPr lang="de-DE" sz="2000" dirty="0" err="1" smtClean="0">
                <a:solidFill>
                  <a:srgbClr val="F05332"/>
                </a:solidFill>
                <a:latin typeface="Arial" panose="020B0604020202020204" pitchFamily="34" charset="0"/>
                <a:ea typeface="Gochi Hand" pitchFamily="2" charset="0"/>
                <a:cs typeface="Arial" panose="020B0604020202020204" pitchFamily="34" charset="0"/>
              </a:rPr>
              <a:t>Huggr</a:t>
            </a:r>
            <a:r>
              <a:rPr lang="de-DE" sz="2000" dirty="0" smtClean="0">
                <a:solidFill>
                  <a:srgbClr val="F05332"/>
                </a:solidFill>
                <a:latin typeface="Arial" panose="020B0604020202020204" pitchFamily="34" charset="0"/>
                <a:ea typeface="Gochi Hand" pitchFamily="2" charset="0"/>
                <a:cs typeface="Arial" panose="020B0604020202020204" pitchFamily="34" charset="0"/>
              </a:rPr>
              <a:t> ist ein Erlebnis für JEDEN!</a:t>
            </a:r>
            <a:endParaRPr lang="en-US" sz="2000" dirty="0" smtClean="0">
              <a:solidFill>
                <a:srgbClr val="F05332"/>
              </a:solidFill>
              <a:latin typeface="Arial" panose="020B0604020202020204" pitchFamily="34" charset="0"/>
              <a:ea typeface="Gochi Hand" pitchFamily="2" charset="0"/>
              <a:cs typeface="Arial" panose="020B0604020202020204" pitchFamily="34" charset="0"/>
            </a:endParaRPr>
          </a:p>
        </p:txBody>
      </p:sp>
      <p:sp>
        <p:nvSpPr>
          <p:cNvPr id="14" name="TextBox 13"/>
          <p:cNvSpPr txBox="1"/>
          <p:nvPr/>
        </p:nvSpPr>
        <p:spPr>
          <a:xfrm>
            <a:off x="5031470" y="1112940"/>
            <a:ext cx="3262432" cy="338554"/>
          </a:xfrm>
          <a:prstGeom prst="rect">
            <a:avLst/>
          </a:prstGeom>
          <a:noFill/>
        </p:spPr>
        <p:txBody>
          <a:bodyPr wrap="none" rtlCol="0">
            <a:spAutoFit/>
          </a:bodyPr>
          <a:lstStyle/>
          <a:p>
            <a:pPr marL="0" defTabSz="430213">
              <a:spcAft>
                <a:spcPts val="400"/>
              </a:spcAft>
              <a:buSzPct val="100000"/>
            </a:pPr>
            <a:r>
              <a:rPr lang="de-DE" sz="1600" dirty="0" smtClean="0">
                <a:solidFill>
                  <a:srgbClr val="F05332"/>
                </a:solidFill>
                <a:latin typeface="Arial" panose="020B0604020202020204" pitchFamily="34" charset="0"/>
                <a:ea typeface="Gochi Hand" pitchFamily="2" charset="0"/>
                <a:cs typeface="Arial" panose="020B0604020202020204" pitchFamily="34" charset="0"/>
              </a:rPr>
              <a:t>…traurig, einsam oder glücklich…</a:t>
            </a:r>
            <a:endParaRPr lang="en-US" sz="1600" dirty="0" smtClean="0">
              <a:solidFill>
                <a:srgbClr val="F05332"/>
              </a:solidFill>
              <a:latin typeface="Arial" panose="020B0604020202020204" pitchFamily="34" charset="0"/>
              <a:ea typeface="Gochi Hand" pitchFamily="2" charset="0"/>
              <a:cs typeface="Arial" panose="020B0604020202020204" pitchFamily="34" charset="0"/>
            </a:endParaRPr>
          </a:p>
        </p:txBody>
      </p:sp>
      <p:pic>
        <p:nvPicPr>
          <p:cNvPr id="15" name="Picture 2" descr="http://www.vegucation.eu/wp-content/uploads/target2.png"/>
          <p:cNvPicPr>
            <a:picLocks noChangeAspect="1" noChangeArrowheads="1"/>
          </p:cNvPicPr>
          <p:nvPr/>
        </p:nvPicPr>
        <p:blipFill>
          <a:blip r:embed="rId3">
            <a:duotone>
              <a:prstClr val="black"/>
              <a:srgbClr val="B7CA34">
                <a:tint val="45000"/>
                <a:satMod val="400000"/>
              </a:srgbClr>
            </a:duotone>
            <a:extLst>
              <a:ext uri="{28A0092B-C50C-407E-A947-70E740481C1C}">
                <a14:useLocalDpi xmlns:a14="http://schemas.microsoft.com/office/drawing/2010/main" val="0"/>
              </a:ext>
            </a:extLst>
          </a:blip>
          <a:srcRect/>
          <a:stretch>
            <a:fillRect/>
          </a:stretch>
        </p:blipFill>
        <p:spPr bwMode="auto">
          <a:xfrm>
            <a:off x="977329" y="1878496"/>
            <a:ext cx="6820916" cy="21417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rotWithShape="1">
          <a:blip r:embed="rId4"/>
          <a:srcRect l="8674" r="5263" b="2506"/>
          <a:stretch/>
        </p:blipFill>
        <p:spPr>
          <a:xfrm>
            <a:off x="6675387" y="1919770"/>
            <a:ext cx="603794" cy="612000"/>
          </a:xfrm>
          <a:prstGeom prst="ellipse">
            <a:avLst/>
          </a:prstGeom>
        </p:spPr>
      </p:pic>
      <p:pic>
        <p:nvPicPr>
          <p:cNvPr id="17" name="Picture 16"/>
          <p:cNvPicPr>
            <a:picLocks noChangeAspect="1"/>
          </p:cNvPicPr>
          <p:nvPr/>
        </p:nvPicPr>
        <p:blipFill rotWithShape="1">
          <a:blip r:embed="rId4"/>
          <a:srcRect l="8674" r="5263" b="2506"/>
          <a:stretch/>
        </p:blipFill>
        <p:spPr>
          <a:xfrm>
            <a:off x="4724290" y="2115823"/>
            <a:ext cx="603794" cy="612000"/>
          </a:xfrm>
          <a:prstGeom prst="ellipse">
            <a:avLst/>
          </a:prstGeom>
        </p:spPr>
      </p:pic>
      <p:pic>
        <p:nvPicPr>
          <p:cNvPr id="18" name="Picture 17"/>
          <p:cNvPicPr>
            <a:picLocks noChangeAspect="1"/>
          </p:cNvPicPr>
          <p:nvPr/>
        </p:nvPicPr>
        <p:blipFill rotWithShape="1">
          <a:blip r:embed="rId4"/>
          <a:srcRect l="8674" r="5263" b="2506"/>
          <a:stretch/>
        </p:blipFill>
        <p:spPr>
          <a:xfrm>
            <a:off x="3928630" y="2196914"/>
            <a:ext cx="603794" cy="612000"/>
          </a:xfrm>
          <a:prstGeom prst="ellipse">
            <a:avLst/>
          </a:prstGeom>
        </p:spPr>
      </p:pic>
      <p:pic>
        <p:nvPicPr>
          <p:cNvPr id="19" name="Picture 18"/>
          <p:cNvPicPr>
            <a:picLocks noChangeAspect="1"/>
          </p:cNvPicPr>
          <p:nvPr/>
        </p:nvPicPr>
        <p:blipFill rotWithShape="1">
          <a:blip r:embed="rId4"/>
          <a:srcRect l="8674" r="5263" b="2506"/>
          <a:stretch/>
        </p:blipFill>
        <p:spPr>
          <a:xfrm>
            <a:off x="2940382" y="2115822"/>
            <a:ext cx="603794" cy="612000"/>
          </a:xfrm>
          <a:prstGeom prst="ellipse">
            <a:avLst/>
          </a:prstGeom>
        </p:spPr>
      </p:pic>
      <p:pic>
        <p:nvPicPr>
          <p:cNvPr id="20" name="Picture 19"/>
          <p:cNvPicPr>
            <a:picLocks noChangeAspect="1"/>
          </p:cNvPicPr>
          <p:nvPr/>
        </p:nvPicPr>
        <p:blipFill rotWithShape="1">
          <a:blip r:embed="rId4"/>
          <a:srcRect l="8674" r="5263" b="2506"/>
          <a:stretch/>
        </p:blipFill>
        <p:spPr>
          <a:xfrm>
            <a:off x="1725595" y="2249892"/>
            <a:ext cx="603794" cy="612000"/>
          </a:xfrm>
          <a:prstGeom prst="ellipse">
            <a:avLst/>
          </a:prstGeom>
        </p:spPr>
      </p:pic>
    </p:spTree>
    <p:extLst>
      <p:ext uri="{BB962C8B-B14F-4D97-AF65-F5344CB8AC3E}">
        <p14:creationId xmlns:p14="http://schemas.microsoft.com/office/powerpoint/2010/main" val="24487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Funktionen</a:t>
            </a:r>
            <a:endParaRPr lang="en-US" dirty="0"/>
          </a:p>
        </p:txBody>
      </p:sp>
      <p:sp>
        <p:nvSpPr>
          <p:cNvPr id="4" name="Content Placeholder 3"/>
          <p:cNvSpPr>
            <a:spLocks noGrp="1"/>
          </p:cNvSpPr>
          <p:nvPr>
            <p:ph sz="quarter" idx="10"/>
          </p:nvPr>
        </p:nvSpPr>
        <p:spPr/>
        <p:txBody>
          <a:bodyPr/>
          <a:lstStyle/>
          <a:p>
            <a:pPr marL="285750" indent="-285750">
              <a:buFont typeface="Arial" panose="020B0604020202020204" pitchFamily="34" charset="0"/>
              <a:buChar char="•"/>
            </a:pPr>
            <a:r>
              <a:rPr lang="de-DE" dirty="0"/>
              <a:t>Eine App für Personen, die eine Umarmung wollen</a:t>
            </a:r>
          </a:p>
          <a:p>
            <a:pPr marL="285750" indent="-285750">
              <a:buFont typeface="Arial" panose="020B0604020202020204" pitchFamily="34" charset="0"/>
              <a:buChar char="•"/>
            </a:pPr>
            <a:r>
              <a:rPr lang="de-DE" dirty="0"/>
              <a:t>Funktion „I </a:t>
            </a:r>
            <a:r>
              <a:rPr lang="de-DE" dirty="0" err="1"/>
              <a:t>need</a:t>
            </a:r>
            <a:r>
              <a:rPr lang="de-DE" dirty="0"/>
              <a:t> a </a:t>
            </a:r>
            <a:r>
              <a:rPr lang="de-DE" dirty="0" err="1"/>
              <a:t>hug</a:t>
            </a:r>
            <a:r>
              <a:rPr lang="de-DE" dirty="0"/>
              <a:t>“  zeigt anderen Nutzern in der Nähe an, dass man eine Umarmung möchte</a:t>
            </a:r>
          </a:p>
          <a:p>
            <a:pPr marL="285750" indent="-285750">
              <a:buFont typeface="Arial" panose="020B0604020202020204" pitchFamily="34" charset="0"/>
              <a:buChar char="•"/>
            </a:pPr>
            <a:r>
              <a:rPr lang="de-DE" dirty="0"/>
              <a:t>Auf einer Karte sieht man die „Umarmungen“ in der Nähe</a:t>
            </a:r>
          </a:p>
          <a:p>
            <a:pPr marL="285750" indent="-285750">
              <a:buFont typeface="Arial" panose="020B0604020202020204" pitchFamily="34" charset="0"/>
              <a:buChar char="•"/>
            </a:pPr>
            <a:r>
              <a:rPr lang="de-DE" dirty="0"/>
              <a:t>Nach einer Umarmung kann diese auch bewertet werden und man kann die Bewertungen anderer Nutzer sehen</a:t>
            </a:r>
          </a:p>
          <a:p>
            <a:pPr marL="285750" indent="-285750">
              <a:buFont typeface="Arial" panose="020B0604020202020204" pitchFamily="34" charset="0"/>
              <a:buChar char="•"/>
            </a:pPr>
            <a:r>
              <a:rPr lang="de-DE" dirty="0"/>
              <a:t>Funktion „</a:t>
            </a:r>
            <a:r>
              <a:rPr lang="de-DE" dirty="0" err="1"/>
              <a:t>grouphug</a:t>
            </a:r>
            <a:r>
              <a:rPr lang="de-DE" dirty="0"/>
              <a:t>“</a:t>
            </a:r>
          </a:p>
          <a:p>
            <a:pPr marL="285750" indent="-285750">
              <a:buFont typeface="Arial" panose="020B0604020202020204" pitchFamily="34" charset="0"/>
              <a:buChar char="•"/>
            </a:pPr>
            <a:r>
              <a:rPr lang="de-DE" dirty="0"/>
              <a:t>Chatfunktion für Nutzer die man schon umarmt hat (Freunde)</a:t>
            </a:r>
          </a:p>
          <a:p>
            <a:pPr marL="285750" indent="-285750">
              <a:buFont typeface="Arial" panose="020B0604020202020204" pitchFamily="34" charset="0"/>
              <a:buChar char="•"/>
            </a:pPr>
            <a:r>
              <a:rPr lang="de-DE" dirty="0"/>
              <a:t>Profilfotos ändern</a:t>
            </a:r>
          </a:p>
          <a:p>
            <a:pPr marL="285750" indent="-285750">
              <a:buFont typeface="Arial" panose="020B0604020202020204" pitchFamily="34" charset="0"/>
              <a:buChar char="•"/>
            </a:pPr>
            <a:r>
              <a:rPr lang="de-DE" dirty="0"/>
              <a:t>Sprachauswahl</a:t>
            </a:r>
            <a:endParaRPr lang="en-US" dirty="0"/>
          </a:p>
        </p:txBody>
      </p:sp>
    </p:spTree>
    <p:extLst>
      <p:ext uri="{BB962C8B-B14F-4D97-AF65-F5344CB8AC3E}">
        <p14:creationId xmlns:p14="http://schemas.microsoft.com/office/powerpoint/2010/main" val="319417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de-DE" dirty="0" smtClean="0"/>
              <a:t>Strategie</a:t>
            </a:r>
            <a:endParaRPr lang="en-US" dirty="0"/>
          </a:p>
        </p:txBody>
      </p:sp>
      <p:sp>
        <p:nvSpPr>
          <p:cNvPr id="4" name="Content Placeholder 3"/>
          <p:cNvSpPr>
            <a:spLocks noGrp="1"/>
          </p:cNvSpPr>
          <p:nvPr>
            <p:ph sz="quarter" idx="10"/>
          </p:nvPr>
        </p:nvSpPr>
        <p:spPr/>
        <p:txBody>
          <a:bodyPr/>
          <a:lstStyle/>
          <a:p>
            <a:r>
              <a:rPr lang="de-DE" dirty="0" smtClean="0"/>
              <a:t>?</a:t>
            </a:r>
            <a:br>
              <a:rPr lang="de-DE" dirty="0" smtClean="0"/>
            </a:br>
            <a:r>
              <a:rPr lang="de-DE" dirty="0" smtClean="0"/>
              <a:t/>
            </a:r>
            <a:br>
              <a:rPr lang="de-DE" dirty="0" smtClean="0"/>
            </a:br>
            <a:r>
              <a:rPr lang="de-DE" dirty="0" smtClean="0"/>
              <a:t>		Christian???</a:t>
            </a:r>
            <a:endParaRPr lang="en-US" dirty="0"/>
          </a:p>
        </p:txBody>
      </p:sp>
    </p:spTree>
    <p:extLst>
      <p:ext uri="{BB962C8B-B14F-4D97-AF65-F5344CB8AC3E}">
        <p14:creationId xmlns:p14="http://schemas.microsoft.com/office/powerpoint/2010/main" val="1257584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Plattformen</a:t>
            </a:r>
            <a:endParaRPr lang="en-US" dirty="0"/>
          </a:p>
        </p:txBody>
      </p:sp>
      <p:sp>
        <p:nvSpPr>
          <p:cNvPr id="6" name="Subtitle 5"/>
          <p:cNvSpPr>
            <a:spLocks noGrp="1"/>
          </p:cNvSpPr>
          <p:nvPr>
            <p:ph type="subTitle" idx="1"/>
          </p:nvPr>
        </p:nvSpPr>
        <p:spPr/>
        <p:txBody>
          <a:bodyPr/>
          <a:lstStyle/>
          <a:p>
            <a:r>
              <a:rPr lang="de-DE" dirty="0" smtClean="0"/>
              <a:t>Backend</a:t>
            </a:r>
            <a:endParaRPr lang="en-US" dirty="0"/>
          </a:p>
        </p:txBody>
      </p:sp>
      <p:pic>
        <p:nvPicPr>
          <p:cNvPr id="7" name="Content Placeholder 6" descr="http://blog.appfog.com/wp-content/uploads/2012/09/nodejs-1024x768.png"/>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328613" y="1853804"/>
            <a:ext cx="2524125" cy="189309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camo.githubusercontent.com/9e49073459ed4e0e2687b80eaf515d87b0da4a6b/687474703a2f2f62616c64657264617368792e6769746875622e696f2f7361696c732f696d616765732f6c6f676f2e706e67"/>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3124200" y="2324974"/>
            <a:ext cx="2524125" cy="9507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hostingtalk.it/wp-content/uploads/2013/11/mongodb_logo.png"/>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rcRect/>
          <a:stretch>
            <a:fillRect/>
          </a:stretch>
        </p:blipFill>
        <p:spPr bwMode="auto">
          <a:xfrm>
            <a:off x="5919788" y="2052691"/>
            <a:ext cx="2527300" cy="149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07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Plattformen</a:t>
            </a:r>
            <a:endParaRPr lang="en-US" dirty="0"/>
          </a:p>
        </p:txBody>
      </p:sp>
      <p:sp>
        <p:nvSpPr>
          <p:cNvPr id="6" name="Subtitle 5"/>
          <p:cNvSpPr>
            <a:spLocks noGrp="1"/>
          </p:cNvSpPr>
          <p:nvPr>
            <p:ph type="subTitle" idx="1"/>
          </p:nvPr>
        </p:nvSpPr>
        <p:spPr/>
        <p:txBody>
          <a:bodyPr/>
          <a:lstStyle/>
          <a:p>
            <a:r>
              <a:rPr lang="de-DE" dirty="0" smtClean="0"/>
              <a:t>Frontend</a:t>
            </a:r>
            <a:endParaRPr lang="en-US" dirty="0"/>
          </a:p>
        </p:txBody>
      </p:sp>
      <p:pic>
        <p:nvPicPr>
          <p:cNvPr id="5122" name="Picture 2" descr="https://prerender.io/img/angularjs.jpg"/>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328613" y="2261484"/>
            <a:ext cx="1439862" cy="3744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eb3canvas.com/wp-content/uploads/2013/10/bootstrap-3-docs-687x400.png"/>
          <p:cNvPicPr>
            <a:picLocks noGrp="1" noChangeAspect="1" noChangeArrowheads="1"/>
          </p:cNvPicPr>
          <p:nvPr>
            <p:ph sz="quarter" idx="17"/>
          </p:nvPr>
        </p:nvPicPr>
        <p:blipFill>
          <a:blip r:embed="rId3">
            <a:extLst>
              <a:ext uri="{28A0092B-C50C-407E-A947-70E740481C1C}">
                <a14:useLocalDpi xmlns:a14="http://schemas.microsoft.com/office/drawing/2010/main" val="0"/>
              </a:ext>
            </a:extLst>
          </a:blip>
          <a:srcRect/>
          <a:stretch>
            <a:fillRect/>
          </a:stretch>
        </p:blipFill>
        <p:spPr bwMode="auto">
          <a:xfrm>
            <a:off x="2085975" y="2029545"/>
            <a:ext cx="1439863" cy="83834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gaggl.com/wp-content/uploads/2014/04/Apache_Cordova1.png"/>
          <p:cNvPicPr>
            <a:picLocks noGrp="1" noChangeAspect="1" noChangeArrowheads="1"/>
          </p:cNvPicPr>
          <p:nvPr>
            <p:ph sz="quarter" idx="18"/>
          </p:nvPr>
        </p:nvPicPr>
        <p:blipFill>
          <a:blip r:embed="rId4">
            <a:extLst>
              <a:ext uri="{28A0092B-C50C-407E-A947-70E740481C1C}">
                <a14:useLocalDpi xmlns:a14="http://schemas.microsoft.com/office/drawing/2010/main" val="0"/>
              </a:ext>
            </a:extLst>
          </a:blip>
          <a:srcRect/>
          <a:stretch>
            <a:fillRect/>
          </a:stretch>
        </p:blipFill>
        <p:spPr bwMode="auto">
          <a:xfrm>
            <a:off x="3843338" y="2234454"/>
            <a:ext cx="1439862" cy="42853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cdn.tutsplus.com/webdesign/uploads/legacy/tuts/232_sass/previe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129" y="1728718"/>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loopinfinito.com.br/images/posts/2012-09-18-coffeescrip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7058" y="2004375"/>
            <a:ext cx="1440000" cy="88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250230"/>
      </p:ext>
    </p:extLst>
  </p:cSld>
  <p:clrMapOvr>
    <a:masterClrMapping/>
  </p:clrMapOvr>
</p:sld>
</file>

<file path=ppt/theme/theme1.xml><?xml version="1.0" encoding="utf-8"?>
<a:theme xmlns:a="http://schemas.openxmlformats.org/drawingml/2006/main" name="Title with content">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Presentation1" id="{15BB7D7D-2017-45B6-AF9A-A6FBF180DFB0}" vid="{EE555815-794D-4CCF-B947-89D52A3520D6}"/>
    </a:ext>
  </a:ext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0BC58E3DDF8C4E81300041250B026B" ma:contentTypeVersion="0" ma:contentTypeDescription="Create a new document." ma:contentTypeScope="" ma:versionID="ece231bbc765679ab81693d7cf2cd246">
  <xsd:schema xmlns:xsd="http://www.w3.org/2001/XMLSchema" xmlns:xs="http://www.w3.org/2001/XMLSchema" xmlns:p="http://schemas.microsoft.com/office/2006/metadata/properties" targetNamespace="http://schemas.microsoft.com/office/2006/metadata/properties" ma:root="true" ma:fieldsID="e72deed2d831700b0c28584baf24b1c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99AD26-67E1-4CDD-91F9-0A11755F36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5C3DD7D-4997-409F-B096-7038426AA223}">
  <ds:schemaRefs>
    <ds:schemaRef ds:uri="http://schemas.microsoft.com/sharepoint/v3/contenttype/forms"/>
  </ds:schemaRefs>
</ds:datastoreItem>
</file>

<file path=customXml/itemProps3.xml><?xml version="1.0" encoding="utf-8"?>
<ds:datastoreItem xmlns:ds="http://schemas.openxmlformats.org/officeDocument/2006/customXml" ds:itemID="{A00B6753-A45B-4DBE-815B-B06F1F45A17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1179</TotalTime>
  <Words>168</Words>
  <Application>Microsoft Office PowerPoint</Application>
  <PresentationFormat>On-screen Show (16:9)</PresentationFormat>
  <Paragraphs>39</Paragraphs>
  <Slides>9</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Gochi Hand</vt:lpstr>
      <vt:lpstr>HP Simplified</vt:lpstr>
      <vt:lpstr>Lucida Grande</vt:lpstr>
      <vt:lpstr>Title with content</vt:lpstr>
      <vt:lpstr>Huggr</vt:lpstr>
      <vt:lpstr>Agenda</vt:lpstr>
      <vt:lpstr>Team</vt:lpstr>
      <vt:lpstr>Vision</vt:lpstr>
      <vt:lpstr>Zielgruppe</vt:lpstr>
      <vt:lpstr>Funktionen</vt:lpstr>
      <vt:lpstr>Strategie</vt:lpstr>
      <vt:lpstr>Plattformen</vt:lpstr>
      <vt:lpstr>Plattformen</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dc:title>
  <dc:creator>Hegel, Renata (HP DualStudy)</dc:creator>
  <cp:lastModifiedBy>Hegel, Renata (HP DualStudy)</cp:lastModifiedBy>
  <cp:revision>16</cp:revision>
  <cp:lastPrinted>2012-04-13T15:38:33Z</cp:lastPrinted>
  <dcterms:created xsi:type="dcterms:W3CDTF">2014-11-25T12:42:51Z</dcterms:created>
  <dcterms:modified xsi:type="dcterms:W3CDTF">2014-11-26T10:22:55Z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0x010100200BC58E3DDF8C4E81300041250B026B</vt:lpwstr>
  </property>
  <property fmtid="{D5CDD505-2E9C-101B-9397-08002B2CF9AE}" pid="3" name="IsMyDocuments">
    <vt:bool>true</vt:bool>
  </property>
</Properties>
</file>