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90EDB-BC6E-475C-9B50-A8DBCF312B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C21BF1-5B6E-4F19-A344-E2746551DA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8E88A-3B24-4632-9949-1DB53233C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2F7F-D96B-4F73-BE3E-644F44207DEB}" type="datetimeFigureOut">
              <a:rPr lang="en-CA" smtClean="0"/>
              <a:t>2018-06-29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57EB1-3969-4A2D-AAC7-EE4732DC4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B938A-56C1-42ED-AC78-E4B64BA47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DCC58-F6DD-438F-B209-958BA5049B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9007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E79AF-41CE-4F6A-ADE6-7146FC4EF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EC341F-D0D8-461C-866A-3F9F17D5CD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3AE1D-16DC-4D51-93C3-B88DE6EDE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2F7F-D96B-4F73-BE3E-644F44207DEB}" type="datetimeFigureOut">
              <a:rPr lang="en-CA" smtClean="0"/>
              <a:t>2018-06-29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9C37E-C0F7-42DB-B326-D30A465EF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B31C0-4247-4060-BA53-82E4C34A9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DCC58-F6DD-438F-B209-958BA5049B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332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7715C5-4446-4A46-8677-46B5854E7A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C45E5A-04B8-48C5-9E73-DF0F61A15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F6D0E-20C0-4389-9E1F-B24B9B87D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2F7F-D96B-4F73-BE3E-644F44207DEB}" type="datetimeFigureOut">
              <a:rPr lang="en-CA" smtClean="0"/>
              <a:t>2018-06-29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80869-52F8-44A8-A799-A05365DD8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DBFEC-F7A4-4BCE-ABDA-D69F260FD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DCC58-F6DD-438F-B209-958BA5049B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2874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D17EB-B231-4CF1-A0F1-CD9C06044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224DD-54A2-4AE3-A83A-BC95A0BDB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4B66E-132B-4696-9043-4A00D6BF1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2F7F-D96B-4F73-BE3E-644F44207DEB}" type="datetimeFigureOut">
              <a:rPr lang="en-CA" smtClean="0"/>
              <a:t>2018-06-29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6DBC8-ABE6-4629-8BDF-9A7D47EFE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6EAFA-286A-4A7A-A183-BBB6007AC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DCC58-F6DD-438F-B209-958BA5049B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8376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EBCC3-0EFA-4364-A761-8594F7AA5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20BCC-76EF-41D5-8632-04F7E76B6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07F1C-136B-4A61-BE5F-8ADBC01AC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2F7F-D96B-4F73-BE3E-644F44207DEB}" type="datetimeFigureOut">
              <a:rPr lang="en-CA" smtClean="0"/>
              <a:t>2018-06-29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2DB50-003F-4F22-A2A1-4CCD39E3C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939F7-5B05-4231-965B-6092A2639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DCC58-F6DD-438F-B209-958BA5049B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2988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202B9-0B35-47FB-91C8-E6920C6D2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A532E-D9BC-4160-9BF5-3B09A1ACD3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FD0EB5-1BF6-4757-AC05-B2F4D1209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4042F5-FDCF-40F5-B293-315D8236A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2F7F-D96B-4F73-BE3E-644F44207DEB}" type="datetimeFigureOut">
              <a:rPr lang="en-CA" smtClean="0"/>
              <a:t>2018-06-29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F17EB9-933F-423E-B35F-C1235BDAD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918620-9F78-4CD8-A608-F4C4D7812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DCC58-F6DD-438F-B209-958BA5049B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29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0AD49-7FE3-40C1-94DE-142680369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8D023F-2639-442A-8E86-5E9EDFAC7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68EEED-A657-4D4F-B6F5-30B734A9D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AFD2DB-F23A-462A-BCC6-6C6B963AC0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E1EB40-614F-468F-A11D-BC0B6BB332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8DA8AD-1225-4B5D-97D2-75C31F9CE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2F7F-D96B-4F73-BE3E-644F44207DEB}" type="datetimeFigureOut">
              <a:rPr lang="en-CA" smtClean="0"/>
              <a:t>2018-06-29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D951D0-A60E-45C4-A2F2-27F2F3B7A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9BFE89-D0D6-486C-A8F9-4902F7A7B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DCC58-F6DD-438F-B209-958BA5049B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3501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53D21-7E2B-46B6-A0E4-42093188E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9C9E3C-136C-4D55-A785-CBAD9F995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2F7F-D96B-4F73-BE3E-644F44207DEB}" type="datetimeFigureOut">
              <a:rPr lang="en-CA" smtClean="0"/>
              <a:t>2018-06-29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F3584A-E4A6-44F3-B871-9F6E2D3A6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9BEFB4-5D37-4E8F-B0AF-1FF382A63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DCC58-F6DD-438F-B209-958BA5049B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1424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395241-C4D4-46C8-B3F3-7BA6C5FD2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2F7F-D96B-4F73-BE3E-644F44207DEB}" type="datetimeFigureOut">
              <a:rPr lang="en-CA" smtClean="0"/>
              <a:t>2018-06-29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5385E4-25F0-4CC3-9C17-57515F405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94D192-3FE4-4A97-B927-6FB7B6DD9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DCC58-F6DD-438F-B209-958BA5049B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3414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7AD93-2C55-4064-8143-14E635037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7037F-8D57-4D79-8DDF-9F7BE6824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417AA1-B1B9-48B3-AFEA-B86CB58CA0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D2842F-CEC6-443F-8822-93C3F028C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2F7F-D96B-4F73-BE3E-644F44207DEB}" type="datetimeFigureOut">
              <a:rPr lang="en-CA" smtClean="0"/>
              <a:t>2018-06-29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3DAAD4-A4E8-4738-8A0B-B1B916031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087544-FED4-43A1-92B8-F0F6DB302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DCC58-F6DD-438F-B209-958BA5049B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9425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61F35-E7AE-4849-B5F2-6E51EE300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6DF542-79A5-438D-8F48-B9EFDCF697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00E699-7903-4F83-8D79-6B1E55449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3E6B7-F32C-401E-A041-CDC97CE9C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2F7F-D96B-4F73-BE3E-644F44207DEB}" type="datetimeFigureOut">
              <a:rPr lang="en-CA" smtClean="0"/>
              <a:t>2018-06-29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A6C5B6-552A-4BFE-9B42-040200160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C0D1BF-2F18-4A38-91D6-34B7B48BC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DCC58-F6DD-438F-B209-958BA5049B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7327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A43746-A6C7-4FA6-9862-521E99CD6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7A9F1A-46CD-4990-9AB2-94166D33A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E28D9-3364-4993-9CC5-A6164B98A3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02F7F-D96B-4F73-BE3E-644F44207DEB}" type="datetimeFigureOut">
              <a:rPr lang="en-CA" smtClean="0"/>
              <a:t>2018-06-29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D0DC2-FB05-4D88-855C-7C31911861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8766F-32CD-4204-8CAD-916B807698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DCC58-F6DD-438F-B209-958BA5049B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4856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B350D-B8A7-441C-8B87-6CBE674A49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 dirty="0" err="1"/>
              <a:t>Helcim</a:t>
            </a:r>
            <a:r>
              <a:rPr lang="en-CA" dirty="0"/>
              <a:t> Defender</a:t>
            </a:r>
            <a:br>
              <a:rPr lang="en-CA" dirty="0"/>
            </a:br>
            <a:r>
              <a:rPr lang="en-CA" dirty="0"/>
              <a:t>Transaction Fraud Detection + Merchant Fraud Detection</a:t>
            </a:r>
          </a:p>
        </p:txBody>
      </p:sp>
    </p:spTree>
    <p:extLst>
      <p:ext uri="{BB962C8B-B14F-4D97-AF65-F5344CB8AC3E}">
        <p14:creationId xmlns:p14="http://schemas.microsoft.com/office/powerpoint/2010/main" val="75359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3DE1E-93AE-4AA5-A268-1F0D85B0F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Merchant Fraud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45054-8987-427A-9590-8FA26A34D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 fontAlgn="base"/>
            <a:r>
              <a:rPr lang="en-CA" dirty="0"/>
              <a:t>What type of fraudsters are these?</a:t>
            </a:r>
          </a:p>
          <a:p>
            <a:pPr lvl="1" fontAlgn="base"/>
            <a:r>
              <a:rPr lang="en-CA" dirty="0"/>
              <a:t>Credit card thieves</a:t>
            </a:r>
          </a:p>
          <a:p>
            <a:pPr lvl="2" fontAlgn="base"/>
            <a:r>
              <a:rPr lang="en-CA" dirty="0"/>
              <a:t>They want to do card testing</a:t>
            </a:r>
          </a:p>
          <a:p>
            <a:pPr lvl="2" fontAlgn="base"/>
            <a:r>
              <a:rPr lang="en-CA" dirty="0"/>
              <a:t>They want to process fake cards and runaway with the deposit</a:t>
            </a:r>
          </a:p>
          <a:p>
            <a:pPr lvl="1" fontAlgn="base"/>
            <a:r>
              <a:rPr lang="en-CA" dirty="0"/>
              <a:t>Money Laundry</a:t>
            </a:r>
          </a:p>
          <a:p>
            <a:pPr lvl="2" fontAlgn="base"/>
            <a:r>
              <a:rPr lang="en-CA" dirty="0"/>
              <a:t>Transactions are ‘legitimate’, the cardholder doesn’t want to do a chargeback</a:t>
            </a:r>
          </a:p>
          <a:p>
            <a:pPr lvl="2" fontAlgn="base"/>
            <a:r>
              <a:rPr lang="en-CA" dirty="0"/>
              <a:t>Transactions are used to launder/transfer money</a:t>
            </a:r>
          </a:p>
          <a:p>
            <a:pPr lvl="1" fontAlgn="base"/>
            <a:r>
              <a:rPr lang="en-CA" dirty="0"/>
              <a:t>Illegal Transactions</a:t>
            </a:r>
          </a:p>
          <a:p>
            <a:pPr lvl="2" fontAlgn="base"/>
            <a:r>
              <a:rPr lang="en-CA" dirty="0"/>
              <a:t>Transactions are ‘legitimate’, the cardholder doesn’t want to do a chargeback</a:t>
            </a:r>
          </a:p>
          <a:p>
            <a:r>
              <a:rPr lang="en-CA" dirty="0"/>
              <a:t>Merchant is not selling what he/she says he is (could be drugs/sex/</a:t>
            </a:r>
            <a:r>
              <a:rPr lang="en-CA" dirty="0" err="1"/>
              <a:t>etc</a:t>
            </a:r>
            <a:r>
              <a:rPr lang="en-CA" dirty="0"/>
              <a:t>)</a:t>
            </a:r>
          </a:p>
          <a:p>
            <a:r>
              <a:rPr lang="en-CA" dirty="0"/>
              <a:t>We would implement ML right after merchant submits information ?</a:t>
            </a:r>
            <a:br>
              <a:rPr lang="en-CA" dirty="0"/>
            </a:b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48817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4A562-ECAD-4E61-A8EB-1E5E2AFD0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Transaction Fraud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E8786-1AF7-4387-B6D5-E44B08E2D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CA" dirty="0"/>
              <a:t>What type of fraudsters are these?</a:t>
            </a:r>
          </a:p>
          <a:p>
            <a:pPr lvl="1" fontAlgn="base"/>
            <a:r>
              <a:rPr lang="en-CA" dirty="0"/>
              <a:t>Credit card thieves (stolen cards)</a:t>
            </a:r>
          </a:p>
          <a:p>
            <a:pPr lvl="2" fontAlgn="base"/>
            <a:r>
              <a:rPr lang="en-CA" dirty="0"/>
              <a:t>They want to test cards</a:t>
            </a:r>
          </a:p>
          <a:p>
            <a:pPr lvl="2" fontAlgn="base"/>
            <a:r>
              <a:rPr lang="en-CA" dirty="0"/>
              <a:t>They want to purchase something so that they can resell it.</a:t>
            </a:r>
            <a:br>
              <a:rPr lang="en-CA" dirty="0"/>
            </a:br>
            <a:endParaRPr lang="en-CA" dirty="0"/>
          </a:p>
          <a:p>
            <a:r>
              <a:rPr lang="en-CA" dirty="0"/>
              <a:t>7 current factors that we have – Taken From </a:t>
            </a:r>
            <a:r>
              <a:rPr lang="en-CA" dirty="0" err="1"/>
              <a:t>Helcim</a:t>
            </a:r>
            <a:r>
              <a:rPr lang="en-CA" dirty="0"/>
              <a:t> Defender</a:t>
            </a:r>
          </a:p>
          <a:p>
            <a:r>
              <a:rPr lang="en-CA" dirty="0"/>
              <a:t>Main Focus of Presentation – Examples and concepts will be related to transaction fraud.</a:t>
            </a:r>
          </a:p>
        </p:txBody>
      </p:sp>
    </p:spTree>
    <p:extLst>
      <p:ext uri="{BB962C8B-B14F-4D97-AF65-F5344CB8AC3E}">
        <p14:creationId xmlns:p14="http://schemas.microsoft.com/office/powerpoint/2010/main" val="2160474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13BFB-346C-497D-A0A1-F94533199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Types of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698E2-5261-4ED2-B747-E36849C8C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There are two types of Machine Learning Problems</a:t>
            </a:r>
          </a:p>
          <a:p>
            <a:pPr lvl="1"/>
            <a:r>
              <a:rPr lang="en-CA" dirty="0"/>
              <a:t>Regression:</a:t>
            </a:r>
          </a:p>
          <a:p>
            <a:pPr lvl="2"/>
            <a:r>
              <a:rPr lang="en-CA" dirty="0"/>
              <a:t>Predicting a real/Continuous value. For example predicting the Housing Pricing based on some set of data or predicting the percentage of getting a disease based on some feature set.</a:t>
            </a:r>
          </a:p>
          <a:p>
            <a:pPr lvl="1"/>
            <a:r>
              <a:rPr lang="en-CA" dirty="0"/>
              <a:t>Classification:</a:t>
            </a:r>
          </a:p>
          <a:p>
            <a:pPr lvl="2"/>
            <a:r>
              <a:rPr lang="en-CA" dirty="0"/>
              <a:t>Predicting a Category – 0  or 1;Yes or No;</a:t>
            </a:r>
          </a:p>
          <a:p>
            <a:pPr lvl="3"/>
            <a:r>
              <a:rPr lang="en-CA" dirty="0"/>
              <a:t>Fraud? Yes? No?</a:t>
            </a:r>
          </a:p>
          <a:p>
            <a:pPr lvl="3"/>
            <a:r>
              <a:rPr lang="en-CA" dirty="0"/>
              <a:t>Win? Yes? No?</a:t>
            </a:r>
          </a:p>
        </p:txBody>
      </p:sp>
    </p:spTree>
    <p:extLst>
      <p:ext uri="{BB962C8B-B14F-4D97-AF65-F5344CB8AC3E}">
        <p14:creationId xmlns:p14="http://schemas.microsoft.com/office/powerpoint/2010/main" val="402754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83ED-B405-4D17-98D5-6EAECBF0D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Decision Trees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AEBA6E-8EDF-45E6-87B6-51CF3C0433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897" y="1825625"/>
            <a:ext cx="6270206" cy="4351338"/>
          </a:xfrm>
        </p:spPr>
      </p:pic>
    </p:spTree>
    <p:extLst>
      <p:ext uri="{BB962C8B-B14F-4D97-AF65-F5344CB8AC3E}">
        <p14:creationId xmlns:p14="http://schemas.microsoft.com/office/powerpoint/2010/main" val="3546066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277DD-5FAC-4C60-B7B7-22605A1DE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Decision Trees + 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15EF0-DF43-41A3-9BAA-6336A274D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Random Forest Is just a collection of decision trees, hence the name forest. </a:t>
            </a:r>
          </a:p>
          <a:p>
            <a:r>
              <a:rPr lang="en-CA" dirty="0"/>
              <a:t>Model builds multiple trees based on our features. Majority votes wins</a:t>
            </a:r>
          </a:p>
        </p:txBody>
      </p:sp>
    </p:spTree>
    <p:extLst>
      <p:ext uri="{BB962C8B-B14F-4D97-AF65-F5344CB8AC3E}">
        <p14:creationId xmlns:p14="http://schemas.microsoft.com/office/powerpoint/2010/main" val="1706519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2F77B-9CBB-4E4E-AF97-42758609B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– Kaggle Fraud Detection</a:t>
            </a:r>
          </a:p>
        </p:txBody>
      </p:sp>
    </p:spTree>
    <p:extLst>
      <p:ext uri="{BB962C8B-B14F-4D97-AF65-F5344CB8AC3E}">
        <p14:creationId xmlns:p14="http://schemas.microsoft.com/office/powerpoint/2010/main" val="1622804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8AD0F-1446-4F8F-8591-081F262B4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Results: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6140F-47CA-4DFC-9EBD-AE2666B0F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5485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56987-7D54-46D3-96C0-C71452361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Plan?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F916D-18AA-49BF-A7B8-CB2442668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Collect Data – Get All Chargeback for all transaction – Charge Back means a fraudulent transaction?</a:t>
            </a:r>
          </a:p>
          <a:p>
            <a:r>
              <a:rPr lang="en-CA" dirty="0"/>
              <a:t>Clean Data + Analyze all Features</a:t>
            </a:r>
          </a:p>
          <a:p>
            <a:pPr lvl="1"/>
            <a:r>
              <a:rPr lang="en-CA" dirty="0"/>
              <a:t>Split Data into Dependent and Independent Data – For example in transaction all fields would be consider independent and the chargeback field would be the dependent.</a:t>
            </a:r>
          </a:p>
          <a:p>
            <a:pPr lvl="1"/>
            <a:r>
              <a:rPr lang="en-CA" dirty="0"/>
              <a:t>Random Forest – Quick Analysis of number of trees to use in our RF model.</a:t>
            </a:r>
          </a:p>
          <a:p>
            <a:r>
              <a:rPr lang="en-CA" dirty="0"/>
              <a:t>Build Initial Model:</a:t>
            </a:r>
          </a:p>
          <a:p>
            <a:pPr lvl="1"/>
            <a:r>
              <a:rPr lang="en-CA" dirty="0"/>
              <a:t>Build Initial RF model on transactions – 80/20 Split. </a:t>
            </a:r>
          </a:p>
          <a:p>
            <a:pPr lvl="1"/>
            <a:r>
              <a:rPr lang="en-CA" dirty="0"/>
              <a:t>Test our model </a:t>
            </a:r>
            <a:r>
              <a:rPr lang="en-CA"/>
              <a:t>on 20 </a:t>
            </a:r>
            <a:r>
              <a:rPr lang="en-CA" dirty="0"/>
              <a:t>split and then analyze the performance – Precision vs Recall – We want the Highest Recall</a:t>
            </a:r>
          </a:p>
          <a:p>
            <a:pPr lvl="1"/>
            <a:r>
              <a:rPr lang="en-CA" dirty="0"/>
              <a:t>Eliminate useless data  or data that has low impact on the outcome of the result.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07703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15943</TotalTime>
  <Words>365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Helcim Defender Transaction Fraud Detection + Merchant Fraud Detection</vt:lpstr>
      <vt:lpstr>Merchant Fraud</vt:lpstr>
      <vt:lpstr>Transaction Fraud</vt:lpstr>
      <vt:lpstr>Types of Machine Learning</vt:lpstr>
      <vt:lpstr>Decision Trees</vt:lpstr>
      <vt:lpstr>Decision Trees + Random Forest</vt:lpstr>
      <vt:lpstr>Example – Kaggle Fraud Detection</vt:lpstr>
      <vt:lpstr>Results:</vt:lpstr>
      <vt:lpstr>Plan?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Helcim Defender Transaction Fraud Detection + Merchant Fraud Detection</dc:title>
  <dc:creator>Andrew Dong</dc:creator>
  <cp:lastModifiedBy>Andrew Dong</cp:lastModifiedBy>
  <cp:revision>13</cp:revision>
  <dcterms:created xsi:type="dcterms:W3CDTF">2018-06-19T03:40:40Z</dcterms:created>
  <dcterms:modified xsi:type="dcterms:W3CDTF">2018-07-03T15:01:04Z</dcterms:modified>
</cp:coreProperties>
</file>