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398" r:id="rId2"/>
    <p:sldId id="402" r:id="rId3"/>
    <p:sldId id="412" r:id="rId4"/>
    <p:sldId id="413" r:id="rId5"/>
    <p:sldId id="414" r:id="rId6"/>
    <p:sldId id="415" r:id="rId7"/>
    <p:sldId id="411" r:id="rId8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88" y="56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18-12-2024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Compare differences between flexible &amp; restricted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2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bank financing channel also works, richer implications:</a:t>
            </a:r>
          </a:p>
          <a:p>
            <a:pPr lvl="1"/>
            <a:r>
              <a:rPr lang="en-US" dirty="0"/>
              <a:t>As said, primary financing source for SMEs</a:t>
            </a:r>
          </a:p>
          <a:p>
            <a:pPr lvl="1"/>
            <a:r>
              <a:rPr lang="en-US" dirty="0"/>
              <a:t>Further support the large economic magnitude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36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lnSpc>
                <a:spcPct val="150000"/>
              </a:lnSpc>
              <a:spcAft>
                <a:spcPts val="0"/>
              </a:spcAft>
              <a:defRPr sz="1800"/>
            </a:lvl2pPr>
            <a:lvl3pPr marL="914400" indent="-228600">
              <a:lnSpc>
                <a:spcPct val="150000"/>
              </a:lnSpc>
              <a:spcAft>
                <a:spcPts val="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Level 1</a:t>
            </a:r>
          </a:p>
          <a:p>
            <a:pPr lvl="1"/>
            <a:r>
              <a:rPr lang="da-DK" dirty="0"/>
              <a:t>Level 2</a:t>
            </a:r>
          </a:p>
          <a:p>
            <a:pPr lvl="2"/>
            <a:r>
              <a:rPr lang="da-DK" dirty="0"/>
              <a:t>Level 3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0321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2024 Paris December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/>
              <a:t>Discussion of: </a:t>
            </a:r>
          </a:p>
          <a:p>
            <a:pPr algn="ctr"/>
            <a:r>
              <a:rPr lang="en-GB" sz="2400" dirty="0"/>
              <a:t>Contract Completeness of Company Bylaws </a:t>
            </a:r>
          </a:p>
          <a:p>
            <a:pPr algn="ctr"/>
            <a:r>
              <a:rPr lang="en-GB" sz="2400" dirty="0"/>
              <a:t>and Entrepreneurial Success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GB" sz="1600" dirty="0"/>
              <a:t>Paul Beaumont, Johan </a:t>
            </a:r>
            <a:r>
              <a:rPr lang="en-GB" sz="1600" dirty="0" err="1"/>
              <a:t>Hombert</a:t>
            </a:r>
            <a:r>
              <a:rPr lang="en-GB" dirty="0"/>
              <a:t>, and </a:t>
            </a:r>
            <a:r>
              <a:rPr lang="en-GB" sz="1600" dirty="0"/>
              <a:t>Adrien </a:t>
            </a:r>
            <a:r>
              <a:rPr lang="en-GB" sz="1600" dirty="0" err="1"/>
              <a:t>Matray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Discussant</a:t>
            </a:r>
            <a:r>
              <a:rPr lang="en-US" dirty="0"/>
              <a:t>: Donghyun Kang (Erasmus School of Economics)</a:t>
            </a:r>
          </a:p>
        </p:txBody>
      </p:sp>
    </p:spTree>
    <p:extLst>
      <p:ext uri="{BB962C8B-B14F-4D97-AF65-F5344CB8AC3E}">
        <p14:creationId xmlns:p14="http://schemas.microsoft.com/office/powerpoint/2010/main" val="222400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"/>
    </mc:Choice>
    <mc:Fallback>
      <p:transition spd="slow" advTm="7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0280E-C949-6E74-C609-929EF93770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990148"/>
            <a:ext cx="7310437" cy="3819524"/>
          </a:xfrm>
        </p:spPr>
        <p:txBody>
          <a:bodyPr>
            <a:noAutofit/>
          </a:bodyPr>
          <a:lstStyle/>
          <a:p>
            <a:r>
              <a:rPr lang="en-US" sz="1400" dirty="0"/>
              <a:t>Key story: ‘</a:t>
            </a:r>
            <a:r>
              <a:rPr lang="en-US" sz="1400" dirty="0">
                <a:solidFill>
                  <a:srgbClr val="0070C0"/>
                </a:solidFill>
              </a:rPr>
              <a:t>flexible form </a:t>
            </a:r>
            <a:r>
              <a:rPr lang="en-US" sz="1400" dirty="0"/>
              <a:t>leads to entrepreneurial success via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by complete contracts</a:t>
            </a:r>
            <a:r>
              <a:rPr lang="en-US" sz="1400" dirty="0"/>
              <a:t>’</a:t>
            </a:r>
          </a:p>
          <a:p>
            <a:pPr lvl="1"/>
            <a:r>
              <a:rPr lang="en-US" sz="1200" dirty="0"/>
              <a:t>We observe ‘</a:t>
            </a:r>
            <a:r>
              <a:rPr lang="en-US" sz="1200" dirty="0">
                <a:solidFill>
                  <a:srgbClr val="0070C0"/>
                </a:solidFill>
              </a:rPr>
              <a:t>new firms do choose the flexible form</a:t>
            </a:r>
            <a:r>
              <a:rPr lang="en-US" sz="1200" dirty="0"/>
              <a:t>’</a:t>
            </a:r>
          </a:p>
          <a:p>
            <a:r>
              <a:rPr lang="en-US" sz="1400" dirty="0"/>
              <a:t>However, 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direct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evidence</a:t>
            </a:r>
            <a:r>
              <a:rPr lang="en-US" sz="1400" dirty="0"/>
              <a:t> is missing: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do firms 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actually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write more complete contracts?</a:t>
            </a:r>
          </a:p>
          <a:p>
            <a:pPr lvl="1"/>
            <a:r>
              <a:rPr lang="en-US" sz="1200" dirty="0"/>
              <a:t>Concern: flexible firms still stick to boilerplate bylaws</a:t>
            </a:r>
          </a:p>
          <a:p>
            <a:pPr lvl="1"/>
            <a:r>
              <a:rPr lang="en-US" sz="1200" dirty="0"/>
              <a:t>(The authors are already addressing it, fantastic!)</a:t>
            </a:r>
          </a:p>
          <a:p>
            <a:r>
              <a:rPr lang="en-US" sz="1400" dirty="0"/>
              <a:t>Why important? Helps rule out alternative explanations:</a:t>
            </a:r>
          </a:p>
          <a:p>
            <a:pPr lvl="1"/>
            <a:r>
              <a:rPr lang="en-US" sz="1200" dirty="0"/>
              <a:t>Other reform features (than bylaws) could also explain the result</a:t>
            </a:r>
          </a:p>
          <a:p>
            <a:r>
              <a:rPr lang="en-US" sz="1400" b="1" dirty="0"/>
              <a:t>Suggestion: </a:t>
            </a:r>
            <a:r>
              <a:rPr lang="en-US" sz="1400" dirty="0"/>
              <a:t>textual analysis of bylaws</a:t>
            </a:r>
          </a:p>
          <a:p>
            <a:pPr lvl="1"/>
            <a:r>
              <a:rPr lang="en-US" sz="1200" dirty="0"/>
              <a:t>Simple Measures: Document length, Readability metrics, Word counts of contractual terms</a:t>
            </a:r>
          </a:p>
          <a:p>
            <a:pPr lvl="1"/>
            <a:r>
              <a:rPr lang="en-US" sz="1200" dirty="0"/>
              <a:t>Complex Measures: Similarity to boilerplate contracts, Classification of different types of provisions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Direct evidence on adopting complete contracting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63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9"/>
    </mc:Choice>
    <mc:Fallback>
      <p:transition spd="slow" advTm="1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0D1F-F76A-30DB-4C6E-442F6861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B144E3-A3E8-7CF0-5133-6323DA65D32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Current measures are primarily size-based: assets, wages, sales</a:t>
                </a:r>
              </a:p>
              <a:p>
                <a:pPr lvl="1"/>
                <a:r>
                  <a:rPr lang="en-US" dirty="0"/>
                  <a:t>Being bigger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being better/more successful </a:t>
                </a:r>
              </a:p>
              <a:p>
                <a:pPr lvl="1"/>
                <a:r>
                  <a:rPr lang="en-US" dirty="0"/>
                  <a:t>Firms that are large but inefficient vs. Smaller but efficiently run operations</a:t>
                </a:r>
              </a:p>
              <a:p>
                <a:r>
                  <a:rPr lang="en-US" dirty="0"/>
                  <a:t>Why this matters?</a:t>
                </a:r>
              </a:p>
              <a:p>
                <a:pPr lvl="1"/>
                <a:r>
                  <a:rPr lang="en-US" dirty="0"/>
                  <a:t>Sample likely includes many SMEs (€0 minimum capital)</a:t>
                </a:r>
              </a:p>
              <a:p>
                <a:pPr lvl="1"/>
                <a:r>
                  <a:rPr lang="en-US" dirty="0"/>
                  <a:t>Many SMEs fail to break even, thus shut down quickly</a:t>
                </a:r>
              </a:p>
              <a:p>
                <a:r>
                  <a:rPr lang="en-US" b="1" dirty="0"/>
                  <a:t>Suggestion</a:t>
                </a:r>
                <a:r>
                  <a:rPr lang="en-US" dirty="0"/>
                  <a:t>: alternative measures of success</a:t>
                </a:r>
              </a:p>
              <a:p>
                <a:pPr lvl="1"/>
                <a:r>
                  <a:rPr lang="en-US" dirty="0"/>
                  <a:t> Survival rates (1-year, 3-year)</a:t>
                </a:r>
              </a:p>
              <a:p>
                <a:pPr lvl="1"/>
                <a:r>
                  <a:rPr lang="en-US" dirty="0"/>
                  <a:t> Profitability metrics (</a:t>
                </a:r>
                <a:r>
                  <a:rPr lang="en-US" dirty="0" err="1"/>
                  <a:t>RoA</a:t>
                </a:r>
                <a:r>
                  <a:rPr lang="en-US" dirty="0"/>
                  <a:t>, margins)</a:t>
                </a:r>
              </a:p>
              <a:p>
                <a:r>
                  <a:rPr lang="en-US" dirty="0"/>
                  <a:t>Distinguishing this would lead to different policy implications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B144E3-A3E8-7CF0-5133-6323DA65D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  <a:blipFill>
                <a:blip r:embed="rId3"/>
                <a:stretch>
                  <a:fillRect l="-1585" t="-541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FF670-96C8-8DD8-2CF8-E30CCA1AA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‘Success’ measures: Size vs. Performance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70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198"/>
    </mc:Choice>
    <mc:Fallback>
      <p:transition spd="slow" advTm="134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3D53-B462-FD4A-D228-0A2DF7AD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C63E5-00B7-8844-C92F-5067EDE0A1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5"/>
            <a:ext cx="7310437" cy="3381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Results show treated firms raise more </a:t>
            </a:r>
            <a:r>
              <a:rPr lang="en-US" b="1" dirty="0"/>
              <a:t>equity</a:t>
            </a:r>
            <a:r>
              <a:rPr lang="en-US" dirty="0"/>
              <a:t> </a:t>
            </a:r>
            <a:r>
              <a:rPr lang="en-US" sz="1800" dirty="0"/>
              <a:t>(Table B.3)</a:t>
            </a:r>
            <a:endParaRPr lang="en-US" dirty="0"/>
          </a:p>
          <a:p>
            <a:pPr lvl="1"/>
            <a:r>
              <a:rPr lang="en-US" b="1" dirty="0"/>
              <a:t>What about debt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SMEs primarily rely on bank financing </a:t>
            </a:r>
            <a:r>
              <a:rPr lang="en-US" sz="1600" dirty="0"/>
              <a:t>(Nanda Philips 2023, Robb Robinson 2014)</a:t>
            </a:r>
            <a:endParaRPr lang="en-US" dirty="0"/>
          </a:p>
          <a:p>
            <a:r>
              <a:rPr lang="en-US" dirty="0"/>
              <a:t>Flexible bylaws may facilitate debt financing</a:t>
            </a:r>
          </a:p>
          <a:p>
            <a:pPr lvl="1"/>
            <a:r>
              <a:rPr lang="en-US" dirty="0"/>
              <a:t>If they reduce agency costs or improve creditworthiness</a:t>
            </a:r>
          </a:p>
          <a:p>
            <a:r>
              <a:rPr lang="en-US" dirty="0"/>
              <a:t>Alternatively, opposite effect: Partial substitution between debt and equity: </a:t>
            </a:r>
          </a:p>
          <a:p>
            <a:pPr lvl="1"/>
            <a:r>
              <a:rPr lang="en-US" dirty="0"/>
              <a:t>If flexible bylaws favor shareholders more than debtholders</a:t>
            </a:r>
          </a:p>
          <a:p>
            <a:pPr lvl="1"/>
            <a:r>
              <a:rPr lang="en-US" dirty="0"/>
              <a:t>May lead to financing riskier projects (can test with survival/profitability measures)</a:t>
            </a:r>
          </a:p>
          <a:p>
            <a:r>
              <a:rPr lang="en-US" b="1" dirty="0"/>
              <a:t>Suggestion</a:t>
            </a:r>
            <a:r>
              <a:rPr lang="en-US" dirty="0"/>
              <a:t>: Examine changes in total debt, leverage ratios, textual analysis</a:t>
            </a:r>
          </a:p>
          <a:p>
            <a:pPr lvl="1"/>
            <a:r>
              <a:rPr lang="en-US" dirty="0"/>
              <a:t>Data should be available!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7EDCE-4B1D-5640-0DF5-5DC3A544E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Missing Channel: Debt Financing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5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7"/>
    </mc:Choice>
    <mc:Fallback>
      <p:transition spd="slow" advTm="14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BA27A-74F5-D863-0629-68E0B6B8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116BA-F422-BFE4-96C0-0C551FBE57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5"/>
            <a:ext cx="7310437" cy="3381375"/>
          </a:xfrm>
        </p:spPr>
        <p:txBody>
          <a:bodyPr>
            <a:noAutofit/>
          </a:bodyPr>
          <a:lstStyle/>
          <a:p>
            <a:r>
              <a:rPr lang="en-US" sz="1000" dirty="0"/>
              <a:t>The study exploits industry-level variation in flexible bylaws adoption</a:t>
            </a:r>
          </a:p>
          <a:p>
            <a:pPr lvl="1"/>
            <a:r>
              <a:rPr lang="en-US" sz="900" dirty="0"/>
              <a:t>Tell us about which industries drive this variation</a:t>
            </a:r>
          </a:p>
          <a:p>
            <a:r>
              <a:rPr lang="en-US" sz="1000" b="1" dirty="0"/>
              <a:t>Suggestions</a:t>
            </a:r>
          </a:p>
          <a:p>
            <a:r>
              <a:rPr lang="en-US" sz="1000" dirty="0"/>
              <a:t>a) Descriptive Analysis: Show distribution of industry-level exposure to reform</a:t>
            </a:r>
          </a:p>
          <a:p>
            <a:pPr lvl="1"/>
            <a:r>
              <a:rPr lang="en-US" sz="900" dirty="0"/>
              <a:t>E.g., Top/Bottom 10 industries with highest/lowest take-up</a:t>
            </a:r>
          </a:p>
          <a:p>
            <a:pPr lvl="1"/>
            <a:r>
              <a:rPr lang="en-US" sz="800" dirty="0"/>
              <a:t>Test for concentration of effects in specific industries</a:t>
            </a:r>
          </a:p>
          <a:p>
            <a:r>
              <a:rPr lang="en-US" sz="1000" dirty="0"/>
              <a:t>b) Link to Economic Mechanisms: Test whether take-up varies with industry characteristics: </a:t>
            </a:r>
          </a:p>
          <a:p>
            <a:pPr lvl="1"/>
            <a:r>
              <a:rPr lang="en-US" sz="900" dirty="0"/>
              <a:t>Innovation intensity, growth opportunities, business uncertainty</a:t>
            </a:r>
          </a:p>
          <a:p>
            <a:pPr lvl="0"/>
            <a:r>
              <a:rPr lang="en-US" sz="1000" dirty="0"/>
              <a:t>Hypothesis: Industries with higher uncertainty should show greater take-up than routine businesses </a:t>
            </a:r>
          </a:p>
          <a:p>
            <a:pPr lvl="1"/>
            <a:r>
              <a:rPr lang="en-US" sz="800" dirty="0"/>
              <a:t>Tech startups vs. Restaurants</a:t>
            </a:r>
          </a:p>
          <a:p>
            <a:r>
              <a:rPr lang="en-US" sz="1000" b="1" dirty="0"/>
              <a:t>Why This Matters:</a:t>
            </a:r>
          </a:p>
          <a:p>
            <a:pPr lvl="1"/>
            <a:r>
              <a:rPr lang="en-US" sz="800" dirty="0"/>
              <a:t>Helps understand whether effects are broad-based or concentrated</a:t>
            </a:r>
          </a:p>
          <a:p>
            <a:pPr lvl="1"/>
            <a:r>
              <a:rPr lang="en-US" sz="800" dirty="0"/>
              <a:t>Provides evidence on mechanism </a:t>
            </a:r>
          </a:p>
          <a:p>
            <a:pPr lvl="1"/>
            <a:r>
              <a:rPr lang="en-US" sz="900" dirty="0"/>
              <a:t>(contractual flexibility should matter more in certain industries)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A61F8-F9C9-6424-CB1C-63ED53B86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/>
              <a:t>Understanding Industry-Level Variation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3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9"/>
    </mc:Choice>
    <mc:Fallback>
      <p:transition spd="slow" advTm="18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9883-09C4-186A-CBDA-FE024BDD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788664-CAF4-5CAA-98CA-2E177C45F6C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Can you distinguish </a:t>
                </a:r>
                <a:r>
                  <a:rPr lang="en-GB" dirty="0"/>
                  <a:t>holding companies from operating firms?</a:t>
                </a:r>
              </a:p>
              <a:p>
                <a:pPr lvl="1"/>
                <a:r>
                  <a:rPr lang="en-GB" dirty="0"/>
                  <a:t>The reform made it plausibly easier to set up holding companies in the SAS form</a:t>
                </a:r>
              </a:p>
              <a:p>
                <a:pPr lvl="1"/>
                <a:r>
                  <a:rPr lang="en-GB" dirty="0"/>
                  <a:t>May be consistent with muted response of incumbent firms switching into the SAS form [incumbents simply being reorganized as a subsidiary of SAS holding company?]</a:t>
                </a:r>
              </a:p>
              <a:p>
                <a:pPr lvl="1"/>
                <a:r>
                  <a:rPr lang="en-GB" dirty="0"/>
                  <a:t>Capital Accumulation: If the reform led to more holding companies, the observed increase in capital might partly reflect financial consolidation or transfers rather than new productive investments by operating firms.</a:t>
                </a:r>
                <a:endParaRPr lang="en-US" dirty="0"/>
              </a:p>
              <a:p>
                <a:r>
                  <a:rPr lang="en-US" dirty="0"/>
                  <a:t>Could cite a relevant paper? </a:t>
                </a:r>
                <a:r>
                  <a:rPr lang="en-GB" dirty="0"/>
                  <a:t>Bacher, </a:t>
                </a:r>
                <a:r>
                  <a:rPr lang="en-GB" dirty="0" err="1"/>
                  <a:t>Fagereng</a:t>
                </a:r>
                <a:r>
                  <a:rPr lang="en-GB" dirty="0"/>
                  <a:t>, Ring, and </a:t>
                </a:r>
                <a:r>
                  <a:rPr lang="en-GB" dirty="0" err="1"/>
                  <a:t>Wold</a:t>
                </a:r>
                <a:r>
                  <a:rPr lang="en-GB" dirty="0"/>
                  <a:t>, 2024, “Capital Requirements and Entry into Entrepreneurship”</a:t>
                </a:r>
                <a:endParaRPr lang="en-US" dirty="0"/>
              </a:p>
              <a:p>
                <a:r>
                  <a:rPr lang="en-US" dirty="0"/>
                  <a:t>Appendix Table B.3: the combined effect exceeds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100%&lt;82.4% + 22 % = 104.4%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Limitation of a linear probability model; Not crucial, probably just take note of it in the footnote</a:t>
                </a:r>
              </a:p>
              <a:p>
                <a:r>
                  <a:rPr lang="en-US" dirty="0"/>
                  <a:t>Clarifying question on the institution: can flexible bylaw firms update the bylaws after starting? </a:t>
                </a:r>
              </a:p>
              <a:p>
                <a:pPr lvl="1"/>
                <a:r>
                  <a:rPr lang="en-US" dirty="0"/>
                  <a:t>(I understand they have flexibility at the beginning, not clear whether they still have afterwards)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788664-CAF4-5CAA-98CA-2E177C45F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  <a:blipFill>
                <a:blip r:embed="rId3"/>
                <a:stretch>
                  <a:fillRect l="-1334"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EFD78-732B-2AFF-2F39-A52A32D3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 dirty="0"/>
              <a:t>Miscellaneous comments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37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6"/>
    </mc:Choice>
    <mc:Fallback>
      <p:transition spd="slow" advTm="32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5"/>
            <a:ext cx="7310437" cy="3381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Great paper with important policy implications</a:t>
            </a:r>
          </a:p>
          <a:p>
            <a:pPr lvl="1"/>
            <a:r>
              <a:rPr lang="en-US" dirty="0"/>
              <a:t>Nice empirical evidence on the real effect of company’s legal form</a:t>
            </a:r>
          </a:p>
          <a:p>
            <a:pPr lvl="1"/>
            <a:r>
              <a:rPr lang="en-US" dirty="0"/>
              <a:t>Clear writing + rich data + thorough discussion of institution + empirical analyses</a:t>
            </a:r>
          </a:p>
          <a:p>
            <a:pPr lvl="1"/>
            <a:r>
              <a:rPr lang="en-US" dirty="0"/>
              <a:t>‘Making easy for entrepreneurs to adopt complete contract improves their performance’</a:t>
            </a:r>
          </a:p>
          <a:p>
            <a:r>
              <a:rPr lang="en-US" dirty="0"/>
              <a:t>Few comments to strengthen the ‘contractual flexibility’ story</a:t>
            </a:r>
          </a:p>
          <a:p>
            <a:pPr lvl="1"/>
            <a:r>
              <a:rPr lang="en-US" dirty="0"/>
              <a:t>Direct evidence: Test how the new firms write more complete contracts</a:t>
            </a:r>
          </a:p>
          <a:p>
            <a:pPr lvl="1"/>
            <a:r>
              <a:rPr lang="en-US" dirty="0"/>
              <a:t>Measuring “success”: Measure performance, rather than size</a:t>
            </a:r>
          </a:p>
          <a:p>
            <a:pPr lvl="1"/>
            <a:r>
              <a:rPr lang="en-US" dirty="0"/>
              <a:t>Financing channel: Is it all via equity financing, or debt too?</a:t>
            </a:r>
          </a:p>
          <a:p>
            <a:r>
              <a:rPr lang="en-US" dirty="0"/>
              <a:t>Look forward to seeing the next version!</a:t>
            </a:r>
          </a:p>
          <a:p>
            <a:r>
              <a:rPr lang="en-US" b="1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19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28"/>
    </mc:Choice>
    <mc:Fallback>
      <p:transition spd="slow" advTm="54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5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10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8|5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8|5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5.1|18.9|0.6"/>
</p:tagLst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795</Words>
  <Application>Microsoft Office PowerPoint</Application>
  <PresentationFormat>On-screen Show (16:9)</PresentationFormat>
  <Paragraphs>83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816</cp:revision>
  <cp:lastPrinted>2022-08-22T21:08:19Z</cp:lastPrinted>
  <dcterms:created xsi:type="dcterms:W3CDTF">2013-11-09T16:46:18Z</dcterms:created>
  <dcterms:modified xsi:type="dcterms:W3CDTF">2024-12-18T21:21:50Z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