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398" r:id="rId2"/>
    <p:sldId id="402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1" r:id="rId11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88" y="56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12-12-2024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we consider public equities as another form of intermediated investment, then the paper's main finding of a 30% increase in PE fund investments may be better framed as a shift in the organizational structure of LPs' overall investment portfolios, rather than a net increase in financial intermediation per 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Challenges the pure substitution from direct to intermediated investment: suggests that increased in PE investment has to come from either: by reducing investment in other asset classes or by increased funding around the Dodd-Frank. Moreover, this behavior occurs at the treated LPs only, which seems implausible.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another possibility is: control LPs reduce PE investment, while treated LPs simultaneously increase – both treated and control groups move in opposite direction, leading to large increase in the treatment effect. However, this case also refutes the increased intermediation story – if control LPs decrease intermediation after the reform, it’s not a intermediation story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1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 1: is it common in the literature?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95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lnSpc>
                <a:spcPct val="150000"/>
              </a:lnSpc>
              <a:spcAft>
                <a:spcPts val="0"/>
              </a:spcAft>
              <a:defRPr sz="1800"/>
            </a:lvl2pPr>
            <a:lvl3pPr marL="914400" indent="-228600">
              <a:lnSpc>
                <a:spcPct val="150000"/>
              </a:lnSpc>
              <a:spcAft>
                <a:spcPts val="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Level 1</a:t>
            </a:r>
          </a:p>
          <a:p>
            <a:pPr lvl="1"/>
            <a:r>
              <a:rPr lang="da-DK" dirty="0"/>
              <a:t>Level 2</a:t>
            </a:r>
          </a:p>
          <a:p>
            <a:pPr lvl="2"/>
            <a:r>
              <a:rPr lang="da-DK" dirty="0"/>
              <a:t>Level 3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0321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2024 Boca-ECGI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/>
              <a:t>Discussion of: </a:t>
            </a:r>
          </a:p>
          <a:p>
            <a:pPr algn="ctr"/>
            <a:r>
              <a:rPr lang="en-GB" sz="2800" dirty="0"/>
              <a:t>Spreading Sunshine in Private Equity:</a:t>
            </a:r>
          </a:p>
          <a:p>
            <a:pPr algn="ctr"/>
            <a:r>
              <a:rPr lang="en-GB" sz="2800" dirty="0"/>
              <a:t>Financial Intermediation and Regulatory Oversight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GB" sz="1600" dirty="0" err="1"/>
              <a:t>Yingxiang</a:t>
            </a:r>
            <a:r>
              <a:rPr lang="en-GB" sz="1600" dirty="0"/>
              <a:t> Li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Discussant</a:t>
            </a:r>
            <a:r>
              <a:rPr lang="en-US" dirty="0"/>
              <a:t>: Donghyun Kang (Erasmus School of Economics)</a:t>
            </a:r>
          </a:p>
        </p:txBody>
      </p:sp>
    </p:spTree>
    <p:extLst>
      <p:ext uri="{BB962C8B-B14F-4D97-AF65-F5344CB8AC3E}">
        <p14:creationId xmlns:p14="http://schemas.microsoft.com/office/powerpoint/2010/main" val="222400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9"/>
    </mc:Choice>
    <mc:Fallback>
      <p:transition spd="slow" advTm="138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Great paper that highlights how regulatory oversight affects financial intermediation </a:t>
            </a:r>
          </a:p>
          <a:p>
            <a:pPr lvl="1"/>
            <a:r>
              <a:rPr lang="en-US" dirty="0"/>
              <a:t>Examines a landmark reform (Dodd-Frank Act) and its effect on PE industry</a:t>
            </a:r>
          </a:p>
          <a:p>
            <a:pPr lvl="1"/>
            <a:r>
              <a:rPr lang="en-US" dirty="0"/>
              <a:t>Oversight can complement market discipline, increasing investments via intermediaries</a:t>
            </a:r>
          </a:p>
          <a:p>
            <a:r>
              <a:rPr lang="en-US" dirty="0"/>
              <a:t>Provided few thoughts on how to tighten the ‘increased intermediation’ story</a:t>
            </a:r>
          </a:p>
          <a:p>
            <a:pPr lvl="1"/>
            <a:r>
              <a:rPr lang="en-US" dirty="0"/>
              <a:t>Does modest reduction in direct investment $ plausibly support the story?</a:t>
            </a:r>
          </a:p>
          <a:p>
            <a:pPr lvl="1"/>
            <a:r>
              <a:rPr lang="en-US" dirty="0"/>
              <a:t>Can you examine systematic changes in LP/GP reporting around the reform?</a:t>
            </a:r>
          </a:p>
          <a:p>
            <a:pPr lvl="1"/>
            <a:r>
              <a:rPr lang="en-US" dirty="0"/>
              <a:t>Update specification/identification to sharpen the story</a:t>
            </a:r>
          </a:p>
          <a:p>
            <a:r>
              <a:rPr lang="en-US" b="1" dirty="0"/>
              <a:t>Thank you!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4819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64"/>
    </mc:Choice>
    <mc:Fallback>
      <p:transition spd="slow" advTm="202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0" spc="-40" dirty="0"/>
                  <a:t>Dodd-Frank unexpectedly expanded regulatory oversight of PE fund adviser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Goal: Improve transparency and reduce agency conflicts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Regulatory oversight </a:t>
                </a:r>
                <a:r>
                  <a:rPr lang="en-US" b="1" dirty="0"/>
                  <a:t>facilitates financial intermediation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LPs with more pre-existing relationships with newly registered GPs (“High-exposure LPs” or “Treated LPs”) subsequently: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a) Increase investment into PE funds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30%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b) Decrease direct investments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dirty="0"/>
                  <a:t>30%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Enjoyed reading it! Very well written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Some comments to tighten the ‘increased intermediation’ story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  <a:blipFill>
                <a:blip r:embed="rId3"/>
                <a:stretch>
                  <a:fillRect l="-1668" t="-2162" b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 of Key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63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72"/>
    </mc:Choice>
    <mc:Fallback>
      <p:transition spd="slow" advTm="94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dirty="0"/>
                  <a:t>Baseline Investment Levels (from Table 1):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rgbClr val="0070C0"/>
                    </a:solidFill>
                  </a:rPr>
                  <a:t>Average committed capital to PE funds: $39.4M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Average direct investment amount: $1.6M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</a:t>
                </a:r>
                <a:r>
                  <a:rPr lang="en-US" sz="1400" dirty="0"/>
                  <a:t> is ~4% of </a:t>
                </a:r>
                <a:r>
                  <a:rPr lang="en-US" sz="1400" dirty="0">
                    <a:solidFill>
                      <a:srgbClr val="0070C0"/>
                    </a:solidFill>
                  </a:rPr>
                  <a:t>intermediated investment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Given these large difference in baseline investment levels,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30% decrease in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 amount</a:t>
                </a:r>
                <a:r>
                  <a:rPr lang="en-US" sz="1600" dirty="0"/>
                  <a:t> is likely a small amount in $ terms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$1.6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  = 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$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𝟓𝐌</m:t>
                    </m:r>
                  </m:oMath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Whereas 30% increase in </a:t>
                </a:r>
                <a:r>
                  <a:rPr lang="en-US" sz="1600" dirty="0">
                    <a:solidFill>
                      <a:srgbClr val="0070C0"/>
                    </a:solidFill>
                  </a:rPr>
                  <a:t>PE investment</a:t>
                </a:r>
                <a:r>
                  <a:rPr lang="en-US" sz="1600" dirty="0"/>
                  <a:t> amount after reform represents: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$39.4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 = </m:t>
                    </m:r>
                    <m:r>
                      <a:rPr lang="en-US" sz="14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+$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𝟏𝟐𝐌</m:t>
                    </m:r>
                  </m:oMath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3"/>
                <a:stretch>
                  <a:fillRect l="-1501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Economic Magnitudes: Direct vs. Intermediated Investment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85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657"/>
    </mc:Choice>
    <mc:Fallback>
      <p:transition spd="slow" advTm="83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DE6440-E1AE-DE68-1AFB-DFF8540C7137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Note 1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70C0"/>
                    </a:solidFill>
                  </a:rPr>
                  <a:t>$12M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in PE fund investment &gt;&gt;&gt; </a:t>
                </a:r>
                <a:r>
                  <a:rPr lang="en-US" dirty="0">
                    <a:solidFill>
                      <a:schemeClr val="accent6"/>
                    </a:solidFill>
                  </a:rPr>
                  <a:t>$0.5M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in direct investment</a:t>
                </a:r>
              </a:p>
              <a:p>
                <a:pPr lvl="1"/>
                <a:r>
                  <a:rPr lang="en-US" dirty="0"/>
                  <a:t>Potential explanation 1: Reallocation from other asset classes (public equity?)</a:t>
                </a:r>
              </a:p>
              <a:p>
                <a:r>
                  <a:rPr lang="en-US" b="1" dirty="0"/>
                  <a:t>Note 2</a:t>
                </a:r>
                <a:r>
                  <a:rPr lang="en-US" dirty="0"/>
                  <a:t>: Can LPs increase investment to PE/VC by 30%?</a:t>
                </a:r>
              </a:p>
              <a:p>
                <a:pPr lvl="1"/>
                <a:r>
                  <a:rPr lang="en-US" dirty="0"/>
                  <a:t>Not sure if LPs are that flexible, given various mandates and constraints</a:t>
                </a:r>
              </a:p>
              <a:p>
                <a:pPr lvl="1"/>
                <a:r>
                  <a:rPr lang="en-US" dirty="0"/>
                  <a:t>Many LPs (pension funds, endowments etc.) operate within strict investment mandates that limit exposure to ‘alternative’ assets like PE/VC</a:t>
                </a:r>
              </a:p>
              <a:p>
                <a:pPr lvl="1"/>
                <a:r>
                  <a:rPr lang="en-US" dirty="0"/>
                  <a:t>Potential explanation 2: Something else might be happening around the reform that drives increases in </a:t>
                </a:r>
                <a:r>
                  <a:rPr lang="en-US" i="1" dirty="0"/>
                  <a:t>observed </a:t>
                </a:r>
                <a:r>
                  <a:rPr lang="en-US" dirty="0"/>
                  <a:t>investment in PE/VC [more next slide]</a:t>
                </a:r>
              </a:p>
              <a:p>
                <a:r>
                  <a:rPr lang="en-US" dirty="0"/>
                  <a:t>Either cases are inconsistent with the ‘increased intermediation’ story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DE6440-E1AE-DE68-1AFB-DFF8540C7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4"/>
                <a:stretch>
                  <a:fillRect l="-1668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9BE0-D93D-BFD8-BA7A-0DA2C4793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Institutional Constraints: Can LPs Be This Flexible?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25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21"/>
    </mc:Choice>
    <mc:Fallback>
      <p:transition spd="slow" advTm="145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4"/>
            <a:ext cx="7310437" cy="372780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Paper's main result: “Treated” LPs increase investment in registered GPs</a:t>
            </a:r>
          </a:p>
          <a:p>
            <a:r>
              <a:rPr lang="en-US" sz="1400" dirty="0"/>
              <a:t>Data providers do not observe the complete set of PE/VC investments</a:t>
            </a:r>
          </a:p>
          <a:p>
            <a:pPr lvl="1"/>
            <a:r>
              <a:rPr lang="en-US" sz="1200" dirty="0" err="1"/>
              <a:t>Preqin</a:t>
            </a:r>
            <a:r>
              <a:rPr lang="en-US" sz="1200" dirty="0"/>
              <a:t> relies on multiple sources to obtain info on investments: </a:t>
            </a:r>
          </a:p>
          <a:p>
            <a:pPr lvl="1"/>
            <a:r>
              <a:rPr lang="en-US" sz="1200" dirty="0"/>
              <a:t>Public filings and FOIA requests + Voluntary disclosures from LPs and GPs</a:t>
            </a:r>
          </a:p>
          <a:p>
            <a:r>
              <a:rPr lang="en-US" sz="1400" b="1" dirty="0"/>
              <a:t>Potential Reporting Bias:</a:t>
            </a:r>
          </a:p>
          <a:p>
            <a:pPr lvl="1"/>
            <a:r>
              <a:rPr lang="en-US" sz="1200" dirty="0"/>
              <a:t>By construction, "treated" LPs have more unregistered GPs pre-reform</a:t>
            </a:r>
          </a:p>
          <a:p>
            <a:pPr lvl="1"/>
            <a:r>
              <a:rPr lang="en-US" sz="1200" u="sng" dirty="0"/>
              <a:t>My guess</a:t>
            </a:r>
            <a:r>
              <a:rPr lang="en-US" sz="1200" dirty="0"/>
              <a:t>: After reform, registered GPs likely to disclose more</a:t>
            </a:r>
          </a:p>
          <a:p>
            <a:pPr marL="228600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dirty="0"/>
              <a:t>Increased investments by “treated” LPs partially reflect increased reporting, not true investment changes</a:t>
            </a:r>
          </a:p>
          <a:p>
            <a:r>
              <a:rPr lang="en-US" sz="1400" b="1" dirty="0"/>
              <a:t>Suggestion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Compare the number of reported investments before and after registration</a:t>
            </a:r>
          </a:p>
          <a:p>
            <a:pPr lvl="1"/>
            <a:r>
              <a:rPr lang="en-US" sz="1200" dirty="0"/>
              <a:t>Examine whether reporting patterns differ between registered and unregistered advisers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Coverage: Potential Sample Selection Issue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2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562"/>
    </mc:Choice>
    <mc:Fallback>
      <p:transition spd="slow" advTm="149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246" y="2460979"/>
            <a:ext cx="7305675" cy="193957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Table 7 should provide strongest evidence for intermediation channel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The only analysis at LP-GP-Fund level (vs LP level in other tables)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Directly </a:t>
            </a:r>
            <a:r>
              <a:rPr lang="en-US" sz="1400" dirty="0"/>
              <a:t>tracks flow of capital from LPs </a:t>
            </a:r>
            <a:r>
              <a:rPr lang="en-US" sz="1400" b="1" dirty="0"/>
              <a:t>into</a:t>
            </a:r>
            <a:r>
              <a:rPr lang="en-US" sz="1400" dirty="0"/>
              <a:t> newly registered vs unregistered GPs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Current result: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Magnitude is economically significant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But statistically, marginally (in)significant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Table 7: Direct Test of the Intermediation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6A5CD-4531-FDDD-88A1-35E2D0BDC62D}"/>
              </a:ext>
            </a:extLst>
          </p:cNvPr>
          <p:cNvGrpSpPr/>
          <p:nvPr/>
        </p:nvGrpSpPr>
        <p:grpSpPr>
          <a:xfrm>
            <a:off x="911071" y="1034046"/>
            <a:ext cx="7305675" cy="1206749"/>
            <a:chOff x="2344067" y="1183250"/>
            <a:chExt cx="5693622" cy="940471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8402424-B979-95E3-E901-65923FB2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" r="661" b="70793"/>
            <a:stretch/>
          </p:blipFill>
          <p:spPr>
            <a:xfrm>
              <a:off x="2344067" y="1183250"/>
              <a:ext cx="5693622" cy="9404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88BF61-A78F-3152-72BC-695731B20120}"/>
                </a:ext>
              </a:extLst>
            </p:cNvPr>
            <p:cNvSpPr/>
            <p:nvPr/>
          </p:nvSpPr>
          <p:spPr>
            <a:xfrm>
              <a:off x="6598356" y="1507065"/>
              <a:ext cx="1281288" cy="564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38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01"/>
    </mc:Choice>
    <mc:Fallback>
      <p:transition spd="slow" advTm="68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Suggestion 1</a:t>
            </a:r>
          </a:p>
          <a:p>
            <a:pPr lvl="1"/>
            <a:r>
              <a:rPr lang="en-US" dirty="0"/>
              <a:t>To address the power issue, use LP-GP level data </a:t>
            </a:r>
          </a:p>
          <a:p>
            <a:pPr lvl="1"/>
            <a:r>
              <a:rPr lang="en-US" dirty="0"/>
              <a:t>While less granular than LP-GP-Fund level, still more so than LP level analysis</a:t>
            </a:r>
          </a:p>
          <a:p>
            <a:pPr lvl="2"/>
            <a:r>
              <a:rPr lang="en-US" dirty="0"/>
              <a:t>Can still test whether treated LPs are more likely to invest in any fund of registered GPs</a:t>
            </a:r>
          </a:p>
          <a:p>
            <a:r>
              <a:rPr lang="en-US" b="1" dirty="0"/>
              <a:t>Suggestion 2</a:t>
            </a:r>
            <a:r>
              <a:rPr lang="en-US" dirty="0"/>
              <a:t>: Regression Discontinuity Design</a:t>
            </a:r>
          </a:p>
          <a:p>
            <a:pPr lvl="1"/>
            <a:r>
              <a:rPr lang="en-US" dirty="0"/>
              <a:t>Exploit $150M AUM threshold for registration requirement</a:t>
            </a:r>
          </a:p>
          <a:p>
            <a:pPr lvl="1"/>
            <a:r>
              <a:rPr lang="en-US" dirty="0"/>
              <a:t>Compare GPs just above/below $150M threshold before the reform</a:t>
            </a:r>
          </a:p>
          <a:p>
            <a:pPr lvl="1"/>
            <a:r>
              <a:rPr lang="en-US" dirty="0"/>
              <a:t>Approximates random assignment to registration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Strengthening the Analysis: Alternative Specifications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2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31"/>
    </mc:Choice>
    <mc:Fallback>
      <p:transition spd="slow" advTm="66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Tables 6, 7: Not convinced about the interpretation given the following result</a:t>
                </a:r>
              </a:p>
              <a:p>
                <a:pPr lvl="1"/>
                <a:r>
                  <a:rPr lang="en-US" dirty="0"/>
                  <a:t>Already registered advisers with misconduct history: get less financing</a:t>
                </a:r>
              </a:p>
              <a:p>
                <a:pPr lvl="1"/>
                <a:r>
                  <a:rPr lang="en-US" dirty="0"/>
                  <a:t>Newly registered advisers with misconduct history: get more financing</a:t>
                </a:r>
              </a:p>
              <a:p>
                <a:r>
                  <a:rPr lang="en-US" dirty="0"/>
                  <a:t>But what explains the heterogeneity?</a:t>
                </a:r>
              </a:p>
              <a:p>
                <a:pPr lvl="1"/>
                <a:r>
                  <a:rPr lang="en-US" dirty="0"/>
                  <a:t>Writings can be clearer why we observe heterogeneity based on advisers’ registration status change</a:t>
                </a:r>
              </a:p>
              <a:p>
                <a:pPr lvl="1"/>
                <a:r>
                  <a:rPr lang="en-US" dirty="0"/>
                  <a:t>Is it due to weaker bargaining power of newly registered GPs with misconduct history, maybe forces them to substantially reduce their fees?</a:t>
                </a:r>
              </a:p>
              <a:p>
                <a:pPr lvl="2"/>
                <a:r>
                  <a:rPr lang="en-US" dirty="0"/>
                  <a:t>Suggestion: Examine fees</a:t>
                </a:r>
              </a:p>
              <a:p>
                <a:r>
                  <a:rPr lang="en-US" dirty="0"/>
                  <a:t>Table 7 Overfitting? </a:t>
                </a:r>
              </a:p>
              <a:p>
                <a:pPr lvl="1"/>
                <a:r>
                  <a:rPr lang="en-US" dirty="0"/>
                  <a:t>Num of </a:t>
                </a:r>
                <a:r>
                  <a:rPr lang="en-US" dirty="0" err="1"/>
                  <a:t>obs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21,000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Year-by-LP fixed effects: potentially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21 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years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∗ 1,000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LPs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=21,000</m:t>
                    </m:r>
                  </m:oMath>
                </a14:m>
                <a:r>
                  <a:rPr lang="en-US" dirty="0"/>
                  <a:t> fixed effect indicators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334"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Interpreting the Misconduct result</a:t>
            </a:r>
          </a:p>
        </p:txBody>
      </p:sp>
    </p:spTree>
    <p:extLst>
      <p:ext uri="{BB962C8B-B14F-4D97-AF65-F5344CB8AC3E}">
        <p14:creationId xmlns:p14="http://schemas.microsoft.com/office/powerpoint/2010/main" val="10917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"/>
    </mc:Choice>
    <mc:Fallback>
      <p:transition spd="slow" advTm="22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𝑒𝑥𝑝𝑜𝑠𝑢𝑟𝑒</m:t>
                    </m:r>
                  </m:oMath>
                </a14:m>
                <a:r>
                  <a:rPr lang="en-US" dirty="0"/>
                  <a:t>: clarify what ‘the share of newly registered’: high number of registered advisers (count?) or high in terms of dollars invested?</a:t>
                </a:r>
              </a:p>
              <a:p>
                <a:pPr lvl="1"/>
                <a:r>
                  <a:rPr lang="en-US" dirty="0"/>
                  <a:t>Both measures make sense to me; but would like to clarify what the author uses</a:t>
                </a:r>
              </a:p>
              <a:p>
                <a:r>
                  <a:rPr lang="en-US" dirty="0"/>
                  <a:t>Could examine concurrent paper, Jiang, Mason, Qian, and </a:t>
                </a:r>
                <a:r>
                  <a:rPr lang="en-US" dirty="0" err="1"/>
                  <a:t>Utke</a:t>
                </a:r>
                <a:r>
                  <a:rPr lang="en-US" dirty="0"/>
                  <a:t> (2024) </a:t>
                </a:r>
              </a:p>
              <a:p>
                <a:pPr lvl="1"/>
                <a:r>
                  <a:rPr lang="en-US" dirty="0"/>
                  <a:t>Document mandatory disclosure of misconduct reduces GPs’ ability to fundraise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comments</a:t>
            </a:r>
          </a:p>
        </p:txBody>
      </p:sp>
    </p:spTree>
    <p:extLst>
      <p:ext uri="{BB962C8B-B14F-4D97-AF65-F5344CB8AC3E}">
        <p14:creationId xmlns:p14="http://schemas.microsoft.com/office/powerpoint/2010/main" val="1508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9"/>
    </mc:Choice>
    <mc:Fallback>
      <p:transition spd="slow" advTm="15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8|5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2|14.8|20.1|9.1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5.4|8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2.3|43.6|5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2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6.7"/>
</p:tagLst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5633</TotalTime>
  <Words>1056</Words>
  <Application>Microsoft Office PowerPoint</Application>
  <PresentationFormat>On-screen Show (16:9)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731</cp:revision>
  <cp:lastPrinted>2022-08-22T21:08:19Z</cp:lastPrinted>
  <dcterms:created xsi:type="dcterms:W3CDTF">2013-11-09T16:46:18Z</dcterms:created>
  <dcterms:modified xsi:type="dcterms:W3CDTF">2024-12-12T21:26:20Z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