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398" r:id="rId2"/>
    <p:sldId id="402" r:id="rId3"/>
    <p:sldId id="403" r:id="rId4"/>
    <p:sldId id="405" r:id="rId5"/>
    <p:sldId id="406" r:id="rId6"/>
    <p:sldId id="407" r:id="rId7"/>
    <p:sldId id="408" r:id="rId8"/>
    <p:sldId id="409" r:id="rId9"/>
    <p:sldId id="410" r:id="rId10"/>
    <p:sldId id="411" r:id="rId11"/>
  </p:sldIdLst>
  <p:sldSz cx="9144000" cy="5143500" type="screen16x9"/>
  <p:notesSz cx="9601200" cy="73152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3048">
          <p15:clr>
            <a:srgbClr val="A4A3A4"/>
          </p15:clr>
        </p15:guide>
        <p15:guide id="3" pos="5183">
          <p15:clr>
            <a:srgbClr val="A4A3A4"/>
          </p15:clr>
        </p15:guide>
        <p15:guide id="4" pos="579">
          <p15:clr>
            <a:srgbClr val="A4A3A4"/>
          </p15:clr>
        </p15:guide>
        <p15:guide id="5" pos="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7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05540-0E51-4146-9651-6A58E2F43DE5}" v="2" dt="2024-09-27T09:33:02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8230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88" y="56"/>
      </p:cViewPr>
      <p:guideLst>
        <p:guide orient="horz" pos="192"/>
        <p:guide orient="horz" pos="3048"/>
        <p:guide pos="5183"/>
        <p:guide pos="579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304"/>
        <p:guide pos="30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F6992C72-CA01-4D4C-B1C4-5066EC55DB8A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EF7638A-64AC-4946-94B4-39EF7D477E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5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B5C1DC36-FCF6-4F65-A8BC-386231DA6558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43846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E59BDDC2-5BFA-453C-A225-5004D8F0E7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we consider public equities as another form of intermediated investment, then the paper's main finding of a 30% increase in PE fund investments may be better framed as a shift in the organizational structure of LPs' overall investment portfolios, rather than a net increase in financial intermediation per 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Challenges the pure substitution from direct to intermediated investment: suggests that increased in PE investment has to come from either: by reducing investment in other asset classes or by increased funding around the Dodd-Frank. Moreover, this behavior occurs at the treated LPs only, which seems implausible.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another possibility is: control LPs reduce PE investment, while treated LPs simultaneously increase – both treated and control groups move in opposite direction, leading to large increase in the treatment effect. However, this case also refutes the increased intermediation story – if control LPs decrease intermediation after the reform, it’s not a intermediation story anymore.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01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Suggestion 1: is it common in the literature?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995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6" y="1019175"/>
            <a:ext cx="7310437" cy="338137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baseline="0"/>
            </a:lvl1pPr>
            <a:lvl2pPr marL="457200" indent="-228600">
              <a:lnSpc>
                <a:spcPct val="150000"/>
              </a:lnSpc>
              <a:spcAft>
                <a:spcPts val="0"/>
              </a:spcAft>
              <a:defRPr sz="1800"/>
            </a:lvl2pPr>
            <a:lvl3pPr marL="914400" indent="-228600">
              <a:lnSpc>
                <a:spcPct val="150000"/>
              </a:lnSpc>
              <a:spcAft>
                <a:spcPts val="0"/>
              </a:spcAft>
              <a:defRPr sz="1800"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lvl="0"/>
            <a:r>
              <a:rPr lang="da-DK" dirty="0"/>
              <a:t>Level 1</a:t>
            </a:r>
          </a:p>
          <a:p>
            <a:pPr lvl="1"/>
            <a:r>
              <a:rPr lang="da-DK" dirty="0"/>
              <a:t>Level 2</a:t>
            </a:r>
          </a:p>
          <a:p>
            <a:pPr lvl="2"/>
            <a:r>
              <a:rPr lang="da-DK" dirty="0"/>
              <a:t>Level 3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296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82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08013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7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20750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08013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59618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1071" y="10191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</a:t>
            </a:r>
            <a:r>
              <a:rPr lang="da-DK" dirty="0" err="1"/>
              <a:t>add</a:t>
            </a:r>
            <a:r>
              <a:rPr lang="da-DK" dirty="0"/>
              <a:t> text – or click an icon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050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6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7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0321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28718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22" r:id="rId4"/>
    <p:sldLayoutId id="2147483688" r:id="rId5"/>
    <p:sldLayoutId id="214748372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40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6E946-859E-4BF3-BC6E-1AE019588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2024 Boca-ECGI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A8B1-BDC2-41BD-968C-5482C7D54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000" dirty="0"/>
              <a:t>Discussion of: </a:t>
            </a:r>
          </a:p>
          <a:p>
            <a:pPr algn="ctr"/>
            <a:r>
              <a:rPr lang="en-GB" sz="2800" dirty="0"/>
              <a:t>Spreading Sunshine in Private Equity:</a:t>
            </a:r>
          </a:p>
          <a:p>
            <a:pPr algn="ctr"/>
            <a:r>
              <a:rPr lang="en-GB" sz="2800" dirty="0"/>
              <a:t>Financial Intermediation and Regulatory Oversight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12703F-1E85-782C-C9EB-235C37D88E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</a:t>
            </a:r>
            <a:r>
              <a:rPr lang="en-GB" sz="1600" dirty="0" err="1"/>
              <a:t>Yingxiang</a:t>
            </a:r>
            <a:r>
              <a:rPr lang="en-GB" sz="1600" dirty="0"/>
              <a:t> Li</a:t>
            </a:r>
            <a:endParaRPr lang="en-US" dirty="0"/>
          </a:p>
          <a:p>
            <a:endParaRPr lang="en-US" u="sng" dirty="0"/>
          </a:p>
          <a:p>
            <a:r>
              <a:rPr lang="en-US" u="sng" dirty="0"/>
              <a:t>Discussant</a:t>
            </a:r>
            <a:r>
              <a:rPr lang="en-US" dirty="0"/>
              <a:t>: Donghyun Kang (Erasmus School of Economics)</a:t>
            </a:r>
          </a:p>
        </p:txBody>
      </p:sp>
    </p:spTree>
    <p:extLst>
      <p:ext uri="{BB962C8B-B14F-4D97-AF65-F5344CB8AC3E}">
        <p14:creationId xmlns:p14="http://schemas.microsoft.com/office/powerpoint/2010/main" val="222400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79"/>
    </mc:Choice>
    <mc:Fallback>
      <p:transition spd="slow" advTm="138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Great paper that highlights how regulatory oversight affects financial intermediation </a:t>
            </a:r>
          </a:p>
          <a:p>
            <a:pPr lvl="1"/>
            <a:r>
              <a:rPr lang="en-US" dirty="0"/>
              <a:t>Examines a landmark reform (Dodd-Frank Act) and its effect on PE industry</a:t>
            </a:r>
          </a:p>
          <a:p>
            <a:pPr lvl="1"/>
            <a:r>
              <a:rPr lang="en-US" dirty="0"/>
              <a:t>Oversight can complement market discipline, increasing investments via intermediaries</a:t>
            </a:r>
          </a:p>
          <a:p>
            <a:r>
              <a:rPr lang="en-US" dirty="0"/>
              <a:t>Provided few thoughts on how to tighten the ‘increased intermediation’ story</a:t>
            </a:r>
          </a:p>
          <a:p>
            <a:pPr lvl="1"/>
            <a:r>
              <a:rPr lang="en-US" dirty="0"/>
              <a:t>Does modest reduction in direct investment $ plausibly support the story?</a:t>
            </a:r>
          </a:p>
          <a:p>
            <a:pPr lvl="1"/>
            <a:r>
              <a:rPr lang="en-US" dirty="0"/>
              <a:t>Can you examine systematic changes in LP/GP reporting around the reform?</a:t>
            </a:r>
          </a:p>
          <a:p>
            <a:pPr lvl="1"/>
            <a:r>
              <a:rPr lang="en-US" dirty="0"/>
              <a:t>Update specification/identification to sharpen the story</a:t>
            </a:r>
          </a:p>
          <a:p>
            <a:r>
              <a:rPr lang="en-US" b="1" dirty="0"/>
              <a:t>Thank you!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4819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64"/>
    </mc:Choice>
    <mc:Fallback>
      <p:transition spd="slow" advTm="202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Dodd-Frank Act unexpectedly expanded regulatory oversight of PE fund advisers</a:t>
                </a:r>
              </a:p>
              <a:p>
                <a:pPr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Goal: Improve transparency and reduce agency conflicts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Regulatory oversight </a:t>
                </a:r>
                <a:r>
                  <a:rPr lang="en-US" b="1" dirty="0"/>
                  <a:t>facilitates financial intermediation</a:t>
                </a:r>
              </a:p>
              <a:p>
                <a:pPr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LPs with more pre-existing relationships with newly registered GPs (“High-exposure LPs” or “Treated LPs”) subsequently:</a:t>
                </a:r>
              </a:p>
              <a:p>
                <a:pPr lvl="2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a) Increase investment into PE funds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30%</a:t>
                </a:r>
              </a:p>
              <a:p>
                <a:pPr lvl="2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b) Decrease direct investments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n-US" dirty="0"/>
                  <a:t>30%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Enjoyed reading it! Very well written</a:t>
                </a:r>
              </a:p>
              <a:p>
                <a:pPr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Some comments to tighten the ‘increased intermediation’ story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  <a:blipFill>
                <a:blip r:embed="rId3"/>
                <a:stretch>
                  <a:fillRect l="-1668" t="-2342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9561-23FA-B7ED-C1E7-2CB9A224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 of Key Findings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63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372"/>
    </mc:Choice>
    <mc:Fallback>
      <p:transition spd="slow" advTm="94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600" dirty="0"/>
                  <a:t>Baseline Investment Levels (from Table 1):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600" dirty="0">
                    <a:solidFill>
                      <a:srgbClr val="0070C0"/>
                    </a:solidFill>
                  </a:rPr>
                  <a:t>Average committed capital to PE funds: $39.4M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Average direct investment amount: $1.6M</a:t>
                </a:r>
              </a:p>
              <a:p>
                <a:pPr marL="74295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Direct investment</a:t>
                </a:r>
                <a:r>
                  <a:rPr lang="en-US" sz="1400" dirty="0"/>
                  <a:t> is ~4% of </a:t>
                </a:r>
                <a:r>
                  <a:rPr lang="en-US" sz="1400" dirty="0">
                    <a:solidFill>
                      <a:srgbClr val="0070C0"/>
                    </a:solidFill>
                  </a:rPr>
                  <a:t>intermediated investment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600" dirty="0"/>
                  <a:t>Given these large difference in baseline investment levels,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600" dirty="0"/>
                  <a:t>30% decrease in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direct investment amount</a:t>
                </a:r>
                <a:r>
                  <a:rPr lang="en-US" sz="1600" dirty="0"/>
                  <a:t> is likely a small amount in $ terms</a:t>
                </a:r>
              </a:p>
              <a:p>
                <a:pPr marL="74295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$1.6</m:t>
                    </m:r>
                    <m:r>
                      <m:rPr>
                        <m:sty m:val="p"/>
                      </m:rP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  = 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$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𝟓𝐌</m:t>
                    </m:r>
                  </m:oMath>
                </a14:m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600" dirty="0"/>
                  <a:t>Whereas 30% increase in </a:t>
                </a:r>
                <a:r>
                  <a:rPr lang="en-US" sz="1600" dirty="0">
                    <a:solidFill>
                      <a:srgbClr val="0070C0"/>
                    </a:solidFill>
                  </a:rPr>
                  <a:t>PE investment</a:t>
                </a:r>
                <a:r>
                  <a:rPr lang="en-US" sz="1600" dirty="0"/>
                  <a:t> amount after reform represents:</a:t>
                </a:r>
              </a:p>
              <a:p>
                <a:pPr marL="74295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$39.4</m:t>
                    </m:r>
                    <m:r>
                      <m:rPr>
                        <m:sty m:val="p"/>
                      </m:rP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3</m:t>
                    </m:r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 = </m:t>
                    </m:r>
                    <m:r>
                      <a:rPr lang="en-US" sz="14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+$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𝟏𝟐𝐌</m:t>
                    </m:r>
                  </m:oMath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3"/>
                <a:stretch>
                  <a:fillRect l="-1501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9561-23FA-B7ED-C1E7-2CB9A224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Economic Magnitudes: Direct vs. Intermediated Investment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85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657"/>
    </mc:Choice>
    <mc:Fallback>
      <p:transition spd="slow" advTm="83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DE6440-E1AE-DE68-1AFB-DFF8540C7137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Note 1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70C0"/>
                    </a:solidFill>
                  </a:rPr>
                  <a:t>$12M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in PE fund investment &gt;&gt;&gt; </a:t>
                </a:r>
                <a:r>
                  <a:rPr lang="en-US" dirty="0">
                    <a:solidFill>
                      <a:schemeClr val="accent6"/>
                    </a:solidFill>
                  </a:rPr>
                  <a:t>$0.5M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in direct investment</a:t>
                </a:r>
              </a:p>
              <a:p>
                <a:pPr lvl="1"/>
                <a:r>
                  <a:rPr lang="en-US" dirty="0"/>
                  <a:t>Potential explanation 1: Reallocation from other asset classes (public equity?)</a:t>
                </a:r>
              </a:p>
              <a:p>
                <a:r>
                  <a:rPr lang="en-US" b="1" dirty="0"/>
                  <a:t>Note 2</a:t>
                </a:r>
                <a:r>
                  <a:rPr lang="en-US" dirty="0"/>
                  <a:t>: Can LPs increase investment to PE/VC by 30%?</a:t>
                </a:r>
              </a:p>
              <a:p>
                <a:pPr lvl="1"/>
                <a:r>
                  <a:rPr lang="en-US" dirty="0"/>
                  <a:t>Not sure if LPs are that flexible, given various mandates and constraints</a:t>
                </a:r>
              </a:p>
              <a:p>
                <a:pPr lvl="1"/>
                <a:r>
                  <a:rPr lang="en-US" dirty="0"/>
                  <a:t>Many LPs (pension funds, endowments etc.) operate within strict investment mandates that limit exposure to ‘alternative’ assets like PE/VC</a:t>
                </a:r>
              </a:p>
              <a:p>
                <a:pPr lvl="1"/>
                <a:r>
                  <a:rPr lang="en-US" dirty="0"/>
                  <a:t>Potential explanation 2: Something else might be happening around the reform that drives increases in </a:t>
                </a:r>
                <a:r>
                  <a:rPr lang="en-US" i="1" dirty="0"/>
                  <a:t>observed </a:t>
                </a:r>
                <a:r>
                  <a:rPr lang="en-US" dirty="0"/>
                  <a:t>investment in PE/VC [more next slide]</a:t>
                </a:r>
              </a:p>
              <a:p>
                <a:r>
                  <a:rPr lang="en-US" dirty="0"/>
                  <a:t>Either cases are inconsistent with the ‘increased intermediation’ story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DE6440-E1AE-DE68-1AFB-DFF8540C7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4"/>
                <a:stretch>
                  <a:fillRect l="-1668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9BE0-D93D-BFD8-BA7A-0DA2C4793A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Institutional Constraints: Can LPs Be This Flexible?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25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021"/>
    </mc:Choice>
    <mc:Fallback>
      <p:transition spd="slow" advTm="145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7576" y="1019174"/>
            <a:ext cx="7310437" cy="372780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Paper's main result: “Treated” LPs increase investment in registered GPs</a:t>
            </a:r>
          </a:p>
          <a:p>
            <a:r>
              <a:rPr lang="en-US" sz="1400" dirty="0"/>
              <a:t>Data providers do not observe the complete set of PE/VC investments</a:t>
            </a:r>
          </a:p>
          <a:p>
            <a:pPr lvl="1"/>
            <a:r>
              <a:rPr lang="en-US" sz="1200" dirty="0" err="1"/>
              <a:t>Preqin</a:t>
            </a:r>
            <a:r>
              <a:rPr lang="en-US" sz="1200" dirty="0"/>
              <a:t> relies on multiple sources to obtain info on investments: </a:t>
            </a:r>
          </a:p>
          <a:p>
            <a:pPr lvl="1"/>
            <a:r>
              <a:rPr lang="en-US" sz="1200" dirty="0"/>
              <a:t>Public filings and FOIA requests + Voluntary disclosures from LPs and GPs</a:t>
            </a:r>
          </a:p>
          <a:p>
            <a:r>
              <a:rPr lang="en-US" sz="1400" b="1" dirty="0"/>
              <a:t>Potential Reporting Bias:</a:t>
            </a:r>
          </a:p>
          <a:p>
            <a:pPr lvl="1"/>
            <a:r>
              <a:rPr lang="en-US" sz="1200" dirty="0"/>
              <a:t>By construction, "treated" LPs have more unregistered GPs pre-reform</a:t>
            </a:r>
          </a:p>
          <a:p>
            <a:pPr lvl="1"/>
            <a:r>
              <a:rPr lang="en-US" sz="1200" u="sng" dirty="0"/>
              <a:t>My guess</a:t>
            </a:r>
            <a:r>
              <a:rPr lang="en-US" sz="1200" dirty="0"/>
              <a:t>: After reform, registered GPs likely to disclose more</a:t>
            </a:r>
          </a:p>
          <a:p>
            <a:pPr marL="228600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 </a:t>
            </a:r>
            <a:r>
              <a:rPr lang="en-US" sz="1200" dirty="0"/>
              <a:t>Increased investments by “treated” LPs partially reflect increased reporting, not true investment changes</a:t>
            </a:r>
          </a:p>
          <a:p>
            <a:r>
              <a:rPr lang="en-US" sz="1400" b="1" dirty="0"/>
              <a:t>Suggestion</a:t>
            </a:r>
            <a:r>
              <a:rPr lang="en-US" sz="1400" dirty="0"/>
              <a:t>:</a:t>
            </a:r>
          </a:p>
          <a:p>
            <a:pPr lvl="1"/>
            <a:r>
              <a:rPr lang="en-US" sz="1200" dirty="0"/>
              <a:t>Compare the number of reported investments before and after registration</a:t>
            </a:r>
          </a:p>
          <a:p>
            <a:pPr lvl="1"/>
            <a:r>
              <a:rPr lang="en-US" sz="1200" dirty="0"/>
              <a:t>Examine whether reporting patterns differ between registered and unregistered advisers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Coverage: Potential Sample Selection Issue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26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562"/>
    </mc:Choice>
    <mc:Fallback>
      <p:transition spd="slow" advTm="149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246" y="2460979"/>
            <a:ext cx="7305675" cy="193957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Table 7 should provide strongest evidence for intermediation channel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The only analysis at LP-GP-Fund level (vs LP level in other tables)</a:t>
            </a:r>
          </a:p>
          <a:p>
            <a:pPr lvl="1">
              <a:lnSpc>
                <a:spcPct val="140000"/>
              </a:lnSpc>
            </a:pPr>
            <a:r>
              <a:rPr lang="en-US" sz="1400" b="1" dirty="0"/>
              <a:t>Directly </a:t>
            </a:r>
            <a:r>
              <a:rPr lang="en-US" sz="1400" dirty="0"/>
              <a:t>tracks flow of capital from LPs </a:t>
            </a:r>
            <a:r>
              <a:rPr lang="en-US" sz="1400" b="1" dirty="0"/>
              <a:t>into</a:t>
            </a:r>
            <a:r>
              <a:rPr lang="en-US" sz="1400" dirty="0"/>
              <a:t> newly registered vs unregistered GPs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Current result: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Magnitude is economically significant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But statistically, marginally (in)significant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Table 7: Direct Test of the Intermediation Channel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6A5CD-4531-FDDD-88A1-35E2D0BDC62D}"/>
              </a:ext>
            </a:extLst>
          </p:cNvPr>
          <p:cNvGrpSpPr/>
          <p:nvPr/>
        </p:nvGrpSpPr>
        <p:grpSpPr>
          <a:xfrm>
            <a:off x="911071" y="1034046"/>
            <a:ext cx="7305675" cy="1206749"/>
            <a:chOff x="2344067" y="1183250"/>
            <a:chExt cx="5693622" cy="940471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8402424-B979-95E3-E901-65923FB2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" r="661" b="70793"/>
            <a:stretch/>
          </p:blipFill>
          <p:spPr>
            <a:xfrm>
              <a:off x="2344067" y="1183250"/>
              <a:ext cx="5693622" cy="94047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88BF61-A78F-3152-72BC-695731B20120}"/>
                </a:ext>
              </a:extLst>
            </p:cNvPr>
            <p:cNvSpPr/>
            <p:nvPr/>
          </p:nvSpPr>
          <p:spPr>
            <a:xfrm>
              <a:off x="6598356" y="1507065"/>
              <a:ext cx="1281288" cy="564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38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901"/>
    </mc:Choice>
    <mc:Fallback>
      <p:transition spd="slow" advTm="68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Suggestion 1</a:t>
            </a:r>
          </a:p>
          <a:p>
            <a:pPr lvl="1"/>
            <a:r>
              <a:rPr lang="en-US" dirty="0"/>
              <a:t>To address the power issue, use LP-GP level data </a:t>
            </a:r>
          </a:p>
          <a:p>
            <a:pPr lvl="1"/>
            <a:r>
              <a:rPr lang="en-US" dirty="0"/>
              <a:t>While less granular than LP-GP-Fund level, still more so than LP level analysis</a:t>
            </a:r>
          </a:p>
          <a:p>
            <a:pPr lvl="2"/>
            <a:r>
              <a:rPr lang="en-US" dirty="0"/>
              <a:t>Can still test whether treated LPs are more likely to invest in any fund of registered GPs</a:t>
            </a:r>
          </a:p>
          <a:p>
            <a:r>
              <a:rPr lang="en-US" b="1" dirty="0"/>
              <a:t>Suggestion 2</a:t>
            </a:r>
            <a:r>
              <a:rPr lang="en-US" dirty="0"/>
              <a:t>: Regression Discontinuity Design</a:t>
            </a:r>
          </a:p>
          <a:p>
            <a:pPr lvl="1"/>
            <a:r>
              <a:rPr lang="en-US" dirty="0"/>
              <a:t>Exploit $150M AUM threshold for registration requirement</a:t>
            </a:r>
          </a:p>
          <a:p>
            <a:pPr lvl="1"/>
            <a:r>
              <a:rPr lang="en-US" dirty="0"/>
              <a:t>Compare GPs just above/below $150M threshold before the reform</a:t>
            </a:r>
          </a:p>
          <a:p>
            <a:pPr lvl="1"/>
            <a:r>
              <a:rPr lang="en-US" dirty="0"/>
              <a:t>Approximates random assignment to registration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Strengthening the Analysis: Alternative Specifications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82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31"/>
    </mc:Choice>
    <mc:Fallback>
      <p:transition spd="slow" advTm="66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Tables 6, 7: Not convinced about the interpretation given the following result</a:t>
                </a:r>
              </a:p>
              <a:p>
                <a:pPr lvl="1"/>
                <a:r>
                  <a:rPr lang="en-US" dirty="0"/>
                  <a:t>Already registered advisers with misconduct history: get less financing</a:t>
                </a:r>
              </a:p>
              <a:p>
                <a:pPr lvl="1"/>
                <a:r>
                  <a:rPr lang="en-US" dirty="0"/>
                  <a:t>Newly registered advisers with misconduct history: get more financing</a:t>
                </a:r>
              </a:p>
              <a:p>
                <a:r>
                  <a:rPr lang="en-US" dirty="0"/>
                  <a:t>But what explains the heterogeneity?</a:t>
                </a:r>
              </a:p>
              <a:p>
                <a:pPr lvl="1"/>
                <a:r>
                  <a:rPr lang="en-US" dirty="0"/>
                  <a:t>Writings can be clearer why we observe heterogeneity based on advisers’ registration status change</a:t>
                </a:r>
              </a:p>
              <a:p>
                <a:pPr lvl="1"/>
                <a:r>
                  <a:rPr lang="en-US" dirty="0"/>
                  <a:t>Is it due to weaker bargaining power of newly registered GPs with misconduct history, maybe forces them to substantially reduce their fees?</a:t>
                </a:r>
              </a:p>
              <a:p>
                <a:pPr lvl="2"/>
                <a:r>
                  <a:rPr lang="en-US" dirty="0"/>
                  <a:t>Suggestion: Examine fees</a:t>
                </a:r>
              </a:p>
              <a:p>
                <a:r>
                  <a:rPr lang="en-US" dirty="0"/>
                  <a:t>Table 7 Overfitting? </a:t>
                </a:r>
              </a:p>
              <a:p>
                <a:pPr lvl="1"/>
                <a:r>
                  <a:rPr lang="en-US" dirty="0"/>
                  <a:t>Num of </a:t>
                </a:r>
                <a:r>
                  <a:rPr lang="en-US" dirty="0" err="1"/>
                  <a:t>obs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21,000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Year-by-LP fixed effects: potentially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21 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years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∗ 1,000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LPs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=21,000</m:t>
                    </m:r>
                  </m:oMath>
                </a14:m>
                <a:r>
                  <a:rPr lang="en-US" dirty="0"/>
                  <a:t> fixed effect indicators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334" t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Interpreting the Misconduct result</a:t>
            </a:r>
          </a:p>
        </p:txBody>
      </p:sp>
    </p:spTree>
    <p:extLst>
      <p:ext uri="{BB962C8B-B14F-4D97-AF65-F5344CB8AC3E}">
        <p14:creationId xmlns:p14="http://schemas.microsoft.com/office/powerpoint/2010/main" val="109178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8"/>
    </mc:Choice>
    <mc:Fallback>
      <p:transition spd="slow" advTm="22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𝑒𝑥𝑝𝑜𝑠𝑢𝑟𝑒</m:t>
                    </m:r>
                  </m:oMath>
                </a14:m>
                <a:r>
                  <a:rPr lang="en-US" dirty="0"/>
                  <a:t>: clarify what ‘the share of newly registered’: high number of registered advisers (count?) or high in terms of dollars invested?</a:t>
                </a:r>
              </a:p>
              <a:p>
                <a:pPr lvl="1"/>
                <a:r>
                  <a:rPr lang="en-US" dirty="0"/>
                  <a:t>Both measures make sense to me; but would like to clarify what the author uses</a:t>
                </a:r>
              </a:p>
              <a:p>
                <a:r>
                  <a:rPr lang="en-US" dirty="0"/>
                  <a:t>Could examine concurrent paper, Jiang, Mason, Qian, and </a:t>
                </a:r>
                <a:r>
                  <a:rPr lang="en-US" dirty="0" err="1"/>
                  <a:t>Utke</a:t>
                </a:r>
                <a:r>
                  <a:rPr lang="en-US" dirty="0"/>
                  <a:t> (2024) </a:t>
                </a:r>
              </a:p>
              <a:p>
                <a:pPr lvl="1"/>
                <a:r>
                  <a:rPr lang="en-US" dirty="0"/>
                  <a:t>Document mandatory disclosure of misconduct reduces GPs’ ability to fundraise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comments</a:t>
            </a:r>
          </a:p>
        </p:txBody>
      </p:sp>
    </p:spTree>
    <p:extLst>
      <p:ext uri="{BB962C8B-B14F-4D97-AF65-F5344CB8AC3E}">
        <p14:creationId xmlns:p14="http://schemas.microsoft.com/office/powerpoint/2010/main" val="1508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9"/>
    </mc:Choice>
    <mc:Fallback>
      <p:transition spd="slow" advTm="158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8|5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3.2|14.8|20.1|9.1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5.4|8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2.3|43.6|5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2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6.7"/>
</p:tagLst>
</file>

<file path=ppt/theme/theme1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1057</Words>
  <Application>Microsoft Office PowerPoint</Application>
  <PresentationFormat>On-screen Show (16:9)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CBS EA</dc:creator>
  <cp:lastModifiedBy>Donghyun Kang</cp:lastModifiedBy>
  <cp:revision>730</cp:revision>
  <cp:lastPrinted>2022-08-22T21:08:19Z</cp:lastPrinted>
  <dcterms:created xsi:type="dcterms:W3CDTF">2013-11-09T16:46:18Z</dcterms:created>
  <dcterms:modified xsi:type="dcterms:W3CDTF">2024-12-12T21:06:44Z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2024-09-09T12:47:01Z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f8863eeb-b554-495c-98c3-6a30f7377c55</vt:lpwstr>
  </property>
  <property fmtid="{D5CDD505-2E9C-101B-9397-08002B2CF9AE}" pid="8" name="MSIP_Label_8772ba27-cab8-4042-a351-a31f6e4eacdc_ContentBits">
    <vt:lpwstr>0</vt:lpwstr>
  </property>
</Properties>
</file>