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84" r:id="rId2"/>
    <p:sldMasterId id="2147483689" r:id="rId3"/>
  </p:sldMasterIdLst>
  <p:notesMasterIdLst>
    <p:notesMasterId r:id="rId44"/>
  </p:notesMasterIdLst>
  <p:handoutMasterIdLst>
    <p:handoutMasterId r:id="rId45"/>
  </p:handoutMasterIdLst>
  <p:sldIdLst>
    <p:sldId id="256" r:id="rId4"/>
    <p:sldId id="257" r:id="rId5"/>
    <p:sldId id="374" r:id="rId6"/>
    <p:sldId id="315" r:id="rId7"/>
    <p:sldId id="316" r:id="rId8"/>
    <p:sldId id="317" r:id="rId9"/>
    <p:sldId id="373" r:id="rId10"/>
    <p:sldId id="397" r:id="rId11"/>
    <p:sldId id="376" r:id="rId12"/>
    <p:sldId id="385" r:id="rId13"/>
    <p:sldId id="332" r:id="rId14"/>
    <p:sldId id="350" r:id="rId15"/>
    <p:sldId id="342" r:id="rId16"/>
    <p:sldId id="365" r:id="rId17"/>
    <p:sldId id="394" r:id="rId18"/>
    <p:sldId id="340" r:id="rId19"/>
    <p:sldId id="378" r:id="rId20"/>
    <p:sldId id="388" r:id="rId21"/>
    <p:sldId id="372" r:id="rId22"/>
    <p:sldId id="348" r:id="rId23"/>
    <p:sldId id="354" r:id="rId24"/>
    <p:sldId id="384" r:id="rId25"/>
    <p:sldId id="395" r:id="rId26"/>
    <p:sldId id="358" r:id="rId27"/>
    <p:sldId id="366" r:id="rId28"/>
    <p:sldId id="367" r:id="rId29"/>
    <p:sldId id="324" r:id="rId30"/>
    <p:sldId id="389" r:id="rId31"/>
    <p:sldId id="375" r:id="rId32"/>
    <p:sldId id="390" r:id="rId33"/>
    <p:sldId id="391" r:id="rId34"/>
    <p:sldId id="392" r:id="rId35"/>
    <p:sldId id="335" r:id="rId36"/>
    <p:sldId id="380" r:id="rId37"/>
    <p:sldId id="379" r:id="rId38"/>
    <p:sldId id="381" r:id="rId39"/>
    <p:sldId id="382" r:id="rId40"/>
    <p:sldId id="357" r:id="rId41"/>
    <p:sldId id="369" r:id="rId42"/>
    <p:sldId id="371" r:id="rId43"/>
  </p:sldIdLst>
  <p:sldSz cx="9144000" cy="5143500" type="screen16x9"/>
  <p:notesSz cx="9601200" cy="73152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E13437-2693-476F-BEA3-0ED728677697}">
          <p14:sldIdLst>
            <p14:sldId id="256"/>
            <p14:sldId id="257"/>
            <p14:sldId id="374"/>
            <p14:sldId id="315"/>
            <p14:sldId id="316"/>
            <p14:sldId id="317"/>
            <p14:sldId id="373"/>
            <p14:sldId id="397"/>
            <p14:sldId id="376"/>
            <p14:sldId id="385"/>
            <p14:sldId id="332"/>
            <p14:sldId id="350"/>
            <p14:sldId id="342"/>
            <p14:sldId id="365"/>
            <p14:sldId id="394"/>
            <p14:sldId id="340"/>
            <p14:sldId id="378"/>
            <p14:sldId id="388"/>
            <p14:sldId id="372"/>
            <p14:sldId id="348"/>
            <p14:sldId id="354"/>
          </p14:sldIdLst>
        </p14:section>
        <p14:section name="effect on manager pool" id="{06648BE8-0909-495F-ABC3-FB8758322457}">
          <p14:sldIdLst>
            <p14:sldId id="384"/>
            <p14:sldId id="395"/>
            <p14:sldId id="358"/>
            <p14:sldId id="366"/>
            <p14:sldId id="367"/>
            <p14:sldId id="324"/>
          </p14:sldIdLst>
        </p14:section>
        <p14:section name="appendix" id="{A750C38E-3BF4-4E87-A5B3-1A76732D6404}">
          <p14:sldIdLst>
            <p14:sldId id="389"/>
            <p14:sldId id="375"/>
            <p14:sldId id="390"/>
            <p14:sldId id="391"/>
            <p14:sldId id="392"/>
            <p14:sldId id="335"/>
            <p14:sldId id="380"/>
            <p14:sldId id="379"/>
            <p14:sldId id="381"/>
            <p14:sldId id="382"/>
            <p14:sldId id="357"/>
            <p14:sldId id="369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3048">
          <p15:clr>
            <a:srgbClr val="A4A3A4"/>
          </p15:clr>
        </p15:guide>
        <p15:guide id="3" pos="5183">
          <p15:clr>
            <a:srgbClr val="A4A3A4"/>
          </p15:clr>
        </p15:guide>
        <p15:guide id="4" pos="579">
          <p15:clr>
            <a:srgbClr val="A4A3A4"/>
          </p15:clr>
        </p15:guide>
        <p15:guide id="5" pos="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7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05540-0E51-4146-9651-6A58E2F43DE5}" v="2" dt="2024-09-27T09:33:02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8230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056" y="76"/>
      </p:cViewPr>
      <p:guideLst>
        <p:guide orient="horz" pos="192"/>
        <p:guide orient="horz" pos="3048"/>
        <p:guide pos="5183"/>
        <p:guide pos="579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304"/>
        <p:guide pos="30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F6992C72-CA01-4D4C-B1C4-5066EC55DB8A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EF7638A-64AC-4946-94B4-39EF7D477E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5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B5C1DC36-FCF6-4F65-A8BC-386231DA6558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43846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E59BDDC2-5BFA-453C-A225-5004D8F0E7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Loans: "Unauthorized loans or advances from the company to its shareholders"</a:t>
            </a:r>
          </a:p>
          <a:p>
            <a:r>
              <a:rPr lang="en-US" dirty="0"/>
              <a:t>Rather than any bankrupts, this is Targeting at those who exploit </a:t>
            </a: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protection of limited liability and bankruptcy law to commit irresponsible business conduct or outright fraud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583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BDDC2-5BFA-453C-A225-5004D8F0E7E2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sz="1200" dirty="0"/>
              <a:t>Changes in the characteristics of managers in the labor pool: ex-ante, anticipatory effect vs. ex-post effect of strawmen appointments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949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Newspaper had access to quarantine register, through </a:t>
            </a: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filing a freedom of information request to local bankruptcy courts. The Newspaper article provides the universe of the quarantined managers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6912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Measured at 2 years before quarantine order/bankruptcy ruling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60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Network: defined as anyone who had served in the management, ownership, or board at the same year in a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56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Throughout this paper: interchangeably use quarantine and disqualification.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dirty="0"/>
              <a:t>Sweden (2014) bans individuals from being managers, founders or majority owners of LLC for 3 to 10 years for “grossly irresponsible business conduct”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69 managers: come from the universe of quarantined managers from the three regional courts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501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542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188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Compared to the pre-quarantine regime, the reform significantly increased the expected cost of committing misconduct </a:t>
            </a:r>
            <a:r>
              <a:rPr lang="en-US" sz="1200" b="1" dirty="0"/>
              <a:t>that leads to the creditors' losses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sz="1200" dirty="0"/>
          </a:p>
          <a:p>
            <a:r>
              <a:rPr lang="en-US" sz="1200" dirty="0"/>
              <a:t>No public disclosure requirement</a:t>
            </a:r>
          </a:p>
          <a:p>
            <a:pPr lvl="1"/>
            <a:r>
              <a:rPr lang="en-US" sz="1100" dirty="0"/>
              <a:t>Information available only to authorities</a:t>
            </a:r>
          </a:p>
          <a:p>
            <a:pPr lvl="1"/>
            <a:r>
              <a:rPr lang="en-US" sz="1100" dirty="0"/>
              <a:t>Investors/employers cannot directly access records</a:t>
            </a:r>
          </a:p>
          <a:p>
            <a:pPr lvl="1"/>
            <a:r>
              <a:rPr lang="en-US" sz="1100" dirty="0"/>
              <a:t>(Public access only through specific court requests, as in 2017 media cases)</a:t>
            </a:r>
            <a:endParaRPr lang="en-US" altLang="nb-NO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sz="1200" dirty="0"/>
              <a:t>Disqualification period starts about a year after the initial filing for bankruptcy (11.5 months)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sz="1200" dirty="0"/>
              <a:t>Most managers (85%) are disqualified for 3 years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sz="1200" dirty="0"/>
              <a:t>Average disqualification period is 2.84 years </a:t>
            </a:r>
            <a:r>
              <a:rPr lang="en-US" altLang="nb-NO" sz="1050" dirty="0"/>
              <a:t>[</a:t>
            </a:r>
            <a:r>
              <a:rPr lang="en-US" altLang="nb-NO" sz="1050" dirty="0">
                <a:hlinkClick r:id="rId3" action="ppaction://hlinksldjump"/>
              </a:rPr>
              <a:t>distribution</a:t>
            </a:r>
            <a:r>
              <a:rPr lang="en-US" altLang="nb-NO" sz="1050" dirty="0"/>
              <a:t>]</a:t>
            </a:r>
            <a:endParaRPr lang="en-US" altLang="nb-NO" sz="1200" dirty="0"/>
          </a:p>
          <a:p>
            <a:endParaRPr lang="da-DK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333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551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BDDC2-5BFA-453C-A225-5004D8F0E7E2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37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11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5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6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79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6" y="1019175"/>
            <a:ext cx="7310437" cy="3381375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400"/>
              </a:spcAft>
              <a:buFont typeface="Arial" panose="020B0604020202020204" pitchFamily="34" charset="0"/>
              <a:buChar char="•"/>
              <a:defRPr baseline="0"/>
            </a:lvl1pPr>
            <a:lvl2pPr marL="457200" indent="-228600">
              <a:spcAft>
                <a:spcPts val="400"/>
              </a:spcAft>
              <a:defRPr sz="1800"/>
            </a:lvl2pPr>
            <a:lvl3pPr marL="914400" indent="-228600">
              <a:spcAft>
                <a:spcPts val="400"/>
              </a:spcAft>
              <a:defRPr sz="1800"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296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82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08013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7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20750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08013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59618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1071" y="10191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</a:t>
            </a:r>
            <a:r>
              <a:rPr lang="da-DK" dirty="0" err="1"/>
              <a:t>add</a:t>
            </a:r>
            <a:r>
              <a:rPr lang="da-DK" dirty="0"/>
              <a:t> text – or click an icon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05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4323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28718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22" r:id="rId4"/>
    <p:sldLayoutId id="214748368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68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68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4000" indent="-2268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132716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slide" Target="slide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3D7ADF-9F62-42F1-8779-6A5C7416F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December 2024</a:t>
            </a:r>
          </a:p>
          <a:p>
            <a:r>
              <a:rPr lang="en-US" dirty="0"/>
              <a:t>Boca-ECGI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A8B1-BDC2-41BD-968C-5482C7D54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9163" y="1035782"/>
            <a:ext cx="7308850" cy="101439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Disqualifying Managerial Misconduct </a:t>
            </a:r>
          </a:p>
          <a:p>
            <a:pPr algn="ctr"/>
            <a:r>
              <a:rPr lang="en-US" sz="3200" dirty="0"/>
              <a:t>in Corporate Bankruptcy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6E946-859E-4BF3-BC6E-1AE0195884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9163" y="2782911"/>
            <a:ext cx="7308850" cy="1464255"/>
          </a:xfrm>
        </p:spPr>
        <p:txBody>
          <a:bodyPr>
            <a:normAutofit fontScale="85000" lnSpcReduction="20000"/>
          </a:bodyPr>
          <a:lstStyle/>
          <a:p>
            <a:r>
              <a:rPr lang="en-US" sz="1400" b="1" dirty="0"/>
              <a:t>Donghyun Kang</a:t>
            </a:r>
          </a:p>
          <a:p>
            <a:r>
              <a:rPr lang="en-US" sz="1400" dirty="0"/>
              <a:t>Erasmus School of Economics</a:t>
            </a:r>
          </a:p>
          <a:p>
            <a:endParaRPr lang="en-GB" sz="1400" dirty="0"/>
          </a:p>
          <a:p>
            <a:r>
              <a:rPr lang="en-GB" sz="1400" b="1" dirty="0"/>
              <a:t>S. Lakshmi Naaraayanan</a:t>
            </a:r>
          </a:p>
          <a:p>
            <a:r>
              <a:rPr lang="en-GB" sz="1400" dirty="0"/>
              <a:t>London Business School</a:t>
            </a:r>
          </a:p>
          <a:p>
            <a:endParaRPr lang="en-US" sz="1400" dirty="0"/>
          </a:p>
          <a:p>
            <a:r>
              <a:rPr lang="en-US" sz="1400" b="1" dirty="0"/>
              <a:t>Kasper Meisner Nielsen</a:t>
            </a:r>
          </a:p>
          <a:p>
            <a:r>
              <a:rPr lang="en-US" sz="1400" dirty="0"/>
              <a:t>Copenhagen Business School</a:t>
            </a:r>
          </a:p>
          <a:p>
            <a:r>
              <a:rPr lang="en-US" sz="1400" dirty="0"/>
              <a:t>Danish Finance Institute</a:t>
            </a:r>
          </a:p>
        </p:txBody>
      </p:sp>
    </p:spTree>
    <p:extLst>
      <p:ext uri="{BB962C8B-B14F-4D97-AF65-F5344CB8AC3E}">
        <p14:creationId xmlns:p14="http://schemas.microsoft.com/office/powerpoint/2010/main" val="518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9"/>
    </mc:Choice>
    <mc:Fallback xmlns="">
      <p:transition spd="slow" advTm="227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C4546-5313-D211-19C0-AE9D960AD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987" y="1681718"/>
            <a:ext cx="7310438" cy="650060"/>
          </a:xfrm>
        </p:spPr>
        <p:txBody>
          <a:bodyPr/>
          <a:lstStyle/>
          <a:p>
            <a:r>
              <a:rPr lang="en-US" dirty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3"/>
    </mc:Choice>
    <mc:Fallback xmlns="">
      <p:transition spd="slow" advTm="24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A05BDD8A-ED91-7FBF-CCDD-CA0566CF79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6" y="1113694"/>
            <a:ext cx="4111499" cy="2992176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 fontScale="92500"/>
          </a:bodyPr>
          <a:lstStyle/>
          <a:p>
            <a:r>
              <a:rPr lang="en-US" dirty="0"/>
              <a:t>Effect on managerial &amp; ownership positions</a:t>
            </a:r>
          </a:p>
        </p:txBody>
      </p:sp>
      <p:pic>
        <p:nvPicPr>
          <p:cNvPr id="7" name="Content Placeholder 6" descr="A graph of a number of companies&#10;&#10;Description automatically generated with medium confidence">
            <a:extLst>
              <a:ext uri="{FF2B5EF4-FFF2-40B4-BE49-F238E27FC236}">
                <a16:creationId xmlns:a16="http://schemas.microsoft.com/office/drawing/2014/main" id="{BDEE2DD7-0E00-2C62-CCB2-33275B3E87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08" y="1113443"/>
            <a:ext cx="4111499" cy="299217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14EA8-6819-3C3B-2275-83B1556E3A05}"/>
              </a:ext>
            </a:extLst>
          </p:cNvPr>
          <p:cNvSpPr txBox="1"/>
          <p:nvPr/>
        </p:nvSpPr>
        <p:spPr>
          <a:xfrm>
            <a:off x="930829" y="4281803"/>
            <a:ext cx="726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incidence of managerial comeback even after quarantine expires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40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17"/>
    </mc:Choice>
    <mc:Fallback xmlns="">
      <p:transition spd="slow" advTm="112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C2161F3-F50E-4FCA-2D55-01F68A06780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134430" y="1019175"/>
            <a:ext cx="6876728" cy="33813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Effect on </a:t>
            </a:r>
            <a:r>
              <a:rPr lang="en-GB" sz="2400" dirty="0"/>
              <a:t>manager, owners &amp; board member positions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32842" y="2537094"/>
            <a:ext cx="6876728" cy="46201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A44B69-CEF3-29FD-0052-2D6AF35DB1E4}"/>
              </a:ext>
            </a:extLst>
          </p:cNvPr>
          <p:cNvSpPr/>
          <p:nvPr/>
        </p:nvSpPr>
        <p:spPr>
          <a:xfrm>
            <a:off x="6412159" y="1019175"/>
            <a:ext cx="1675453" cy="34505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3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16"/>
    </mc:Choice>
    <mc:Fallback xmlns="">
      <p:transition spd="slow" advTm="45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costs: Income &amp; Wealth</a:t>
            </a:r>
          </a:p>
        </p:txBody>
      </p:sp>
      <p:pic>
        <p:nvPicPr>
          <p:cNvPr id="1026" name="Picture 10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D4C3DD2E-3A7A-2CA1-0CEF-517B64AA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3" y="1268412"/>
            <a:ext cx="395605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1" descr="A graph showing the growth of wealth&#10;&#10;Description automatically generated">
            <a:extLst>
              <a:ext uri="{FF2B5EF4-FFF2-40B4-BE49-F238E27FC236}">
                <a16:creationId xmlns:a16="http://schemas.microsoft.com/office/drawing/2014/main" id="{A2436B23-BB0D-991A-6607-969B16560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89" y="1268412"/>
            <a:ext cx="395605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1CB9C8A-6D54-6F76-CF09-0E5B5A23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EBA7076-EE47-2F7B-7FD5-826D4CFB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DB727-4C90-B179-1B5B-0CE54DC0234D}"/>
              </a:ext>
            </a:extLst>
          </p:cNvPr>
          <p:cNvSpPr txBox="1"/>
          <p:nvPr/>
        </p:nvSpPr>
        <p:spPr>
          <a:xfrm>
            <a:off x="862382" y="4123607"/>
            <a:ext cx="7405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20% lower income after quarantines expire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6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41"/>
    </mc:Choice>
    <mc:Fallback xmlns="">
      <p:transition spd="slow" advTm="70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FD23F-E41D-A7AA-9A1F-62F8E983CC8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78641" y="1286541"/>
            <a:ext cx="8063034" cy="256472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costs: Income &amp; Wealth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336" y="1719291"/>
            <a:ext cx="4144271" cy="10770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AB713-78D0-02D3-59BA-882303675CAA}"/>
              </a:ext>
            </a:extLst>
          </p:cNvPr>
          <p:cNvSpPr/>
          <p:nvPr/>
        </p:nvSpPr>
        <p:spPr>
          <a:xfrm>
            <a:off x="4648357" y="1718388"/>
            <a:ext cx="3930013" cy="107707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5F128-10FA-62EF-C64E-EFB3CEF9FE8C}"/>
              </a:ext>
            </a:extLst>
          </p:cNvPr>
          <p:cNvSpPr txBox="1"/>
          <p:nvPr/>
        </p:nvSpPr>
        <p:spPr>
          <a:xfrm>
            <a:off x="903206" y="3851266"/>
            <a:ext cx="7213904" cy="75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Lower income: €10,000 less post-quarantine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nb-NO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arge</a:t>
            </a:r>
            <a:r>
              <a:rPr kumimoji="0" lang="en-US" alt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effect on assets and liabilities, but small effect on net wealth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8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43"/>
    </mc:Choice>
    <mc:Fallback xmlns="">
      <p:transition spd="slow" advTm="39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234CB-97DF-9EB9-454F-8CD75FC238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response to disqualification: appoint “straw men”</a:t>
            </a:r>
          </a:p>
          <a:p>
            <a:pPr lvl="1"/>
            <a:r>
              <a:rPr lang="en-US" dirty="0"/>
              <a:t>i.e. managers or owners who are being controlled by the actual owner or controller of the company</a:t>
            </a:r>
          </a:p>
          <a:p>
            <a:r>
              <a:rPr lang="en-US" dirty="0"/>
              <a:t>By appointing family members as “straw men” managers, disqualified managers avoid being penalized in the future</a:t>
            </a:r>
          </a:p>
          <a:p>
            <a:pPr lvl="1"/>
            <a:r>
              <a:rPr lang="en-US" dirty="0"/>
              <a:t>Why family? Shared financial interest, high level of trust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4608-244D-9CAD-92B7-313A8D69C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 on personal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9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42"/>
    </mc:Choice>
    <mc:Fallback xmlns="">
      <p:transition spd="slow" advTm="702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7B426-1A3C-2EC7-1BCE-74B7B44857B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family appointment: spouse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C7E4C7-6936-D21A-8798-F1FDA4EE74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659" y="1180218"/>
            <a:ext cx="3983126" cy="289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444191-DCEA-0329-FB6A-BC746FDFE6A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2" y="1190040"/>
            <a:ext cx="3983126" cy="28968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FCC88F-DFDA-5F13-AD19-14290E11E5CA}"/>
              </a:ext>
            </a:extLst>
          </p:cNvPr>
          <p:cNvSpPr txBox="1"/>
          <p:nvPr/>
        </p:nvSpPr>
        <p:spPr>
          <a:xfrm>
            <a:off x="903206" y="4064804"/>
            <a:ext cx="7213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nb-NO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Spouses of the disqualified manager more likely to be a manager</a:t>
            </a:r>
            <a:endParaRPr kumimoji="0" lang="en-US" altLang="nb-N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55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82"/>
    </mc:Choice>
    <mc:Fallback xmlns="">
      <p:transition spd="slow" advTm="51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E7A2FE-3411-6E47-E535-0E1E8848896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98442" y="1019175"/>
            <a:ext cx="6348704" cy="3381375"/>
          </a:xfr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/>
              <a:t>Effect on family appointments: spouse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94E87-4885-D9E4-B025-8AC9EAE0EBA4}"/>
              </a:ext>
            </a:extLst>
          </p:cNvPr>
          <p:cNvSpPr/>
          <p:nvPr/>
        </p:nvSpPr>
        <p:spPr>
          <a:xfrm>
            <a:off x="1398442" y="2323212"/>
            <a:ext cx="6347116" cy="79744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88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54"/>
    </mc:Choice>
    <mc:Fallback xmlns="">
      <p:transition spd="slow" advTm="174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C4546-5313-D211-19C0-AE9D960AD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987" y="1681718"/>
            <a:ext cx="7310438" cy="650060"/>
          </a:xfrm>
        </p:spPr>
        <p:txBody>
          <a:bodyPr/>
          <a:lstStyle/>
          <a:p>
            <a:r>
              <a:rPr lang="en-US" dirty="0"/>
              <a:t>Effect on deterring misconduct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6"/>
    </mc:Choice>
    <mc:Fallback xmlns="">
      <p:transition spd="slow" advTm="16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future bankruptcies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7575" y="1789322"/>
            <a:ext cx="3041037" cy="7494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A321AAF-52A7-CC31-ADF9-8120C7DD3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3254"/>
              </p:ext>
            </p:extLst>
          </p:nvPr>
        </p:nvGraphicFramePr>
        <p:xfrm>
          <a:off x="907299" y="912813"/>
          <a:ext cx="5943600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4043" imgH="3316439" progId="Word.Document.12">
                  <p:embed/>
                </p:oleObj>
              </mc:Choice>
              <mc:Fallback>
                <p:oleObj name="Document" r:id="rId2" imgW="5944043" imgH="3316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7299" y="912813"/>
                        <a:ext cx="5943600" cy="331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2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0"/>
    </mc:Choice>
    <mc:Fallback xmlns="">
      <p:transition spd="slow" advTm="107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nb-NO" dirty="0"/>
                  <a:t>Introduction of bankruptcy quarantine in Denmark on January 1, 2014</a:t>
                </a:r>
              </a:p>
              <a:p>
                <a:pPr lvl="1"/>
                <a:r>
                  <a:rPr lang="en-US" dirty="0"/>
                  <a:t>After bankruptcy, individuals can be disqualified from doing business with limited liability for up to 3 years if involved in </a:t>
                </a:r>
                <a:r>
                  <a:rPr lang="en-US" i="1" dirty="0"/>
                  <a:t>grossly irresponsible business conduct</a:t>
                </a:r>
                <a:endParaRPr lang="en-US" altLang="nb-NO" sz="1200" dirty="0"/>
              </a:p>
              <a:p>
                <a:r>
                  <a:rPr lang="en-US" dirty="0"/>
                  <a:t>Examples of </a:t>
                </a:r>
                <a:r>
                  <a:rPr lang="en-US" i="1" dirty="0"/>
                  <a:t>grossly irresponsible business conduct</a:t>
                </a:r>
              </a:p>
              <a:p>
                <a:pPr lvl="1"/>
                <a:r>
                  <a:rPr lang="en-US" dirty="0"/>
                  <a:t>Criminal offences related to running a business</a:t>
                </a:r>
              </a:p>
              <a:p>
                <a:pPr lvl="1"/>
                <a:r>
                  <a:rPr lang="en-US" dirty="0"/>
                  <a:t>Failure to comply with tax law, e.g., fail to file tax returns or to pay tax</a:t>
                </a:r>
              </a:p>
              <a:p>
                <a:pPr lvl="1"/>
                <a:r>
                  <a:rPr lang="en-US" dirty="0"/>
                  <a:t>Failure to comply with the Law on Annual Accounts</a:t>
                </a:r>
              </a:p>
              <a:p>
                <a:pPr lvl="1"/>
                <a:r>
                  <a:rPr lang="en-US" dirty="0"/>
                  <a:t>Shareholders loans (unauthorized use of company funds)</a:t>
                </a:r>
              </a:p>
              <a:p>
                <a:pPr lvl="1"/>
                <a:r>
                  <a:rPr lang="en-US" dirty="0"/>
                  <a:t>Lack of financial management</a:t>
                </a:r>
              </a:p>
              <a:p>
                <a:pPr lvl="1"/>
                <a:r>
                  <a:rPr lang="en-US" dirty="0"/>
                  <a:t>Disposal of business assets at prices significantly below market value</a:t>
                </a:r>
              </a:p>
              <a:p>
                <a:r>
                  <a:rPr lang="en-US" dirty="0"/>
                  <a:t>Target: managers who exploit limited liability protection to commit business misconduct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merely incompetent managers)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4"/>
                <a:stretch>
                  <a:fillRect l="-1668" t="-3423" r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4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65"/>
    </mc:Choice>
    <mc:Fallback xmlns="">
      <p:transition spd="slow" advTm="97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line graph&#10;&#10;Description automatically generated">
            <a:extLst>
              <a:ext uri="{FF2B5EF4-FFF2-40B4-BE49-F238E27FC236}">
                <a16:creationId xmlns:a16="http://schemas.microsoft.com/office/drawing/2014/main" id="{A94E0DD3-9D09-9497-DCA6-98EA9D7994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4" y="1322297"/>
            <a:ext cx="3752850" cy="2731770"/>
          </a:xfrm>
          <a:prstGeom prst="rect">
            <a:avLst/>
          </a:prstGeom>
          <a:noFill/>
        </p:spPr>
      </p:pic>
      <p:pic>
        <p:nvPicPr>
          <p:cNvPr id="7" name="Content Placeholder 6" descr="A graph of a line graph&#10;&#10;Description automatically generated">
            <a:extLst>
              <a:ext uri="{FF2B5EF4-FFF2-40B4-BE49-F238E27FC236}">
                <a16:creationId xmlns:a16="http://schemas.microsoft.com/office/drawing/2014/main" id="{D9DEDC50-E45D-B6E8-BB6E-B5782F42EC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42" y="1321772"/>
            <a:ext cx="3752850" cy="273177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 dirty="0"/>
              <a:t>Effect on crimes: all crimes &amp; frauds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2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1"/>
    </mc:Choice>
    <mc:Fallback xmlns="">
      <p:transition spd="slow" advTm="25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crimes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1888254"/>
            <a:ext cx="5771795" cy="76301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F4B55A-C2F4-EADF-B1FE-A89A4C59E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300013"/>
              </p:ext>
            </p:extLst>
          </p:nvPr>
        </p:nvGraphicFramePr>
        <p:xfrm>
          <a:off x="1600200" y="827088"/>
          <a:ext cx="5943600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4043" imgH="3488165" progId="Word.Document.12">
                  <p:embed/>
                </p:oleObj>
              </mc:Choice>
              <mc:Fallback>
                <p:oleObj name="Document" r:id="rId2" imgW="5944043" imgH="34881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200" y="827088"/>
                        <a:ext cx="5943600" cy="348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50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3"/>
    </mc:Choice>
    <mc:Fallback xmlns="">
      <p:transition spd="slow" advTm="250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C4546-5313-D211-19C0-AE9D960AD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987" y="1681718"/>
            <a:ext cx="7310438" cy="650060"/>
          </a:xfrm>
        </p:spPr>
        <p:txBody>
          <a:bodyPr/>
          <a:lstStyle/>
          <a:p>
            <a:r>
              <a:rPr lang="en-US" dirty="0"/>
              <a:t>Effect on managerial labor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9"/>
    </mc:Choice>
    <mc:Fallback xmlns="">
      <p:transition spd="slow" advTm="858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234CB-97DF-9EB9-454F-8CD75FC238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Disqualifications are costly for individuals</a:t>
            </a:r>
          </a:p>
          <a:p>
            <a:r>
              <a:rPr lang="en-US" sz="1800" dirty="0"/>
              <a:t>Individuals with criminal intentions may anticipate these costs and avoid having formal managerial responsibilities</a:t>
            </a:r>
          </a:p>
          <a:p>
            <a:pPr lvl="1"/>
            <a:r>
              <a:rPr lang="en-US" sz="1600" dirty="0"/>
              <a:t>Potential response to disqualification: appoint "straw men“</a:t>
            </a:r>
          </a:p>
          <a:p>
            <a:r>
              <a:rPr lang="en-US" sz="1800" dirty="0"/>
              <a:t>Identify characteristics associated with </a:t>
            </a:r>
            <a:r>
              <a:rPr lang="en-US" sz="1800" b="1" dirty="0"/>
              <a:t>low</a:t>
            </a:r>
            <a:r>
              <a:rPr lang="en-US" sz="1800" dirty="0"/>
              <a:t> cost of being disqualified from managing a business in Denmark</a:t>
            </a:r>
          </a:p>
          <a:p>
            <a:pPr lvl="1"/>
            <a:r>
              <a:rPr lang="en-US" altLang="nb-NO" sz="1600" dirty="0"/>
              <a:t>Foreigners</a:t>
            </a:r>
          </a:p>
          <a:p>
            <a:pPr lvl="1"/>
            <a:r>
              <a:rPr lang="en-US" altLang="nb-NO" sz="1600" dirty="0"/>
              <a:t>Individuals who receive public transfers</a:t>
            </a:r>
          </a:p>
          <a:p>
            <a:pPr lvl="1"/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4608-244D-9CAD-92B7-313A8D69C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 on managerial labor pool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3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69"/>
    </mc:Choice>
    <mc:Fallback xmlns="">
      <p:transition spd="slow" advTm="539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24ACD8-5B95-DEA1-4722-F400ECAA538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224837" y="1019175"/>
            <a:ext cx="4695914" cy="33813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the managerial labor pool (1)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2582413" y="1811760"/>
            <a:ext cx="4534004" cy="532779"/>
          </a:xfrm>
          <a:prstGeom prst="line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5CA05C-23AC-E2D3-26A7-29EFD547C4D4}"/>
              </a:ext>
            </a:extLst>
          </p:cNvPr>
          <p:cNvCxnSpPr>
            <a:cxnSpLocks/>
          </p:cNvCxnSpPr>
          <p:nvPr/>
        </p:nvCxnSpPr>
        <p:spPr>
          <a:xfrm flipV="1">
            <a:off x="2596590" y="1999183"/>
            <a:ext cx="4585980" cy="332223"/>
          </a:xfrm>
          <a:prstGeom prst="line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09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73"/>
    </mc:Choice>
    <mc:Fallback xmlns="">
      <p:transition spd="slow" advTm="50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8B7BA-8614-B28C-0A38-CA47C1E6CC0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224450" y="1019175"/>
            <a:ext cx="4696688" cy="33813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the managerial labor pool (2)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651934" y="1848883"/>
            <a:ext cx="4179485" cy="97406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066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"/>
    </mc:Choice>
    <mc:Fallback xmlns="">
      <p:transition spd="slow" advTm="17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 dirty="0"/>
              <a:t>Effect on the managerial labor pool (3)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572" y="2402329"/>
            <a:ext cx="6465463" cy="43158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FDEA04-C823-502C-7E2A-23A455845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00228"/>
              </p:ext>
            </p:extLst>
          </p:nvPr>
        </p:nvGraphicFramePr>
        <p:xfrm>
          <a:off x="966639" y="1328564"/>
          <a:ext cx="6399677" cy="299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1988" imgH="2681376" progId="Word.Document.12">
                  <p:embed/>
                </p:oleObj>
              </mc:Choice>
              <mc:Fallback>
                <p:oleObj name="Document" r:id="rId2" imgW="5731988" imgH="26813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6639" y="1328564"/>
                        <a:ext cx="6399677" cy="2993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3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"/>
    </mc:Choice>
    <mc:Fallback xmlns="">
      <p:transition spd="slow" advTm="70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17575" y="874160"/>
            <a:ext cx="7310437" cy="3381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Personal deterrence from disqualification</a:t>
            </a:r>
            <a:endParaRPr lang="en-US" altLang="nb-NO" dirty="0"/>
          </a:p>
          <a:p>
            <a:pPr lvl="1">
              <a:lnSpc>
                <a:spcPct val="120000"/>
              </a:lnSpc>
              <a:defRPr/>
            </a:pPr>
            <a:r>
              <a:rPr lang="en-US" altLang="nb-NO" dirty="0"/>
              <a:t>20% lower income post-quarantine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nb-NO" dirty="0"/>
              <a:t>Only 15% managerial comeback rate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Significant decline in future bankruptcies and criminal activities</a:t>
            </a:r>
            <a:endParaRPr lang="en-US" altLang="nb-NO" dirty="0"/>
          </a:p>
          <a:p>
            <a:r>
              <a:rPr lang="en-US" dirty="0"/>
              <a:t>Unintended consequences: strategic avoidance through strawman appointments </a:t>
            </a:r>
          </a:p>
          <a:p>
            <a:pPr lvl="1"/>
            <a:r>
              <a:rPr lang="en-US" dirty="0"/>
              <a:t>Family members in managerial positions increase from 10% to 30%</a:t>
            </a:r>
          </a:p>
          <a:p>
            <a:pPr lvl="1"/>
            <a:r>
              <a:rPr lang="en-US" dirty="0"/>
              <a:t>Shift in managerial labor pool composition</a:t>
            </a:r>
          </a:p>
          <a:p>
            <a:pPr lvl="2"/>
            <a:r>
              <a:rPr lang="en-US" dirty="0"/>
              <a:t>Increase in foreign citizens/origin</a:t>
            </a:r>
          </a:p>
          <a:p>
            <a:pPr lvl="2"/>
            <a:r>
              <a:rPr lang="en-US" dirty="0"/>
              <a:t>More managers receiving public transfers</a:t>
            </a:r>
          </a:p>
          <a:p>
            <a:pPr lvl="2"/>
            <a:r>
              <a:rPr lang="en-US" dirty="0"/>
              <a:t>(Groups with lower personal costs of disqualification)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2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9"/>
    </mc:Choice>
    <mc:Fallback xmlns="">
      <p:transition spd="slow" advTm="5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1E7702-AA9A-DEF0-7AA4-F832FDF47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341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"/>
    </mc:Choice>
    <mc:Fallback xmlns="">
      <p:transition spd="slow" advTm="51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quarantined managers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121" y="850826"/>
            <a:ext cx="4721808" cy="37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3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17576" y="1019175"/>
            <a:ext cx="7310437" cy="38195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nb-NO" dirty="0"/>
              <a:t>Bankruptcy quarantines or disqualification of individuals from management/key positions is a common feature across countries</a:t>
            </a:r>
          </a:p>
          <a:p>
            <a:pPr lvl="1">
              <a:lnSpc>
                <a:spcPct val="120000"/>
              </a:lnSpc>
            </a:pPr>
            <a:r>
              <a:rPr lang="en-US" altLang="nb-NO" dirty="0"/>
              <a:t>For engaging </a:t>
            </a:r>
            <a:r>
              <a:rPr lang="en-US" dirty="0"/>
              <a:t>in misconduct/fraud in the period leading up to bankruptcy</a:t>
            </a:r>
            <a:endParaRPr lang="en-US" altLang="nb-NO" sz="1400" dirty="0"/>
          </a:p>
          <a:p>
            <a:pPr>
              <a:lnSpc>
                <a:spcPct val="120000"/>
              </a:lnSpc>
            </a:pPr>
            <a:r>
              <a:rPr lang="en-US" altLang="nb-NO" dirty="0"/>
              <a:t>United Kingdom (1986) bans such individuals for being managers of limited liability companies for 2 to 15 years</a:t>
            </a:r>
          </a:p>
          <a:p>
            <a:pPr>
              <a:lnSpc>
                <a:spcPct val="120000"/>
              </a:lnSpc>
            </a:pPr>
            <a:r>
              <a:rPr lang="en-US" altLang="nb-NO" dirty="0"/>
              <a:t>United States (2002), </a:t>
            </a:r>
            <a:r>
              <a:rPr lang="en-US" dirty="0"/>
              <a:t>Sarbanes-Oxley Act allows the SEC to ban individuals from being a director of a public company if a bankrupt company violates securities law</a:t>
            </a: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altLang="nb-NO" sz="1900" dirty="0"/>
              <a:t>Other examples: Germany (1980), Norway (1984), Australia (2001), China (2006), India (2013), Ireland, Sweden (2014), Netherlands (2016) …</a:t>
            </a:r>
          </a:p>
          <a:p>
            <a:pPr>
              <a:lnSpc>
                <a:spcPct val="120000"/>
              </a:lnSpc>
            </a:pPr>
            <a:r>
              <a:rPr lang="en-US" altLang="nb-NO" b="1" i="1" dirty="0"/>
              <a:t>→ Plenty of case evidence</a:t>
            </a:r>
            <a:r>
              <a:rPr lang="en-US" altLang="nb-NO" dirty="0"/>
              <a:t>, but little or no systematic evidence on the effectiveness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72"/>
    </mc:Choice>
    <mc:Fallback xmlns="">
      <p:transition spd="slow" advTm="79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1962F-A00E-B3E2-93C3-EA2F1013E60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51CA2-4957-4DE9-20D0-262622483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24 bankruptcy court districts in Denmark</a:t>
            </a:r>
          </a:p>
        </p:txBody>
      </p:sp>
      <p:pic>
        <p:nvPicPr>
          <p:cNvPr id="8" name="Picture 7" descr="A map of the united states&#10;&#10;Description automatically generated">
            <a:extLst>
              <a:ext uri="{FF2B5EF4-FFF2-40B4-BE49-F238E27FC236}">
                <a16:creationId xmlns:a16="http://schemas.microsoft.com/office/drawing/2014/main" id="{3143F9F7-0312-9F13-B692-40E447B1F4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90" y="954880"/>
            <a:ext cx="4417219" cy="3883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95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1962F-A00E-B3E2-93C3-EA2F1013E60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51CA2-4957-4DE9-20D0-262622483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Number of bankruptcies and disqualifications</a:t>
            </a:r>
          </a:p>
        </p:txBody>
      </p:sp>
      <p:pic>
        <p:nvPicPr>
          <p:cNvPr id="7" name="Picture 6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A5097772-62D5-6AEC-F445-F2244BC789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11" y="871082"/>
            <a:ext cx="4939177" cy="359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9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1962F-A00E-B3E2-93C3-EA2F1013E60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51CA2-4957-4DE9-20D0-262622483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 of disqualification period</a:t>
            </a:r>
          </a:p>
        </p:txBody>
      </p:sp>
      <p:pic>
        <p:nvPicPr>
          <p:cNvPr id="2" name="Picture 1" descr="A graph with a number of columns&#10;&#10;Description automatically generated">
            <a:extLst>
              <a:ext uri="{FF2B5EF4-FFF2-40B4-BE49-F238E27FC236}">
                <a16:creationId xmlns:a16="http://schemas.microsoft.com/office/drawing/2014/main" id="{71C6A483-3A7D-92AC-5DB1-00DB847530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36" y="825755"/>
            <a:ext cx="5147328" cy="3744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21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3420" y="3106685"/>
            <a:ext cx="473242" cy="163001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4166620" y="3106686"/>
            <a:ext cx="473242" cy="163001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C9F72-5547-8990-8BD5-25A0562F2C0E}"/>
              </a:ext>
            </a:extLst>
          </p:cNvPr>
          <p:cNvSpPr/>
          <p:nvPr/>
        </p:nvSpPr>
        <p:spPr>
          <a:xfrm>
            <a:off x="5713562" y="2435553"/>
            <a:ext cx="473242" cy="5069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163992" y="2442183"/>
            <a:ext cx="473242" cy="5069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5684700" y="1342960"/>
            <a:ext cx="489242" cy="9454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5CB8B-A867-AD54-6320-CFCBF96600C8}"/>
              </a:ext>
            </a:extLst>
          </p:cNvPr>
          <p:cNvSpPr/>
          <p:nvPr/>
        </p:nvSpPr>
        <p:spPr>
          <a:xfrm>
            <a:off x="4132634" y="1337280"/>
            <a:ext cx="512669" cy="9454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1A6E6F-17CB-1298-5A00-0F342E8BE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5940" y="674688"/>
          <a:ext cx="5815013" cy="468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4043" imgH="4797532" progId="Word.Document.12">
                  <p:embed/>
                </p:oleObj>
              </mc:Choice>
              <mc:Fallback>
                <p:oleObj name="Document" r:id="rId3" imgW="5944043" imgH="4797532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91A6E6F-17CB-1298-5A00-0F342E8BEF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940" y="674688"/>
                        <a:ext cx="5815013" cy="468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47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family appointment: children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75203-3809-1053-3748-16D568B7F45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54" y="1199474"/>
            <a:ext cx="3983126" cy="289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BA2D5-BC0A-BC59-D52A-D7188215A4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18" y="1199474"/>
            <a:ext cx="3983126" cy="2896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2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82A27-5B3A-71CD-1E0F-C306396A57F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82817" y="1019175"/>
            <a:ext cx="6379952" cy="3381375"/>
          </a:xfr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 dirty="0"/>
              <a:t>Effect on family appointments: children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98E8A-0215-C802-3076-34616D1A176D}"/>
              </a:ext>
            </a:extLst>
          </p:cNvPr>
          <p:cNvSpPr/>
          <p:nvPr/>
        </p:nvSpPr>
        <p:spPr>
          <a:xfrm>
            <a:off x="1398442" y="2286000"/>
            <a:ext cx="6347116" cy="79744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9160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business network appointments</a:t>
            </a:r>
          </a:p>
        </p:txBody>
      </p:sp>
      <p:pic>
        <p:nvPicPr>
          <p:cNvPr id="8" name="Content Placeholder 7" descr="A graph of a person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DFC40FC2-6901-62D9-13DD-AB66AEB3F05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4" y="1466417"/>
            <a:ext cx="3630454" cy="264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A graph showing the growth of ownership&#10;&#10;Description automatically generated">
            <a:extLst>
              <a:ext uri="{FF2B5EF4-FFF2-40B4-BE49-F238E27FC236}">
                <a16:creationId xmlns:a16="http://schemas.microsoft.com/office/drawing/2014/main" id="{6DF9756D-89A6-4F25-D238-6BF1D8E677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12" y="1466417"/>
            <a:ext cx="3630454" cy="2640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0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Effect on business network appointments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573167-9C7F-D983-8B3C-2F99BF95717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135063" y="1019175"/>
            <a:ext cx="6875462" cy="3381375"/>
          </a:xfrm>
        </p:spPr>
      </p:pic>
      <p:sp>
        <p:nvSpPr>
          <p:cNvPr id="5" name="Rectangle 4"/>
          <p:cNvSpPr/>
          <p:nvPr/>
        </p:nvSpPr>
        <p:spPr>
          <a:xfrm>
            <a:off x="1127526" y="2126512"/>
            <a:ext cx="6876728" cy="86123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339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Incidence of prior bankruptcies</a:t>
            </a:r>
          </a:p>
        </p:txBody>
      </p:sp>
      <p:pic>
        <p:nvPicPr>
          <p:cNvPr id="5" name="Picture 4" descr="Chart, bar char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833836"/>
            <a:ext cx="5592842" cy="36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7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D7BAB8-7E67-233D-BD01-41A3C192CA0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2"/>
          <a:srcRect t="2561"/>
          <a:stretch/>
        </p:blipFill>
        <p:spPr>
          <a:xfrm>
            <a:off x="2257159" y="1105786"/>
            <a:ext cx="4631269" cy="329476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the managerial labor pool (4)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2720482" y="1593305"/>
            <a:ext cx="1520125" cy="1291883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C6F95A-DBB3-5B49-E193-DA97D37CED97}"/>
              </a:ext>
            </a:extLst>
          </p:cNvPr>
          <p:cNvCxnSpPr>
            <a:cxnSpLocks/>
          </p:cNvCxnSpPr>
          <p:nvPr/>
        </p:nvCxnSpPr>
        <p:spPr>
          <a:xfrm>
            <a:off x="4281951" y="1593305"/>
            <a:ext cx="2565133" cy="43995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17575" y="914442"/>
            <a:ext cx="7310437" cy="3381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altLang="nb-NO" sz="2100" dirty="0"/>
              <a:t>How effective are bankruptcy disqualifications?</a:t>
            </a:r>
          </a:p>
          <a:p>
            <a:pPr marL="0" indent="0">
              <a:buNone/>
              <a:defRPr/>
            </a:pPr>
            <a:endParaRPr lang="en-US" altLang="nb-NO" sz="13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Direct Effects </a:t>
            </a:r>
          </a:p>
          <a:p>
            <a:pPr lvl="1"/>
            <a:r>
              <a:rPr lang="en-US" dirty="0"/>
              <a:t>Managerial resurrection rates </a:t>
            </a:r>
            <a:r>
              <a:rPr lang="en-US" altLang="nb-NO" dirty="0"/>
              <a:t>after the quarantine expires</a:t>
            </a:r>
            <a:endParaRPr lang="en-US" dirty="0"/>
          </a:p>
          <a:p>
            <a:pPr lvl="1"/>
            <a:r>
              <a:rPr lang="en-US" dirty="0"/>
              <a:t>Personal economic costs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Strategic Responses </a:t>
            </a:r>
          </a:p>
          <a:p>
            <a:pPr lvl="1"/>
            <a:r>
              <a:rPr lang="en-US" dirty="0"/>
              <a:t>Strawman </a:t>
            </a:r>
            <a:r>
              <a:rPr lang="en-US" altLang="nb-NO" dirty="0"/>
              <a:t>(front man/pawn)</a:t>
            </a:r>
            <a:r>
              <a:rPr lang="en-US" dirty="0"/>
              <a:t> appointments</a:t>
            </a:r>
          </a:p>
          <a:p>
            <a:pPr lvl="1"/>
            <a:r>
              <a:rPr lang="en-US" dirty="0"/>
              <a:t>Family member involvement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Broader Impact </a:t>
            </a:r>
          </a:p>
          <a:p>
            <a:pPr lvl="1"/>
            <a:r>
              <a:rPr lang="en-US" dirty="0"/>
              <a:t>Future bankruptcies/crimes</a:t>
            </a:r>
          </a:p>
          <a:p>
            <a:pPr lvl="1"/>
            <a:r>
              <a:rPr lang="en-US" dirty="0"/>
              <a:t>Changes in managerial labor pool</a:t>
            </a:r>
            <a:endParaRPr lang="en-US" altLang="nb-NO" sz="18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nb-NO" sz="1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4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77"/>
    </mc:Choice>
    <mc:Fallback xmlns="">
      <p:transition spd="slow" advTm="618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7AEF846-E452-6747-B2B8-D86C1D2E3C6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251547" y="1019175"/>
            <a:ext cx="4642493" cy="33813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the managerial labor pool (5)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36E36C-B088-2794-3AFB-69F99EEFB34A}"/>
              </a:ext>
            </a:extLst>
          </p:cNvPr>
          <p:cNvCxnSpPr>
            <a:cxnSpLocks/>
          </p:cNvCxnSpPr>
          <p:nvPr/>
        </p:nvCxnSpPr>
        <p:spPr>
          <a:xfrm flipV="1">
            <a:off x="2770147" y="2531202"/>
            <a:ext cx="1483801" cy="17866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6E8044-A64E-A824-1F4A-DFC6F7B16701}"/>
              </a:ext>
            </a:extLst>
          </p:cNvPr>
          <p:cNvCxnSpPr>
            <a:cxnSpLocks/>
          </p:cNvCxnSpPr>
          <p:nvPr/>
        </p:nvCxnSpPr>
        <p:spPr>
          <a:xfrm>
            <a:off x="4572000" y="2410128"/>
            <a:ext cx="2223901" cy="32324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nb-NO" altLang="nb-NO" sz="1800" dirty="0"/>
              <a:t>Use data from Denmark that identifies </a:t>
            </a:r>
            <a:r>
              <a:rPr lang="nb-NO" altLang="nb-NO" sz="1800" b="1" i="1" dirty="0"/>
              <a:t>bankruptcy quarantined managers</a:t>
            </a:r>
            <a:r>
              <a:rPr lang="nb-NO" altLang="nb-NO" sz="1800" dirty="0"/>
              <a:t> to examine the effect and personal cost of quarantines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b-NO" altLang="nb-NO" sz="1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nb-NO" altLang="nb-NO" sz="1800" dirty="0"/>
              <a:t>Compare outcomes to a control group of </a:t>
            </a:r>
            <a:r>
              <a:rPr lang="nb-NO" altLang="nb-NO" sz="1800" b="1" i="1" dirty="0"/>
              <a:t>bankrupt, but not quarantined managers</a:t>
            </a:r>
            <a:r>
              <a:rPr lang="nb-NO" altLang="nb-NO" sz="1800" dirty="0"/>
              <a:t> in the same year &amp; court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nb-NO" altLang="nb-NO" sz="1000" dirty="0"/>
          </a:p>
          <a:p>
            <a:pPr>
              <a:defRPr/>
            </a:pPr>
            <a:r>
              <a:rPr lang="en-US" altLang="nb-NO" sz="1800" dirty="0"/>
              <a:t>This version relies on newspaper articles and court documents to identify 58 bankruptcy quarantined managers</a:t>
            </a:r>
          </a:p>
          <a:p>
            <a:pPr lvl="1">
              <a:defRPr/>
            </a:pPr>
            <a:r>
              <a:rPr lang="en-US" altLang="nb-NO" sz="1600" dirty="0">
                <a:latin typeface="Arial"/>
                <a:cs typeface="Arial"/>
              </a:rPr>
              <a:t>Quarantined managers from six regional courts in 2017</a:t>
            </a:r>
          </a:p>
          <a:p>
            <a:pPr lvl="1">
              <a:defRPr/>
            </a:pPr>
            <a:r>
              <a:rPr lang="en-US" altLang="nb-NO" sz="1600" dirty="0">
                <a:latin typeface="Arial"/>
                <a:cs typeface="Arial"/>
              </a:rPr>
              <a:t>Comparable setting to countries that publish the list of disqualified managers (e.g., Norway, Sweden, Australia)</a:t>
            </a:r>
          </a:p>
          <a:p>
            <a:pPr marL="285750" lvl="1">
              <a:buFont typeface="Arial" panose="020B0604020202020204" pitchFamily="34" charset="0"/>
              <a:buChar char="•"/>
              <a:defRPr/>
            </a:pPr>
            <a:endParaRPr lang="en-US" altLang="nb-NO" sz="1000" dirty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nb-NO" sz="1800" u="sng" dirty="0"/>
              <a:t>Next version</a:t>
            </a:r>
            <a:r>
              <a:rPr lang="en-US" altLang="nb-NO" sz="1800" dirty="0"/>
              <a:t>: Full register of quarantined managers from the Danish Business Authorities &amp; Department of Justice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29"/>
    </mc:Choice>
    <mc:Fallback xmlns="">
      <p:transition spd="slow" advTm="82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62493" y="886245"/>
            <a:ext cx="7310437" cy="338137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nb-NO" sz="1800" dirty="0"/>
              <a:t>Low incidence of resurrections – around 15% are holding a managerial position 5 years after bankruptcy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nb-NO" sz="1800" dirty="0"/>
              <a:t>Strawman (front man/pawn) appointments occur</a:t>
            </a:r>
          </a:p>
          <a:p>
            <a:pPr lvl="1">
              <a:defRPr/>
            </a:pPr>
            <a:r>
              <a:rPr lang="en-US" altLang="nb-NO" sz="1600" dirty="0"/>
              <a:t>Likelihood that family members hold a managerial position increases</a:t>
            </a:r>
            <a:endParaRPr lang="en-US" altLang="nb-NO" sz="1600" b="1" i="1" u="sng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nb-NO" sz="1800" dirty="0"/>
              <a:t>Personal costs are large for quarantined individuals – future personal income is around 20% lower, large effect on assets and liabilities, but small effect on net wealth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nb-NO" sz="1800" dirty="0"/>
              <a:t>Lower incidence of future bankruptcies and crimes after quarantine</a:t>
            </a:r>
            <a:endParaRPr lang="en-US" altLang="nb-NO" sz="10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nb-NO" sz="1800" dirty="0"/>
              <a:t>Changes in the managerial labor pool, indicative of an increasing use of strawman appointments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findings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90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5"/>
    </mc:Choice>
    <mc:Fallback xmlns="">
      <p:transition spd="slow" advTm="1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62493" y="886245"/>
            <a:ext cx="7310437" cy="33813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nb-NO" sz="1800" dirty="0"/>
              <a:t>Central Business Register from the Danish Business Authorities</a:t>
            </a:r>
          </a:p>
          <a:p>
            <a:pPr lvl="1">
              <a:defRPr/>
            </a:pPr>
            <a:r>
              <a:rPr lang="en-US" altLang="nb-NO" sz="1600" dirty="0"/>
              <a:t>Information on firms, founders, managers, owners &amp; board members</a:t>
            </a:r>
          </a:p>
          <a:p>
            <a:pPr lvl="1">
              <a:defRPr/>
            </a:pPr>
            <a:r>
              <a:rPr lang="en-US" altLang="nb-NO" sz="1600" dirty="0"/>
              <a:t>Information about bankruptcies &amp; liquidations </a:t>
            </a:r>
            <a:r>
              <a:rPr lang="en-US" altLang="nb-NO" sz="1200" dirty="0"/>
              <a:t>[</a:t>
            </a:r>
            <a:r>
              <a:rPr lang="en-US" altLang="nb-NO" sz="1200" dirty="0">
                <a:hlinkClick r:id="rId4" action="ppaction://hlinksldjump"/>
              </a:rPr>
              <a:t>time series</a:t>
            </a:r>
            <a:r>
              <a:rPr lang="en-US" altLang="nb-NO" sz="1200" dirty="0"/>
              <a:t>]</a:t>
            </a:r>
            <a:endParaRPr lang="en-US" altLang="nb-NO" sz="16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nb-NO" sz="1600" dirty="0"/>
              <a:t>I</a:t>
            </a:r>
            <a:r>
              <a:rPr lang="en-US" altLang="nb-NO" sz="1800" dirty="0"/>
              <a:t>ncome and wealth data from the Danish Tax Authorities</a:t>
            </a:r>
          </a:p>
          <a:p>
            <a:pPr lvl="1">
              <a:defRPr/>
            </a:pPr>
            <a:r>
              <a:rPr lang="en-US" altLang="nb-NO" sz="1600" dirty="0"/>
              <a:t>Income and wealth information about individuals living in Denmark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nb-NO" sz="1800" dirty="0"/>
              <a:t>Criminal register from the National Police of Denmark</a:t>
            </a:r>
          </a:p>
          <a:p>
            <a:pPr lvl="1">
              <a:defRPr/>
            </a:pPr>
            <a:r>
              <a:rPr lang="en-US" altLang="nb-NO" sz="1600" dirty="0"/>
              <a:t>Criminal charges and convictions (fine, prison) at the individual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7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00"/>
    </mc:Choice>
    <mc:Fallback xmlns="">
      <p:transition spd="slow" advTm="50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41CDD-29DC-1B63-4303-8A339E537D7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1. Pre-2014 Regime:</a:t>
            </a:r>
          </a:p>
          <a:p>
            <a:r>
              <a:rPr lang="en-US" sz="1800" dirty="0"/>
              <a:t>Limited deterrence against managerial misconduct around bankruptcy</a:t>
            </a:r>
          </a:p>
          <a:p>
            <a:r>
              <a:rPr lang="en-US" sz="1800" dirty="0"/>
              <a:t>Remedies mainly through:</a:t>
            </a:r>
          </a:p>
          <a:p>
            <a:pPr lvl="1"/>
            <a:r>
              <a:rPr lang="en-US" sz="1600" dirty="0"/>
              <a:t>Civil lawsuits by creditors (costly, time-consuming)</a:t>
            </a:r>
          </a:p>
          <a:p>
            <a:pPr lvl="1"/>
            <a:r>
              <a:rPr lang="en-US" sz="1600" dirty="0"/>
              <a:t>Criminal prosecution (only for severe fraud cases)</a:t>
            </a:r>
          </a:p>
          <a:p>
            <a:r>
              <a:rPr lang="en-US" sz="1800" dirty="0"/>
              <a:t>No restrictions on starting new businesses (even for convicted fraudsters)</a:t>
            </a:r>
          </a:p>
          <a:p>
            <a:pPr marL="0" indent="0">
              <a:buNone/>
            </a:pPr>
            <a:r>
              <a:rPr lang="en-US" sz="1800" b="1" dirty="0"/>
              <a:t>2. Post-2014 Regime:</a:t>
            </a:r>
          </a:p>
          <a:p>
            <a:r>
              <a:rPr lang="en-US" sz="1800" dirty="0"/>
              <a:t>After bankruptcy filing, mandatory investigation by court-appointed liquidators</a:t>
            </a:r>
          </a:p>
          <a:p>
            <a:r>
              <a:rPr lang="en-US" sz="1800" dirty="0"/>
              <a:t>After investigation, bankruptcy court can disqualify individuals from managerial positions in LLCs for up to 3 years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D4D20-086F-952B-4EB0-5A57B2309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Institutional details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4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6"/>
    </mc:Choice>
    <mc:Fallback xmlns="">
      <p:transition spd="slow" advTm="108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962493" y="1019175"/>
                <a:ext cx="7310437" cy="3381375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nb-NO" sz="1800" dirty="0"/>
                  <a:t>Changes in business involvement and personal outcomes during and after bankruptcy quarantines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nb-NO" sz="1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alt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a-DK" alt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alt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a-DK" altLang="nb-NO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b-N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nb-NO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nb-NO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a-DK" altLang="nb-N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alt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altLang="nb-NO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𝐷𝑢𝑟𝑖𝑛𝑔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𝑞𝑢𝑎𝑟𝑎𝑛𝑡𝑖𝑛𝑒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a-DK" alt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alt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altLang="nb-N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𝐴𝑓𝑡𝑒𝑟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𝑞𝑢𝑎𝑟𝑎𝑛𝑡𝑖𝑛𝑒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a-DK" alt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alt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nb-NO" sz="1800" dirty="0"/>
              </a:p>
              <a:p>
                <a:pPr>
                  <a:defRPr/>
                </a:pPr>
                <a:endParaRPr lang="en-US" altLang="nb-NO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nb-NO" sz="1800" dirty="0"/>
                  <a:t>Outcomes: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alt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altLang="nb-NO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a-DK" altLang="nb-NO" sz="18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da-DK" altLang="nb-NO" sz="1800" dirty="0"/>
              </a:p>
              <a:p>
                <a:pPr lvl="1">
                  <a:defRPr/>
                </a:pPr>
                <a:r>
                  <a:rPr lang="en-US" altLang="nb-NO" sz="1800" dirty="0"/>
                  <a:t>manager, owner, income, wealth, crimes, 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nb-NO" sz="1800" dirty="0"/>
                  <a:t>Individual fixed-effects: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alt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alt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altLang="nb-N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nb-NO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nb-NO" sz="1800" dirty="0"/>
                  <a:t>Year fixed-effects: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b-NO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nb-NO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nb-NO" sz="1800" dirty="0"/>
              </a:p>
              <a:p>
                <a:pPr marL="285750">
                  <a:buFont typeface="Arial" panose="020B0604020202020204" pitchFamily="34" charset="0"/>
                  <a:buChar char="•"/>
                  <a:defRPr/>
                </a:pPr>
                <a:endParaRPr lang="en-US" altLang="nb-NO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962493" y="1019175"/>
                <a:ext cx="7310437" cy="3381375"/>
              </a:xfrm>
              <a:blipFill>
                <a:blip r:embed="rId3"/>
                <a:stretch>
                  <a:fillRect l="-1835" t="-2342" r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1008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84"/>
    </mc:Choice>
    <mc:Fallback xmlns="">
      <p:transition spd="slow" advTm="7108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8.9|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2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6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0.7|12.6|13.9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4.3|2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1|9.4|3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1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1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9.7|4.9|21.5|13.4|4.6|1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6"/>
</p:tagLst>
</file>

<file path=ppt/theme/theme1.xml><?xml version="1.0" encoding="utf-8"?>
<a:theme xmlns:a="http://schemas.openxmlformats.org/drawingml/2006/main" name="Title Slides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 Slides - Pi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1395</Words>
  <Application>Microsoft Office PowerPoint</Application>
  <PresentationFormat>On-screen Show (16:9)</PresentationFormat>
  <Paragraphs>180</Paragraphs>
  <Slides>40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Aptos Narrow</vt:lpstr>
      <vt:lpstr>Arial</vt:lpstr>
      <vt:lpstr>Calibri</vt:lpstr>
      <vt:lpstr>Cambria Math</vt:lpstr>
      <vt:lpstr>Garamond</vt:lpstr>
      <vt:lpstr>Title Slides</vt:lpstr>
      <vt:lpstr>Content Slides</vt:lpstr>
      <vt:lpstr>Content Slides - Picture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CBS EA</dc:creator>
  <cp:lastModifiedBy>Donghyun Kang</cp:lastModifiedBy>
  <cp:revision>546</cp:revision>
  <cp:lastPrinted>2022-08-22T21:08:19Z</cp:lastPrinted>
  <dcterms:created xsi:type="dcterms:W3CDTF">2013-11-09T16:46:18Z</dcterms:created>
  <dcterms:modified xsi:type="dcterms:W3CDTF">2024-12-11T08:39:39Z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2024-09-09T12:47:01Z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f8863eeb-b554-495c-98c3-6a30f7377c55</vt:lpwstr>
  </property>
  <property fmtid="{D5CDD505-2E9C-101B-9397-08002B2CF9AE}" pid="8" name="MSIP_Label_8772ba27-cab8-4042-a351-a31f6e4eacdc_ContentBits">
    <vt:lpwstr>0</vt:lpwstr>
  </property>
</Properties>
</file>