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0" r:id="rId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  <p15:guide id="4" orient="horz" pos="41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67" autoAdjust="0"/>
  </p:normalViewPr>
  <p:slideViewPr>
    <p:cSldViewPr>
      <p:cViewPr varScale="1">
        <p:scale>
          <a:sx n="54" d="100"/>
          <a:sy n="54" d="100"/>
        </p:scale>
        <p:origin x="1640" y="60"/>
      </p:cViewPr>
      <p:guideLst>
        <p:guide orient="horz" pos="210"/>
        <p:guide pos="249"/>
        <p:guide pos="5511"/>
        <p:guide orient="horz" pos="41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9C7E1-F2A3-49A9-A82E-B5FF5E15DA00}" type="datetimeFigureOut">
              <a:rPr lang="da-DK" smtClean="0"/>
              <a:t>20-09-2022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F6A9A-10CF-4AA0-BD89-7DB412DA9257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16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effectLst/>
                <a:latin typeface="Times New Roman" panose="02020603050405020304" pitchFamily="18" charset="0"/>
              </a:rPr>
              <a:t>Personal bankruptcy: </a:t>
            </a:r>
            <a:r>
              <a:rPr lang="en-US" dirty="0"/>
              <a:t>Consists of consumer &amp; small business bankruptcies</a:t>
            </a:r>
            <a:endParaRPr lang="en-GB" dirty="0">
              <a:effectLst/>
              <a:latin typeface="Times New Roman" panose="02020603050405020304" pitchFamily="18" charset="0"/>
            </a:endParaRPr>
          </a:p>
          <a:p>
            <a:r>
              <a:rPr lang="en-GB" dirty="0">
                <a:effectLst/>
                <a:latin typeface="Times New Roman" panose="02020603050405020304" pitchFamily="18" charset="0"/>
              </a:rPr>
              <a:t>over 1% of American households filing for bankruptcy each year (Dobbie et al REStats2017)</a:t>
            </a:r>
          </a:p>
          <a:p>
            <a:r>
              <a:rPr lang="en-GB" dirty="0">
                <a:effectLst/>
                <a:latin typeface="Times New Roman" panose="02020603050405020304" pitchFamily="18" charset="0"/>
              </a:rPr>
              <a:t>In DK, 2000 file for both bankruptcy and the same for debt restructuring.</a:t>
            </a:r>
          </a:p>
          <a:p>
            <a:endParaRPr lang="en-GB" dirty="0">
              <a:effectLst/>
              <a:latin typeface="Times New Roman" panose="02020603050405020304" pitchFamily="18" charset="0"/>
            </a:endParaRPr>
          </a:p>
          <a:p>
            <a:pPr marL="882625" lvl="3" indent="-342900">
              <a:buFont typeface="Arial" panose="020B0604020202020204" pitchFamily="34" charset="0"/>
              <a:buChar char="•"/>
            </a:pPr>
            <a:r>
              <a:rPr lang="en-US" dirty="0"/>
              <a:t>E.g., discharge is conditional on repayment over 5 years</a:t>
            </a:r>
          </a:p>
          <a:p>
            <a:pPr marL="882625" lvl="3" indent="-342900">
              <a:buFont typeface="Arial" panose="020B0604020202020204" pitchFamily="34" charset="0"/>
              <a:buChar char="•"/>
            </a:pPr>
            <a:r>
              <a:rPr lang="en-US" dirty="0"/>
              <a:t>More lenient if related to business activities</a:t>
            </a:r>
          </a:p>
          <a:p>
            <a:endParaRPr lang="en-US" dirty="0"/>
          </a:p>
          <a:p>
            <a:r>
              <a:rPr lang="en-US" dirty="0"/>
              <a:t>Two institutional details contribute to lower bankruptcy rate in DK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Stringent discharge condition: Suggests less moral hazard-induced bankruptcy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Well-developed Social safety net: Suggests less liquidity-induced bankruptcy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F6A9A-10CF-4AA0-BD89-7DB412DA9257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6256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GB" dirty="0"/>
              <a:t>total household expenditure is based on an accounting identity where total expenditure in a period is calculated as total disposable income in the period minus the change in total net wealth from the previous period to the present period: </a:t>
            </a:r>
            <a:r>
              <a:rPr lang="en-US" dirty="0"/>
              <a:t>” - </a:t>
            </a:r>
            <a:r>
              <a:rPr lang="en-GB" dirty="0"/>
              <a:t>Browning, Martin, Mette </a:t>
            </a:r>
            <a:r>
              <a:rPr lang="en-GB" dirty="0" err="1"/>
              <a:t>Gørtz</a:t>
            </a:r>
            <a:r>
              <a:rPr lang="en-GB" dirty="0"/>
              <a:t>, and </a:t>
            </a:r>
            <a:r>
              <a:rPr lang="en-GB" dirty="0" err="1"/>
              <a:t>Søren</a:t>
            </a:r>
            <a:r>
              <a:rPr lang="en-GB" dirty="0"/>
              <a:t> </a:t>
            </a:r>
            <a:r>
              <a:rPr lang="en-GB" dirty="0" err="1"/>
              <a:t>Leth</a:t>
            </a:r>
            <a:r>
              <a:rPr lang="en-GB" dirty="0"/>
              <a:t>‐Petersen. "Housing wealth and consumption: a micro panel study." </a:t>
            </a:r>
            <a:r>
              <a:rPr lang="en-GB" i="1" dirty="0"/>
              <a:t>The Economic Journal</a:t>
            </a:r>
            <a:r>
              <a:rPr lang="en-GB" dirty="0"/>
              <a:t> 123.568 (2013): 401-428.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F6A9A-10CF-4AA0-BD89-7DB412DA9257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57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33375"/>
            <a:ext cx="8353425" cy="719361"/>
          </a:xfrm>
        </p:spPr>
        <p:txBody>
          <a:bodyPr/>
          <a:lstStyle>
            <a:lvl1pPr>
              <a:lnSpc>
                <a:spcPct val="90000"/>
              </a:lnSpc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date, time and </a:t>
            </a:r>
            <a:r>
              <a:rPr lang="da-DK" dirty="0" err="1"/>
              <a:t>optional</a:t>
            </a:r>
            <a:r>
              <a:rPr lang="da-DK" dirty="0"/>
              <a:t> notes</a:t>
            </a:r>
          </a:p>
        </p:txBody>
      </p:sp>
      <p:sp>
        <p:nvSpPr>
          <p:cNvPr id="11" name="Pladsholder til tekst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5288" y="1052736"/>
            <a:ext cx="8353425" cy="2520279"/>
          </a:xfrm>
        </p:spPr>
        <p:txBody>
          <a:bodyPr anchor="b" anchorCtr="0"/>
          <a:lstStyle>
            <a:lvl1pPr>
              <a:lnSpc>
                <a:spcPct val="80000"/>
              </a:lnSpc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3" name="Pladsholder til tekst 12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3573016"/>
            <a:ext cx="8353425" cy="2303909"/>
          </a:xfrm>
        </p:spPr>
        <p:txBody>
          <a:bodyPr/>
          <a:lstStyle>
            <a:lvl1pPr>
              <a:lnSpc>
                <a:spcPct val="90000"/>
              </a:lnSpc>
              <a:defRPr sz="160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pic>
        <p:nvPicPr>
          <p:cNvPr id="102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18" y="6251942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8DB67-AFFD-4A84-9282-C1A564A7964E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6155992"/>
            <a:ext cx="4258310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337675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5511" userDrawn="1">
          <p15:clr>
            <a:srgbClr val="FBAE40"/>
          </p15:clr>
        </p15:guide>
        <p15:guide id="3" pos="249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63528" y="6264002"/>
            <a:ext cx="3785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1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1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33375"/>
            <a:ext cx="5761037" cy="71913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395289" y="1124743"/>
            <a:ext cx="8353424" cy="5139531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pic>
        <p:nvPicPr>
          <p:cNvPr id="7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13" y="330743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25258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63528" y="6264002"/>
            <a:ext cx="3785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1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1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33375"/>
            <a:ext cx="5761037" cy="71913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395289" y="1124743"/>
            <a:ext cx="3960687" cy="5139531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788024" y="1124743"/>
            <a:ext cx="3960689" cy="5139531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pic>
        <p:nvPicPr>
          <p:cNvPr id="9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13" y="330743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5911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63528" y="6264002"/>
            <a:ext cx="3785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1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1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33375"/>
            <a:ext cx="5761037" cy="71913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395288" y="1124743"/>
            <a:ext cx="2520000" cy="5139531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9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312000" y="1124471"/>
            <a:ext cx="2520000" cy="5139531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6215585" y="1124471"/>
            <a:ext cx="2520000" cy="5139531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pic>
        <p:nvPicPr>
          <p:cNvPr id="12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13" y="330743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91254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63528" y="6264002"/>
            <a:ext cx="3785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1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1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33375"/>
            <a:ext cx="5761037" cy="71913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95288" y="1124743"/>
            <a:ext cx="8353425" cy="244827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395288" y="3816002"/>
            <a:ext cx="8344783" cy="244800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pic>
        <p:nvPicPr>
          <p:cNvPr id="11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13" y="330743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693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63528" y="6264002"/>
            <a:ext cx="3785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1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1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33375"/>
            <a:ext cx="5761037" cy="71913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395289" y="1124743"/>
            <a:ext cx="3960687" cy="5139531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7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788024" y="1124743"/>
            <a:ext cx="3960689" cy="244827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4786367" y="3816002"/>
            <a:ext cx="3953704" cy="244800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pic>
        <p:nvPicPr>
          <p:cNvPr id="11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13" y="330743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0561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63528" y="6264002"/>
            <a:ext cx="3785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1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1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33375"/>
            <a:ext cx="5761037" cy="71913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 hasCustomPrompt="1"/>
          </p:nvPr>
        </p:nvSpPr>
        <p:spPr>
          <a:xfrm>
            <a:off x="4788026" y="1124743"/>
            <a:ext cx="3960687" cy="5139531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396945" y="1124743"/>
            <a:ext cx="3960689" cy="244827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3" hasCustomPrompt="1"/>
          </p:nvPr>
        </p:nvSpPr>
        <p:spPr>
          <a:xfrm>
            <a:off x="395288" y="3816002"/>
            <a:ext cx="3953704" cy="244800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pic>
        <p:nvPicPr>
          <p:cNvPr id="13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13" y="330743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3028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63528" y="6264002"/>
            <a:ext cx="3785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1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1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33375"/>
            <a:ext cx="5761037" cy="71913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5" hasCustomPrompt="1"/>
          </p:nvPr>
        </p:nvSpPr>
        <p:spPr>
          <a:xfrm>
            <a:off x="395288" y="3816002"/>
            <a:ext cx="8344783" cy="2448000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788024" y="1124743"/>
            <a:ext cx="3960689" cy="244827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395288" y="1124744"/>
            <a:ext cx="3960689" cy="244827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pic>
        <p:nvPicPr>
          <p:cNvPr id="14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13" y="330743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2957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 userDrawn="1"/>
        </p:nvSpPr>
        <p:spPr>
          <a:xfrm>
            <a:off x="4963528" y="6264002"/>
            <a:ext cx="3785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1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1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8" y="333375"/>
            <a:ext cx="5761037" cy="719138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title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788024" y="3815729"/>
            <a:ext cx="3960689" cy="244827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395288" y="3815730"/>
            <a:ext cx="3960689" cy="244827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 hasCustomPrompt="1"/>
          </p:nvPr>
        </p:nvSpPr>
        <p:spPr>
          <a:xfrm>
            <a:off x="395288" y="1124743"/>
            <a:ext cx="8353425" cy="2448273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 – or click an icon to add content</a:t>
            </a:r>
            <a:endParaRPr lang="da-DK" dirty="0"/>
          </a:p>
        </p:txBody>
      </p:sp>
      <p:pic>
        <p:nvPicPr>
          <p:cNvPr id="14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713" y="330743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6309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5511">
          <p15:clr>
            <a:srgbClr val="FBAE40"/>
          </p15:clr>
        </p15:guide>
        <p15:guide id="3" pos="2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5288" y="333375"/>
            <a:ext cx="8353425" cy="619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2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76" r:id="rId4"/>
    <p:sldLayoutId id="2147483672" r:id="rId5"/>
    <p:sldLayoutId id="2147483671" r:id="rId6"/>
    <p:sldLayoutId id="2147483675" r:id="rId7"/>
    <p:sldLayoutId id="2147483673" r:id="rId8"/>
    <p:sldLayoutId id="2147483674" r:id="rId9"/>
  </p:sldLayoutIdLst>
  <p:hf sldNum="0" hdr="0" dt="0"/>
  <p:txStyles>
    <p:titleStyle>
      <a:lvl1pPr algn="l" defTabSz="914258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kern="1200">
          <a:solidFill>
            <a:srgbClr val="4967AA"/>
          </a:solidFill>
          <a:latin typeface="+mj-lt"/>
          <a:ea typeface="+mj-ea"/>
          <a:cs typeface="+mj-cs"/>
        </a:defRPr>
      </a:lvl1pPr>
      <a:lvl2pPr algn="l" defTabSz="914258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2pPr>
      <a:lvl3pPr algn="l" defTabSz="914258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3pPr>
      <a:lvl4pPr algn="l" defTabSz="914258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4pPr>
      <a:lvl5pPr algn="l" defTabSz="914258" rtl="0" eaLnBrk="1" fontAlgn="base" hangingPunct="1">
        <a:lnSpc>
          <a:spcPts val="305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5pPr>
      <a:lvl6pPr marL="410134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6pPr>
      <a:lvl7pPr marL="820269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7pPr>
      <a:lvl8pPr marL="1230403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8pPr>
      <a:lvl9pPr marL="1640536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accent1"/>
          </a:solidFill>
          <a:latin typeface="Arial" charset="0"/>
        </a:defRPr>
      </a:lvl9pPr>
    </p:titleStyle>
    <p:bodyStyle>
      <a:lvl1pPr marL="0" indent="0" algn="l" defTabSz="914258" rtl="0" eaLnBrk="1" fontAlgn="base" hangingPunct="1">
        <a:spcBef>
          <a:spcPct val="0"/>
        </a:spcBef>
        <a:spcAft>
          <a:spcPts val="300"/>
        </a:spcAft>
        <a:buFont typeface="Arial" charset="0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2281" indent="-182281" algn="l" defTabSz="914258" rtl="0" eaLnBrk="1" fontAlgn="base" hangingPunct="1">
        <a:spcBef>
          <a:spcPct val="0"/>
        </a:spcBef>
        <a:spcAft>
          <a:spcPts val="300"/>
        </a:spcAft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+mj-ea"/>
          <a:cs typeface="+mj-cs"/>
        </a:defRPr>
      </a:lvl2pPr>
      <a:lvl3pPr marL="357444" indent="-175162" algn="l" defTabSz="914258" rtl="0" eaLnBrk="1" fontAlgn="base" hangingPunct="1">
        <a:spcBef>
          <a:spcPct val="0"/>
        </a:spcBef>
        <a:spcAft>
          <a:spcPts val="300"/>
        </a:spcAft>
        <a:buFont typeface="Arial" charset="0"/>
        <a:buChar char="‒"/>
        <a:defRPr lang="en-US" sz="2000" kern="1200" dirty="0">
          <a:solidFill>
            <a:schemeClr val="tx1"/>
          </a:solidFill>
          <a:latin typeface="+mn-lt"/>
          <a:ea typeface="+mj-ea"/>
          <a:cs typeface="+mj-cs"/>
        </a:defRPr>
      </a:lvl3pPr>
      <a:lvl4pPr marL="539725" indent="-182281" algn="l" defTabSz="914258" rtl="0" eaLnBrk="1" fontAlgn="base" hangingPunct="1">
        <a:spcBef>
          <a:spcPct val="0"/>
        </a:spcBef>
        <a:spcAft>
          <a:spcPts val="600"/>
        </a:spcAft>
        <a:buFont typeface="Arial" charset="0"/>
        <a:buChar char="•"/>
        <a:defRPr lang="en-US" kern="1200" dirty="0">
          <a:solidFill>
            <a:schemeClr val="tx1"/>
          </a:solidFill>
          <a:latin typeface="+mn-lt"/>
          <a:ea typeface="+mj-ea"/>
          <a:cs typeface="+mj-cs"/>
        </a:defRPr>
      </a:lvl4pPr>
      <a:lvl5pPr marL="712039" indent="-172314" algn="l" defTabSz="914258" rtl="0" eaLnBrk="1" fontAlgn="base" hangingPunct="1">
        <a:spcBef>
          <a:spcPct val="0"/>
        </a:spcBef>
        <a:spcAft>
          <a:spcPts val="600"/>
        </a:spcAft>
        <a:buFont typeface="Arial" charset="0"/>
        <a:buChar char="‒"/>
        <a:defRPr lang="en-GB" kern="1200" dirty="0">
          <a:solidFill>
            <a:schemeClr val="tx1"/>
          </a:solidFill>
          <a:latin typeface="+mn-lt"/>
          <a:ea typeface="+mj-ea"/>
          <a:cs typeface="+mj-cs"/>
        </a:defRPr>
      </a:lvl5pPr>
      <a:lvl6pPr marL="803179" indent="-163770" algn="l" defTabSz="820269" rtl="0" eaLnBrk="1" latinLnBrk="0" hangingPunct="1">
        <a:spcBef>
          <a:spcPts val="0"/>
        </a:spcBef>
        <a:spcAft>
          <a:spcPts val="269"/>
        </a:spcAft>
        <a:buFont typeface="Arial" pitchFamily="34" charset="0"/>
        <a:buChar char="•"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968371" indent="-165192" algn="l" defTabSz="820269" rtl="0" eaLnBrk="1" latinLnBrk="0" hangingPunct="1">
        <a:spcBef>
          <a:spcPts val="0"/>
        </a:spcBef>
        <a:spcAft>
          <a:spcPts val="269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123597" indent="-155225" algn="l" defTabSz="820269" rtl="0" eaLnBrk="1" latinLnBrk="0" hangingPunct="1">
        <a:spcBef>
          <a:spcPts val="0"/>
        </a:spcBef>
        <a:spcAft>
          <a:spcPts val="269"/>
        </a:spcAft>
        <a:buFont typeface="Arial" pitchFamily="34" charset="0"/>
        <a:buChar char="•"/>
        <a:defRPr sz="13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287365" indent="-163770" algn="l" defTabSz="820269" rtl="0" eaLnBrk="1" latinLnBrk="0" hangingPunct="1">
        <a:spcBef>
          <a:spcPts val="0"/>
        </a:spcBef>
        <a:spcAft>
          <a:spcPts val="269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0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0134" algn="l" defTabSz="820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0269" algn="l" defTabSz="820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0403" algn="l" defTabSz="820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0536" algn="l" defTabSz="820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0670" algn="l" defTabSz="820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0804" algn="l" defTabSz="820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0939" algn="l" defTabSz="820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1073" algn="l" defTabSz="82026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E2DE0A-8734-0822-83CF-9284C912B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D95A8-CF0A-FC2E-46FB-98245BF5EE0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Frictions and costs in bankruptcy</a:t>
            </a:r>
          </a:p>
          <a:p>
            <a:pPr marL="342900" indent="-342900">
              <a:buFontTx/>
              <a:buChar char="-"/>
            </a:pPr>
            <a:r>
              <a:rPr lang="en-US" dirty="0"/>
              <a:t>Repeat filers</a:t>
            </a:r>
          </a:p>
          <a:p>
            <a:pPr marL="525181" lvl="1" indent="-342900">
              <a:buFontTx/>
              <a:buChar char="-"/>
            </a:pPr>
            <a:r>
              <a:rPr lang="en-US" dirty="0"/>
              <a:t>Past bankruptcy experiences strongly predict future ones</a:t>
            </a:r>
          </a:p>
          <a:p>
            <a:pPr marL="525181" lvl="1" indent="-342900">
              <a:buFontTx/>
              <a:buChar char="-"/>
            </a:pPr>
            <a:r>
              <a:rPr lang="en-US" dirty="0"/>
              <a:t>Are bankruptcies and disqualification costly to corporate managers?</a:t>
            </a:r>
          </a:p>
          <a:p>
            <a:pPr marL="342900" indent="-342900">
              <a:buFontTx/>
              <a:buChar char="-"/>
            </a:pPr>
            <a:r>
              <a:rPr lang="en-US" dirty="0"/>
              <a:t>Judicial bias</a:t>
            </a:r>
          </a:p>
          <a:p>
            <a:pPr marL="525181" lvl="1" indent="-342900">
              <a:buFontTx/>
              <a:buChar char="-"/>
            </a:pPr>
            <a:r>
              <a:rPr lang="en-US" dirty="0"/>
              <a:t>Judges affect the likelihood of emergence</a:t>
            </a:r>
          </a:p>
          <a:p>
            <a:pPr marL="525181" lvl="1" indent="-342900">
              <a:buFontTx/>
              <a:buChar char="-"/>
            </a:pPr>
            <a:r>
              <a:rPr lang="en-US" dirty="0"/>
              <a:t>Do personal characteristics help explain judicial biases?</a:t>
            </a:r>
          </a:p>
          <a:p>
            <a:pPr marL="342900" indent="-342900">
              <a:buFontTx/>
              <a:buChar char="-"/>
            </a:pPr>
            <a:r>
              <a:rPr lang="en-US" dirty="0"/>
              <a:t>Many others… </a:t>
            </a:r>
          </a:p>
        </p:txBody>
      </p:sp>
    </p:spTree>
    <p:extLst>
      <p:ext uri="{BB962C8B-B14F-4D97-AF65-F5344CB8AC3E}">
        <p14:creationId xmlns:p14="http://schemas.microsoft.com/office/powerpoint/2010/main" val="1021526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151A34-8C4E-E182-A4C3-CF4088916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Bankruptcy in Denmark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A6DC-32FE-5EAB-A683-5FD0FCE2732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Personal bankruptcy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US</a:t>
            </a:r>
          </a:p>
          <a:p>
            <a:pPr marL="525181" lvl="1" indent="-342900">
              <a:buFont typeface="Arial" panose="020B0604020202020204" pitchFamily="34" charset="0"/>
              <a:buChar char="•"/>
            </a:pPr>
            <a:r>
              <a:rPr lang="en-US" dirty="0"/>
              <a:t>Debts are discharged upon bankruptcy declaration (or completing repayment plan)</a:t>
            </a:r>
          </a:p>
          <a:p>
            <a:pPr marL="525181" lvl="1" indent="-342900">
              <a:buFont typeface="Arial" panose="020B0604020202020204" pitchFamily="34" charset="0"/>
              <a:buChar char="•"/>
            </a:pPr>
            <a:r>
              <a:rPr lang="en-US" dirty="0"/>
              <a:t>Debtor-friendly</a:t>
            </a:r>
          </a:p>
          <a:p>
            <a:pPr marL="700344" lvl="2" indent="-342900">
              <a:buFont typeface="Arial" panose="020B0604020202020204" pitchFamily="34" charset="0"/>
              <a:buChar char="•"/>
            </a:pPr>
            <a:r>
              <a:rPr lang="en-US" dirty="0"/>
              <a:t>More than 1 million file each year (3 per 1,000 population)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DK</a:t>
            </a:r>
            <a:endParaRPr lang="en-US" dirty="0"/>
          </a:p>
          <a:p>
            <a:pPr marL="525181" lvl="1" indent="-342900">
              <a:buFont typeface="Arial" panose="020B0604020202020204" pitchFamily="34" charset="0"/>
              <a:buChar char="•"/>
            </a:pPr>
            <a:r>
              <a:rPr lang="en-US" dirty="0"/>
              <a:t>Bankruptcy and discharge processes are separate</a:t>
            </a:r>
          </a:p>
          <a:p>
            <a:pPr marL="525181" lvl="1" indent="-342900">
              <a:buFont typeface="Arial" panose="020B0604020202020204" pitchFamily="34" charset="0"/>
              <a:buChar char="•"/>
            </a:pPr>
            <a:r>
              <a:rPr lang="en-US" dirty="0"/>
              <a:t>Creditor-friendly (vs. US)</a:t>
            </a:r>
          </a:p>
          <a:p>
            <a:pPr marL="700344" lvl="2" indent="-342900">
              <a:buFont typeface="Arial" panose="020B0604020202020204" pitchFamily="34" charset="0"/>
              <a:buChar char="•"/>
            </a:pPr>
            <a:r>
              <a:rPr lang="en-US" dirty="0"/>
              <a:t>About 2,000 file each year (0.4 per 1,000 population)</a:t>
            </a:r>
          </a:p>
          <a:p>
            <a:pPr marL="525181" lvl="1" indent="-342900">
              <a:buFont typeface="Arial" panose="020B0604020202020204" pitchFamily="34" charset="0"/>
              <a:buChar char="•"/>
            </a:pPr>
            <a:r>
              <a:rPr lang="en-US" dirty="0"/>
              <a:t>Why so lower compared to US?</a:t>
            </a:r>
          </a:p>
          <a:p>
            <a:pPr marL="700344" lvl="2" indent="-342900">
              <a:buFont typeface="Arial" panose="020B0604020202020204" pitchFamily="34" charset="0"/>
              <a:buChar char="•"/>
            </a:pPr>
            <a:r>
              <a:rPr lang="en-US" dirty="0"/>
              <a:t>More stringent condition for discharge</a:t>
            </a:r>
          </a:p>
          <a:p>
            <a:pPr marL="700344" lvl="2" indent="-342900">
              <a:buFont typeface="Arial" panose="020B0604020202020204" pitchFamily="34" charset="0"/>
              <a:buChar char="•"/>
            </a:pPr>
            <a:r>
              <a:rPr lang="en-US" dirty="0"/>
              <a:t>At the same time, households are well-insured against adverse events (job loss, illness etc.)</a:t>
            </a:r>
          </a:p>
        </p:txBody>
      </p:sp>
    </p:spTree>
    <p:extLst>
      <p:ext uri="{BB962C8B-B14F-4D97-AF65-F5344CB8AC3E}">
        <p14:creationId xmlns:p14="http://schemas.microsoft.com/office/powerpoint/2010/main" val="25986075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151A34-8C4E-E182-A4C3-CF4088916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A6DC-32FE-5EAB-A683-5FD0FCE2732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b="1" dirty="0"/>
              <a:t>Does bankruptcy improve individuals’ financial behavior or real investment decisions?</a:t>
            </a:r>
          </a:p>
          <a:p>
            <a:pPr marL="525181" lvl="1" indent="-342900">
              <a:buFont typeface="Arial" panose="020B0604020202020204" pitchFamily="34" charset="0"/>
              <a:buChar char="•"/>
            </a:pPr>
            <a:r>
              <a:rPr lang="en-US" dirty="0"/>
              <a:t>i.e., do they learn from the bankruptcy experience?</a:t>
            </a:r>
          </a:p>
          <a:p>
            <a:pPr marL="700344" lvl="2" indent="-342900">
              <a:buFont typeface="Arial" panose="020B0604020202020204" pitchFamily="34" charset="0"/>
              <a:buChar char="•"/>
            </a:pPr>
            <a:r>
              <a:rPr lang="en-US" dirty="0"/>
              <a:t>Borrowings and savings behavior (and consumption)</a:t>
            </a:r>
          </a:p>
          <a:p>
            <a:pPr marL="700344" lvl="2" indent="-342900">
              <a:buFont typeface="Arial" panose="020B0604020202020204" pitchFamily="34" charset="0"/>
              <a:buChar char="•"/>
            </a:pPr>
            <a:r>
              <a:rPr lang="en-US" dirty="0"/>
              <a:t>Labor supply (entrepreneurship vs. employment)</a:t>
            </a:r>
          </a:p>
          <a:p>
            <a:pPr marL="700344" lvl="2" indent="-342900">
              <a:buFont typeface="Arial" panose="020B0604020202020204" pitchFamily="34" charset="0"/>
              <a:buChar char="•"/>
            </a:pPr>
            <a:r>
              <a:rPr lang="en-US" dirty="0"/>
              <a:t>Homeownership and foreclosure</a:t>
            </a:r>
          </a:p>
          <a:p>
            <a:pPr marL="700344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25181" lvl="1" indent="-342900">
              <a:buFont typeface="Arial" panose="020B0604020202020204" pitchFamily="34" charset="0"/>
              <a:buChar char="•"/>
            </a:pPr>
            <a:r>
              <a:rPr lang="en-US" dirty="0"/>
              <a:t>Identification: among the bankrupt, windfall wealth from inheritance?</a:t>
            </a:r>
          </a:p>
          <a:p>
            <a:pPr marL="700344" lvl="2" indent="-342900">
              <a:buFont typeface="Arial" panose="020B0604020202020204" pitchFamily="34" charset="0"/>
              <a:buChar char="•"/>
            </a:pPr>
            <a:r>
              <a:rPr lang="en-US" dirty="0"/>
              <a:t>Financial constraints are relaxed</a:t>
            </a:r>
          </a:p>
          <a:p>
            <a:pPr marL="52518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25181" lvl="1" indent="-342900">
              <a:buFont typeface="Arial" panose="020B0604020202020204" pitchFamily="34" charset="0"/>
              <a:buChar char="•"/>
            </a:pPr>
            <a:r>
              <a:rPr lang="en-US" dirty="0"/>
              <a:t>Suggestions are welcome!</a:t>
            </a:r>
          </a:p>
          <a:p>
            <a:pPr marL="525181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525181" lvl="1" indent="-342900">
              <a:buFont typeface="Arial" panose="020B0604020202020204" pitchFamily="34" charset="0"/>
              <a:buChar char="•"/>
            </a:pP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3520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BS PowerPoint">
  <a:themeElements>
    <a:clrScheme name="Deloitte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19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364</Words>
  <Application>Microsoft Office PowerPoint</Application>
  <PresentationFormat>On-screen Show (4:3)</PresentationFormat>
  <Paragraphs>48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CBS PowerPoint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Dong Hyun Kang</dc:creator>
  <cp:lastModifiedBy>Dong Hyun Kang</cp:lastModifiedBy>
  <cp:revision>210</cp:revision>
  <dcterms:created xsi:type="dcterms:W3CDTF">2012-04-20T06:34:53Z</dcterms:created>
  <dcterms:modified xsi:type="dcterms:W3CDTF">2022-09-20T20:47:39Z</dcterms:modified>
</cp:coreProperties>
</file>