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84" r:id="rId2"/>
    <p:sldMasterId id="2147483689" r:id="rId3"/>
  </p:sldMasterIdLst>
  <p:notesMasterIdLst>
    <p:notesMasterId r:id="rId12"/>
  </p:notesMasterIdLst>
  <p:handoutMasterIdLst>
    <p:handoutMasterId r:id="rId13"/>
  </p:handoutMasterIdLst>
  <p:sldIdLst>
    <p:sldId id="256" r:id="rId4"/>
    <p:sldId id="273" r:id="rId5"/>
    <p:sldId id="277" r:id="rId6"/>
    <p:sldId id="288" r:id="rId7"/>
    <p:sldId id="287" r:id="rId8"/>
    <p:sldId id="289" r:id="rId9"/>
    <p:sldId id="290" r:id="rId10"/>
    <p:sldId id="286" r:id="rId11"/>
  </p:sldIdLst>
  <p:sldSz cx="9144000" cy="5143500" type="screen16x9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3048">
          <p15:clr>
            <a:srgbClr val="A4A3A4"/>
          </p15:clr>
        </p15:guide>
        <p15:guide id="3" pos="5183">
          <p15:clr>
            <a:srgbClr val="A4A3A4"/>
          </p15:clr>
        </p15:guide>
        <p15:guide id="4" pos="579">
          <p15:clr>
            <a:srgbClr val="A4A3A4"/>
          </p15:clr>
        </p15:guide>
        <p15:guide id="5" pos="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Hyun Kang" initials="DHK" lastIdx="34" clrIdx="0">
    <p:extLst>
      <p:ext uri="{19B8F6BF-5375-455C-9EA6-DF929625EA0E}">
        <p15:presenceInfo xmlns:p15="http://schemas.microsoft.com/office/powerpoint/2012/main" userId="S-1-5-21-842925246-963894560-725345543-265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7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3" autoAdjust="0"/>
    <p:restoredTop sz="79851" autoAdjust="0"/>
  </p:normalViewPr>
  <p:slideViewPr>
    <p:cSldViewPr snapToGrid="0" snapToObjects="1" showGuides="1">
      <p:cViewPr varScale="1">
        <p:scale>
          <a:sx n="70" d="100"/>
          <a:sy n="70" d="100"/>
        </p:scale>
        <p:origin x="710" y="34"/>
      </p:cViewPr>
      <p:guideLst>
        <p:guide orient="horz" pos="192"/>
        <p:guide orient="horz" pos="3048"/>
        <p:guide pos="5183"/>
        <p:guide pos="579"/>
        <p:guide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92C72-CA01-4D4C-B1C4-5066EC55DB8A}" type="datetimeFigureOut">
              <a:rPr lang="da-DK" smtClean="0"/>
              <a:t>11-07-2022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7638A-64AC-4946-94B4-39EF7D477E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5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1DC36-FCF6-4F65-A8BC-386231DA6558}" type="datetimeFigureOut">
              <a:rPr lang="da-DK" smtClean="0"/>
              <a:t>11-07-2022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BDDC2-5BFA-453C-A225-5004D8F0E7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/>
              <a:t>Data: 2010,2012,2014 surveys on small and medium-sized enterprises (SMEs) from Vietnam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Average sales: 8,062 mil VND (0.34 mil USD)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/>
              <a:t>Cf) Vietnam GDP per Capita in 2012: 36 mil VND (2,200 USD)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91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5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6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99879" y="4574149"/>
            <a:ext cx="1328134" cy="2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808013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7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7575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20750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08013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596184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1071" y="10191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</a:t>
            </a:r>
            <a:r>
              <a:rPr lang="da-DK" dirty="0" err="1"/>
              <a:t>add</a:t>
            </a:r>
            <a:r>
              <a:rPr lang="da-DK" dirty="0"/>
              <a:t> text – or click an icon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14246" y="28479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11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705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14246" y="28479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11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7575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04838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84666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5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6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99879" y="4574149"/>
            <a:ext cx="1328134" cy="2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4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M0128_CBS_Kilen-273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72" y="0"/>
            <a:ext cx="7717428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13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9104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w.it\Desktop\Picture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10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427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M0128_CBS_Kilen-267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10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9104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M0128_CBS_DalgasHave-2590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chemeClr val="bg1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2" name="Picture 2" descr="C:\Users\aw.it\Desktop\logo_w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572300"/>
            <a:ext cx="2397600" cy="26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0"/>
            <a:ext cx="7310438" cy="65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520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M0128_CBS_SolbjergPlads-2918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chemeClr val="bg1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2" descr="C:\Users\aw.it\Desktop\logo_w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572300"/>
            <a:ext cx="2397600" cy="26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0"/>
            <a:ext cx="7310438" cy="65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53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68626D-2BA4-47CF-916D-1CA8958F3326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772" y="4503141"/>
            <a:ext cx="4258310" cy="47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aw.it\Desktop\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06093" y="0"/>
            <a:ext cx="3837908" cy="340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6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7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333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w.it\Desktop\Picture10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chemeClr val="bg1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2" descr="C:\Users\aw.it\Desktop\logo_w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572300"/>
            <a:ext cx="2397600" cy="26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0"/>
            <a:ext cx="7310438" cy="65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094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7611A7-8C0D-4417-9779-A456E72FD6AC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772" y="4503141"/>
            <a:ext cx="4258310" cy="47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C:\Users\aw.it\Desktop\CBS_NET_bold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97960" y="0"/>
            <a:ext cx="4646040" cy="3970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6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7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50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M0128_CBS_Kilen-273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72" y="0"/>
            <a:ext cx="7717428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443891"/>
            <a:ext cx="9144001" cy="526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20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21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B108A5-1F12-478C-A8F6-4CBD6AE83964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772" y="4503141"/>
            <a:ext cx="4258310" cy="4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72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w.it\Desktop\Picture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443891"/>
            <a:ext cx="9144001" cy="526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9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20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995645-13C1-414E-8AC1-1EC680471660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772" y="4503141"/>
            <a:ext cx="4258310" cy="4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M0128_CBS_Kilen-267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4443891"/>
            <a:ext cx="9144001" cy="526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7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8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63B22F-164A-4E15-BA0C-0D924B66CECE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772" y="4503141"/>
            <a:ext cx="4258310" cy="4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05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pic>
        <p:nvPicPr>
          <p:cNvPr id="6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22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pic>
        <p:nvPicPr>
          <p:cNvPr id="6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2960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829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43233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4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8718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722" r:id="rId4"/>
    <p:sldLayoutId id="2147483688" r:id="rId5"/>
    <p:sldLayoutId id="2147483723" r:id="rId6"/>
    <p:sldLayoutId id="214748373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1327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0" r:id="rId2"/>
    <p:sldLayoutId id="2147483708" r:id="rId3"/>
    <p:sldLayoutId id="2147483731" r:id="rId4"/>
    <p:sldLayoutId id="2147483732" r:id="rId5"/>
    <p:sldLayoutId id="214748373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6E946-859E-4BF3-BC6E-1AE019588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/>
          <a:p>
            <a:r>
              <a:rPr lang="en-US" b="1" dirty="0"/>
              <a:t>2022 FMA European Conference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A8B1-BDC2-41BD-968C-5482C7D54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9163" y="1035782"/>
            <a:ext cx="7308850" cy="1577946"/>
          </a:xfrm>
        </p:spPr>
        <p:txBody>
          <a:bodyPr anchor="b">
            <a:normAutofit/>
          </a:bodyPr>
          <a:lstStyle/>
          <a:p>
            <a:r>
              <a:rPr lang="en-US" sz="2000" dirty="0"/>
              <a:t>Discussion of: </a:t>
            </a:r>
          </a:p>
          <a:p>
            <a:r>
              <a:rPr lang="en-US" sz="2800" dirty="0"/>
              <a:t>Relationship Specific Investments with Customers and Suppliers and Credit Constraints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12703F-1E85-782C-C9EB-235C37D88E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9163" y="2613728"/>
            <a:ext cx="7308850" cy="146425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by Thomas David, Michael </a:t>
            </a:r>
            <a:r>
              <a:rPr lang="en-US" dirty="0" err="1"/>
              <a:t>Troege</a:t>
            </a:r>
            <a:r>
              <a:rPr lang="en-US" dirty="0"/>
              <a:t>, </a:t>
            </a:r>
            <a:r>
              <a:rPr lang="en-US" dirty="0" err="1"/>
              <a:t>Hiep</a:t>
            </a:r>
            <a:r>
              <a:rPr lang="en-US" dirty="0"/>
              <a:t> </a:t>
            </a:r>
            <a:r>
              <a:rPr lang="en-US" dirty="0" err="1"/>
              <a:t>Manh</a:t>
            </a:r>
            <a:r>
              <a:rPr lang="en-US" dirty="0"/>
              <a:t> Nguyen, and Hang Thu Nguyen</a:t>
            </a:r>
          </a:p>
          <a:p>
            <a:endParaRPr lang="en-US" dirty="0"/>
          </a:p>
          <a:p>
            <a:r>
              <a:rPr lang="en-US" u="sng" dirty="0"/>
              <a:t>Discussant</a:t>
            </a:r>
            <a:r>
              <a:rPr lang="en-US" dirty="0"/>
              <a:t>: Donghyun Kang (Copenhagen Business School)</a:t>
            </a:r>
          </a:p>
          <a:p>
            <a:endParaRPr lang="en-US" dirty="0"/>
          </a:p>
          <a:p>
            <a:r>
              <a:rPr lang="en-US" dirty="0"/>
              <a:t>July 12,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/>
              <a:t>RQ</a:t>
            </a:r>
            <a:r>
              <a:rPr lang="en-US" sz="1400" dirty="0"/>
              <a:t>: Do supplier- and customer-specific investments have different implications for the focal firm?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/>
              <a:t>RSIs generate hold-up problems; supplier-RSI is riskier than customer-RSI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400" dirty="0"/>
              <a:t>Model: two-stage bargaining between customer &amp; supplier, with a chance of contract renegotiation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Mechanism: suppliers, relative to their customers, lose relatively little from a hold-up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400" dirty="0"/>
              <a:t>Empirical identification: pooled OLS regression + matching approach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Supplier-RSI show negative (positive) correlation with leverage (difficulty to bank loans)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Customer-RSI show no (no) correlation with leverage (difficulty to bank loans)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400" dirty="0"/>
              <a:t>Data: 2010, 2012, 2014 surveys on SMEs from Vietnam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400" b="1" dirty="0"/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400" b="1" dirty="0"/>
              <a:t>Contribution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/>
              <a:t>Investment policy in the presence of stakeholders (e.g.,  Banerjee, Dasgupta, and Kim (2008))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/>
          <a:lstStyle/>
          <a:p>
            <a:r>
              <a:rPr lang="en-US" b="1" dirty="0"/>
              <a:t>Summary of findings</a:t>
            </a:r>
          </a:p>
        </p:txBody>
      </p:sp>
    </p:spTree>
    <p:extLst>
      <p:ext uri="{BB962C8B-B14F-4D97-AF65-F5344CB8AC3E}">
        <p14:creationId xmlns:p14="http://schemas.microsoft.com/office/powerpoint/2010/main" val="25881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D0F4C-F381-9676-E10C-AD46E6DAB1F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7575" y="1019175"/>
            <a:ext cx="7938326" cy="3381375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“Firms investing with their suppliers face higher risk of a hold-up”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Frictions that makes Vietnamese SMEs difficult to avoid hold-up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SMEs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lack financial resources to hedge against hold-ups (e.g., credit rationing)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Vietnamese law allows renegotiation of contracts, under unforeseeable circumstances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makes long-term contracts harder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But this is also a concern for external validity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If firms have enough financial resources (e.g., bigger size, well-developed financial markets), then hold-ups would be less worrying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Outside Vietnam, firms can more easily mitigate hold-ups by … entering into long-term contracts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E2150-EF61-6445-47D4-4A0CA09BA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/>
          </a:bodyPr>
          <a:lstStyle/>
          <a:p>
            <a:r>
              <a:rPr lang="en-US" b="1" dirty="0"/>
              <a:t>Institutional setting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incomplete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2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266B-CAD4-6591-7DE6-40C3299478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</a:t>
            </a:r>
            <a:r>
              <a:rPr lang="en-US" i="1" dirty="0"/>
              <a:t>survey</a:t>
            </a:r>
            <a:r>
              <a:rPr lang="en-US" dirty="0"/>
              <a:t> data provide a better measure for RSI? </a:t>
            </a:r>
          </a:p>
          <a:p>
            <a:pPr marL="342900" indent="-342900">
              <a:buFont typeface="Arial" panose="020B0604020202020204" pitchFamily="34" charset="0"/>
              <a:buChar char="–"/>
            </a:pPr>
            <a:r>
              <a:rPr lang="en-US" dirty="0"/>
              <a:t>It seems so, emphasize it!</a:t>
            </a:r>
          </a:p>
          <a:p>
            <a:pPr marL="342900" indent="-342900">
              <a:buFont typeface="Arial" panose="020B0604020202020204" pitchFamily="34" charset="0"/>
              <a:buChar char="–"/>
            </a:pPr>
            <a:r>
              <a:rPr lang="en-US" dirty="0"/>
              <a:t>Other papers seem to use indirect/estimated proxies </a:t>
            </a:r>
            <a:r>
              <a:rPr lang="en-US" sz="1600" dirty="0"/>
              <a:t>(e.g., Kale and </a:t>
            </a:r>
            <a:r>
              <a:rPr lang="en-US" sz="1600" dirty="0" err="1"/>
              <a:t>Shahrur</a:t>
            </a:r>
            <a:r>
              <a:rPr lang="en-US" sz="1600" dirty="0"/>
              <a:t> (2007), Costello 2013, </a:t>
            </a:r>
            <a:r>
              <a:rPr lang="en-US" sz="1600" dirty="0" err="1"/>
              <a:t>Dass</a:t>
            </a:r>
            <a:r>
              <a:rPr lang="en-US" sz="1600" dirty="0"/>
              <a:t>, Kale, and Nanda (2015))</a:t>
            </a:r>
          </a:p>
          <a:p>
            <a:r>
              <a:rPr lang="en-US" dirty="0"/>
              <a:t>Is it the best dataset to study RSI? </a:t>
            </a:r>
          </a:p>
          <a:p>
            <a:pPr marL="342900" indent="-342900">
              <a:buFont typeface="Arial" panose="020B0604020202020204" pitchFamily="34" charset="0"/>
              <a:buChar char="–"/>
            </a:pPr>
            <a:r>
              <a:rPr lang="en-US" dirty="0"/>
              <a:t>Only 6-8% firms in the sample do some form of RSI</a:t>
            </a:r>
          </a:p>
          <a:p>
            <a:pPr marL="342900" indent="-342900">
              <a:buFont typeface="Arial" panose="020B0604020202020204" pitchFamily="34" charset="0"/>
              <a:buChar char="–"/>
            </a:pPr>
            <a:r>
              <a:rPr lang="en-US" dirty="0"/>
              <a:t>Conditional on investment (50% of sample)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increases 2x</a:t>
            </a:r>
          </a:p>
          <a:p>
            <a:pPr marL="342900" indent="-342900">
              <a:buFont typeface="Arial" panose="020B0604020202020204" pitchFamily="34" charset="0"/>
              <a:buChar char="–"/>
            </a:pPr>
            <a:r>
              <a:rPr lang="en-US" dirty="0"/>
              <a:t>Provide other reasons why the level is relatively low</a:t>
            </a:r>
          </a:p>
          <a:p>
            <a:pPr marL="1085850" lvl="1" indent="-342900"/>
            <a:r>
              <a:rPr lang="en-US" dirty="0"/>
              <a:t>E.g., Vietnamese law and small firm size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B151-931A-ABEE-07D4-14E674F86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External validity: Why Vietnam?</a:t>
            </a:r>
          </a:p>
        </p:txBody>
      </p:sp>
    </p:spTree>
    <p:extLst>
      <p:ext uri="{BB962C8B-B14F-4D97-AF65-F5344CB8AC3E}">
        <p14:creationId xmlns:p14="http://schemas.microsoft.com/office/powerpoint/2010/main" val="356263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C7A266B-CAD4-6591-7DE6-40C32994784A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Include the two explanatory variables together in all specifications!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𝑅𝑆𝐼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𝑤𝑖𝑡h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𝑆𝑢𝑝𝑝𝑙𝑖𝑒𝑟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and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𝑅𝑆𝐼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𝑤𝑖𝑡h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𝐶𝑢𝑠𝑡𝑜𝑚𝑒𝑟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Calibri" panose="020F0502020204030204" pitchFamily="34" charset="0"/>
                  <a:buChar char="-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Why? The paper’s main argument is that,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relative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to customer-RSI firms, supplier-RSI firms are riskier.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If you estimate separately, you’re comparing firms with supplier-RSI with those without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C7A266B-CAD4-6591-7DE6-40C329947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085" t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B151-931A-ABEE-07D4-14E674F86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Empirical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97713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266B-CAD4-6591-7DE6-40C3299478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Unclear to me whether and how </a:t>
            </a: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banks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can observe RSI of a borrowing firm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RSI is defined as: “investments in production and/or information technology and human capital upgrading” that are specific to a supplier or customer</a:t>
            </a:r>
          </a:p>
          <a:p>
            <a:pPr marL="108585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Sounds difficult for banks to observe/verify</a:t>
            </a:r>
          </a:p>
          <a:p>
            <a:pPr marL="108585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Also, firms have no incentive to reveal the level of RSI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If banks cannot, the observed difference in bank lending (Table 5) may not come from RSI intensity, but something else related, but more observable factors: supplier- and customer-concentration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B151-931A-ABEE-07D4-14E674F86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Banks’ lending decision</a:t>
            </a:r>
          </a:p>
        </p:txBody>
      </p:sp>
    </p:spTree>
    <p:extLst>
      <p:ext uri="{BB962C8B-B14F-4D97-AF65-F5344CB8AC3E}">
        <p14:creationId xmlns:p14="http://schemas.microsoft.com/office/powerpoint/2010/main" val="69072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266B-CAD4-6591-7DE6-40C3299478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Describe the sample more!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Vietnam has 58 provinces + 5 municipalities (Ho Chi Minh, Hanoi etc.). What are the chosen 9 ones, and why? Do they include developed regions?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What are the criteria to be included in the survey? Size, sales threshold? Need to know which firms are included/excluded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Empirics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Try include geographic region-fixed effects (9 provinces in the sample); don’t know how heterogeneous the provinces are, but better be conservative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Why matched sample analyses (e.g., Tables 7-10) have so few observations?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e.g., RSI </a:t>
            </a:r>
            <a:r>
              <a:rPr lang="en-US" sz="16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only</a:t>
            </a:r>
            <a:r>
              <a:rPr lang="en-US" sz="16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with supplier: 119 firm-year observations?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Other points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Customer</a:t>
            </a:r>
            <a:r>
              <a:rPr lang="en-US" sz="16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RSI vs. </a:t>
            </a:r>
            <a:r>
              <a:rPr lang="en-US" sz="16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Client</a:t>
            </a:r>
            <a:r>
              <a:rPr lang="en-US" sz="16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RSI: stick to one wording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B151-931A-ABEE-07D4-14E674F86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comments</a:t>
            </a:r>
          </a:p>
        </p:txBody>
      </p:sp>
    </p:spTree>
    <p:extLst>
      <p:ext uri="{BB962C8B-B14F-4D97-AF65-F5344CB8AC3E}">
        <p14:creationId xmlns:p14="http://schemas.microsoft.com/office/powerpoint/2010/main" val="373833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C6EF2-475C-ADC5-60D2-DD75EB290E0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Great paper differentiating effect of customer- and supplier-RSI on focal firms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Combines theory and empirics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Model is intuitive and the mechanism is clear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Exploits a novel measure of RSI, decomposed into customer- and supplier-specific investments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My comments are about empirical specification and external validity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Update specification and </a:t>
            </a: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motivate better why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Vietnamese SMEs’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Look forward to seeing the next version!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B9400-B10D-E1F0-0FD4-8B83A9735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4354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 Slides - Pi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781</Words>
  <Application>Microsoft Office PowerPoint</Application>
  <PresentationFormat>On-screen Show (16:9)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Wingdings</vt:lpstr>
      <vt:lpstr>Title Slides</vt:lpstr>
      <vt:lpstr>Content Slides</vt:lpstr>
      <vt:lpstr>Content Slides -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CBS EA</dc:creator>
  <cp:lastModifiedBy>Stephen Kang</cp:lastModifiedBy>
  <cp:revision>353</cp:revision>
  <cp:lastPrinted>2019-10-10T09:45:17Z</cp:lastPrinted>
  <dcterms:created xsi:type="dcterms:W3CDTF">2013-11-09T16:46:18Z</dcterms:created>
  <dcterms:modified xsi:type="dcterms:W3CDTF">2022-07-11T20:03:30Z</dcterms:modified>
</cp:coreProperties>
</file>