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62118" autoAdjust="0"/>
  </p:normalViewPr>
  <p:slideViewPr>
    <p:cSldViewPr snapToGrid="0">
      <p:cViewPr varScale="1">
        <p:scale>
          <a:sx n="70" d="100"/>
          <a:sy n="70" d="100"/>
        </p:scale>
        <p:origin x="3786" y="78"/>
      </p:cViewPr>
      <p:guideLst/>
    </p:cSldViewPr>
  </p:slideViewPr>
  <p:notesTextViewPr>
    <p:cViewPr>
      <p:scale>
        <a:sx n="1" d="1"/>
        <a:sy n="1" d="1"/>
      </p:scale>
      <p:origin x="0" y="-1476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5672A4-BBCE-4A61-B09B-0EDB09C8EEF0}" type="datetimeFigureOut">
              <a:rPr lang="ko-KR" altLang="en-US" smtClean="0"/>
              <a:t>2020-03-22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E1C99E-1CB2-49FB-81AB-334AAC3983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7015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커널은 시스템 </a:t>
            </a:r>
            <a:r>
              <a:rPr lang="ko-KR" altLang="en-US" dirty="0" err="1"/>
              <a:t>부팅시</a:t>
            </a:r>
            <a:r>
              <a:rPr lang="ko-KR" altLang="en-US" dirty="0"/>
              <a:t> 램으로 로딩</a:t>
            </a:r>
            <a:r>
              <a:rPr lang="en-US" altLang="ko-KR" dirty="0"/>
              <a:t>, </a:t>
            </a:r>
            <a:r>
              <a:rPr lang="ko-KR" altLang="en-US" dirty="0"/>
              <a:t>시스템이 </a:t>
            </a:r>
            <a:r>
              <a:rPr lang="ko-KR" altLang="en-US" dirty="0" err="1"/>
              <a:t>동작하느데</a:t>
            </a:r>
            <a:r>
              <a:rPr lang="ko-KR" altLang="en-US" dirty="0"/>
              <a:t> 필요한 여러가지 중요 절차 수행</a:t>
            </a:r>
            <a:r>
              <a:rPr lang="en-US" altLang="ko-KR" dirty="0"/>
              <a:t>. </a:t>
            </a:r>
            <a:r>
              <a:rPr lang="ko-KR" altLang="en-US" dirty="0"/>
              <a:t>컴퓨터와 사용자가 광범위하게 상호작용할 수 있게 해준다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1C99E-1CB2-49FB-81AB-334AAC3983C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85484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MS-DOS</a:t>
            </a:r>
            <a:r>
              <a:rPr lang="ko-KR" altLang="en-US" dirty="0"/>
              <a:t>같은 경우에는 하드웨어 구성 요소를 직접 실행할 수 있도록 하지만 유닉스계열에서는 무조건 커널에 요청 </a:t>
            </a:r>
            <a:r>
              <a:rPr lang="ko-KR" altLang="en-US" dirty="0" err="1"/>
              <a:t>해야한다</a:t>
            </a:r>
            <a:r>
              <a:rPr lang="en-US" altLang="ko-KR" dirty="0"/>
              <a:t>. </a:t>
            </a:r>
            <a:r>
              <a:rPr lang="ko-KR" altLang="en-US" dirty="0"/>
              <a:t>이를 위해 운영체제에는 하드웨어에 직접 작용하거나 임의의 메모리 위치에 접근하는 것을 </a:t>
            </a:r>
            <a:r>
              <a:rPr lang="ko-KR" altLang="en-US" dirty="0" err="1"/>
              <a:t>막아주기</a:t>
            </a:r>
            <a:r>
              <a:rPr lang="ko-KR" altLang="en-US" dirty="0"/>
              <a:t> 위해 특권모드를 사용한다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1C99E-1CB2-49FB-81AB-334AAC3983C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138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동시라는 개념은 같은 시간에 여러 애플리케이션이 동작 중인 상태를 말하며</a:t>
            </a:r>
            <a:r>
              <a:rPr lang="en-US" altLang="ko-KR" dirty="0"/>
              <a:t>, CPU</a:t>
            </a:r>
            <a:r>
              <a:rPr lang="ko-KR" altLang="en-US" dirty="0"/>
              <a:t>나 메모리</a:t>
            </a:r>
            <a:r>
              <a:rPr lang="en-US" altLang="ko-KR" dirty="0"/>
              <a:t>, </a:t>
            </a:r>
            <a:r>
              <a:rPr lang="ko-KR" altLang="en-US" dirty="0"/>
              <a:t>하드디스크같은 여러가지 자원을 사용하기 위해 </a:t>
            </a:r>
            <a:r>
              <a:rPr lang="ko-KR" altLang="en-US" dirty="0" err="1"/>
              <a:t>경쟁하는것을</a:t>
            </a:r>
            <a:r>
              <a:rPr lang="ko-KR" altLang="en-US" dirty="0"/>
              <a:t> 의미한다</a:t>
            </a:r>
            <a:r>
              <a:rPr lang="en-US" altLang="ko-KR" dirty="0"/>
              <a:t>. ‘</a:t>
            </a:r>
            <a:r>
              <a:rPr lang="ko-KR" altLang="en-US" dirty="0"/>
              <a:t>독립적＇ 이라는 말은 각 애플리케이션이 다른 사용자가 실행한 애플리케이션에서 어떤 일을 하는지 신경 쓰지 않고 자신의 작업을 수행할 수 </a:t>
            </a:r>
            <a:r>
              <a:rPr lang="ko-KR" altLang="en-US" dirty="0" err="1"/>
              <a:t>있는것ㄷ을</a:t>
            </a:r>
            <a:r>
              <a:rPr lang="ko-KR" altLang="en-US" dirty="0"/>
              <a:t> 의미한다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1C99E-1CB2-49FB-81AB-334AAC3983C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70099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동시라는 개념은 같은 시간에 여러 애플리케이션이 동작 중인 상태를 말하며</a:t>
            </a:r>
            <a:r>
              <a:rPr lang="en-US" altLang="ko-KR" dirty="0"/>
              <a:t>, CPU</a:t>
            </a:r>
            <a:r>
              <a:rPr lang="ko-KR" altLang="en-US" dirty="0"/>
              <a:t>나 메모리</a:t>
            </a:r>
            <a:r>
              <a:rPr lang="en-US" altLang="ko-KR" dirty="0"/>
              <a:t>, </a:t>
            </a:r>
            <a:r>
              <a:rPr lang="ko-KR" altLang="en-US" dirty="0"/>
              <a:t>하드디스크같은 여러가지 자원을 사용하기 위해 </a:t>
            </a:r>
            <a:r>
              <a:rPr lang="ko-KR" altLang="en-US" dirty="0" err="1"/>
              <a:t>경쟁하는것을</a:t>
            </a:r>
            <a:r>
              <a:rPr lang="ko-KR" altLang="en-US" dirty="0"/>
              <a:t> 의미한다</a:t>
            </a:r>
            <a:r>
              <a:rPr lang="en-US" altLang="ko-KR" dirty="0"/>
              <a:t>. ‘</a:t>
            </a:r>
            <a:r>
              <a:rPr lang="ko-KR" altLang="en-US" dirty="0"/>
              <a:t>독립적＇ 이라는 말은 각 애플리케이션이 다른 사용자가 실행한 애플리케이션에서 어떤 일을 하는지 신경 쓰지 않고 자신의 작업을 수행할 수 </a:t>
            </a:r>
            <a:r>
              <a:rPr lang="ko-KR" altLang="en-US" dirty="0" err="1"/>
              <a:t>있는것ㄷ을</a:t>
            </a:r>
            <a:r>
              <a:rPr lang="ko-KR" altLang="en-US" dirty="0"/>
              <a:t> 의미한다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1C99E-1CB2-49FB-81AB-334AAC3983C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84137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외에 </a:t>
            </a:r>
            <a:r>
              <a:rPr lang="en-US" altLang="ko-KR" dirty="0"/>
              <a:t>0</a:t>
            </a:r>
            <a:r>
              <a:rPr lang="ko-KR" altLang="en-US" dirty="0"/>
              <a:t>번 </a:t>
            </a:r>
            <a:r>
              <a:rPr lang="en-US" altLang="ko-KR" dirty="0" err="1"/>
              <a:t>uid</a:t>
            </a:r>
            <a:r>
              <a:rPr lang="en-US" altLang="ko-KR" dirty="0"/>
              <a:t> </a:t>
            </a:r>
            <a:r>
              <a:rPr lang="ko-KR" altLang="en-US" dirty="0" err="1"/>
              <a:t>루트ㅡ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1C99E-1CB2-49FB-81AB-334AAC3983C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78988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동시에 여러 프로세스가 동작할 수 있게 하는 시스템을 </a:t>
            </a:r>
            <a:r>
              <a:rPr lang="ko-KR" altLang="en-US" dirty="0" err="1"/>
              <a:t>멀티프로세싱이라고</a:t>
            </a:r>
            <a:r>
              <a:rPr lang="ko-KR" altLang="en-US" dirty="0"/>
              <a:t> 한다</a:t>
            </a:r>
            <a:r>
              <a:rPr lang="en-US" altLang="ko-KR" dirty="0"/>
              <a:t>. </a:t>
            </a:r>
            <a:r>
              <a:rPr lang="ko-KR" altLang="en-US" dirty="0"/>
              <a:t>프로그램과 프로세스를 구별할 수 있어야 하며</a:t>
            </a:r>
            <a:r>
              <a:rPr lang="en-US" altLang="ko-KR" dirty="0"/>
              <a:t>, </a:t>
            </a:r>
            <a:r>
              <a:rPr lang="ko-KR" altLang="en-US" dirty="0"/>
              <a:t>여러 프로세스가 동일한 프로그램을 동시에 실행하거나 한 프로세스가 여러 프로그램을 </a:t>
            </a:r>
            <a:r>
              <a:rPr lang="ko-KR" altLang="en-US" dirty="0" err="1"/>
              <a:t>찰례로</a:t>
            </a:r>
            <a:r>
              <a:rPr lang="ko-KR" altLang="en-US" dirty="0"/>
              <a:t> 실행 할 수 있어야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1C99E-1CB2-49FB-81AB-334AAC3983CC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19336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여기서 선점형 </a:t>
            </a:r>
            <a:r>
              <a:rPr lang="ko-KR" altLang="en-US" dirty="0" err="1"/>
              <a:t>스케쥴러와</a:t>
            </a:r>
            <a:r>
              <a:rPr lang="ko-KR" altLang="en-US" dirty="0"/>
              <a:t> 비선점형 </a:t>
            </a:r>
            <a:r>
              <a:rPr lang="ko-KR" altLang="en-US" dirty="0" err="1"/>
              <a:t>스케쥴러가</a:t>
            </a:r>
            <a:r>
              <a:rPr lang="ko-KR" altLang="en-US" dirty="0"/>
              <a:t> 있는데</a:t>
            </a:r>
            <a:r>
              <a:rPr lang="en-US" altLang="ko-KR" dirty="0"/>
              <a:t>, </a:t>
            </a:r>
            <a:r>
              <a:rPr lang="ko-KR" altLang="en-US" dirty="0"/>
              <a:t>둘의 차이를 알아 </a:t>
            </a:r>
            <a:r>
              <a:rPr lang="ko-KR" altLang="en-US" dirty="0" err="1"/>
              <a:t>올것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선점형 </a:t>
            </a:r>
            <a:r>
              <a:rPr lang="ko-KR" altLang="en-US" dirty="0" err="1"/>
              <a:t>스케쥴러는</a:t>
            </a:r>
            <a:r>
              <a:rPr lang="ko-KR" altLang="en-US" dirty="0"/>
              <a:t> 운영체제가 각 프로세스가 얼마나 오랫동안 </a:t>
            </a:r>
            <a:r>
              <a:rPr lang="en-US" altLang="ko-KR" dirty="0"/>
              <a:t>CPU</a:t>
            </a:r>
            <a:r>
              <a:rPr lang="ko-KR" altLang="en-US" dirty="0"/>
              <a:t>를 사용하고 있는지 지켜보고 있다가 정기적으로 </a:t>
            </a:r>
            <a:r>
              <a:rPr lang="ko-KR" altLang="en-US" dirty="0" err="1"/>
              <a:t>스케쥴러를</a:t>
            </a:r>
            <a:r>
              <a:rPr lang="ko-KR" altLang="en-US" dirty="0"/>
              <a:t> 호출한다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1C99E-1CB2-49FB-81AB-334AAC3983CC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78594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프로세스와 커널 모델</a:t>
            </a:r>
            <a:r>
              <a:rPr lang="en-US" altLang="ko-KR" dirty="0"/>
              <a:t>]</a:t>
            </a:r>
          </a:p>
          <a:p>
            <a:r>
              <a:rPr lang="ko-KR" altLang="en-US" dirty="0"/>
              <a:t>인터럽트</a:t>
            </a:r>
            <a:r>
              <a:rPr lang="en-US" altLang="ko-KR" dirty="0"/>
              <a:t>, </a:t>
            </a:r>
            <a:r>
              <a:rPr lang="ko-KR" altLang="en-US" dirty="0" err="1"/>
              <a:t>시스템콜등을</a:t>
            </a:r>
            <a:r>
              <a:rPr lang="ko-KR" altLang="en-US" dirty="0"/>
              <a:t> 이용하여 커널과 소통하고</a:t>
            </a:r>
            <a:r>
              <a:rPr lang="en-US" altLang="ko-KR" dirty="0"/>
              <a:t>, </a:t>
            </a:r>
            <a:r>
              <a:rPr lang="ko-KR" altLang="en-US" dirty="0" err="1"/>
              <a:t>스케쥴링에</a:t>
            </a:r>
            <a:r>
              <a:rPr lang="ko-KR" altLang="en-US" dirty="0"/>
              <a:t> 의해 프로세스가 실행됨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[</a:t>
            </a:r>
            <a:r>
              <a:rPr lang="ko-KR" altLang="en-US" dirty="0"/>
              <a:t>프로세스 구현</a:t>
            </a:r>
            <a:r>
              <a:rPr lang="en-US" altLang="ko-KR" dirty="0"/>
              <a:t>]</a:t>
            </a:r>
          </a:p>
          <a:p>
            <a:r>
              <a:rPr lang="ko-KR" altLang="en-US" dirty="0"/>
              <a:t>커널이 프로세스를 다루기 위해 프로세스의 현재 상태 정보를 포함하는 </a:t>
            </a:r>
            <a:r>
              <a:rPr lang="en-US" altLang="ko-KR" dirty="0"/>
              <a:t>‘</a:t>
            </a:r>
            <a:r>
              <a:rPr lang="ko-KR" altLang="en-US" dirty="0"/>
              <a:t>프로세스 </a:t>
            </a:r>
            <a:r>
              <a:rPr lang="ko-KR" altLang="en-US" dirty="0" err="1"/>
              <a:t>디스크립터＇로</a:t>
            </a:r>
            <a:r>
              <a:rPr lang="ko-KR" altLang="en-US" dirty="0"/>
              <a:t> </a:t>
            </a:r>
            <a:r>
              <a:rPr lang="ko-KR" altLang="en-US" dirty="0" err="1"/>
              <a:t>나타</a:t>
            </a:r>
            <a:r>
              <a:rPr lang="ko-KR" altLang="en-US" dirty="0"/>
              <a:t> 냄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거기에는 다음과 같은 정보 저장</a:t>
            </a:r>
            <a:endParaRPr lang="en-US" altLang="ko-KR" dirty="0"/>
          </a:p>
          <a:p>
            <a:r>
              <a:rPr lang="en-US" altLang="ko-KR" dirty="0"/>
              <a:t>PC, SP, General purpose </a:t>
            </a:r>
            <a:r>
              <a:rPr lang="ko-KR" altLang="en-US" dirty="0"/>
              <a:t>레지스터</a:t>
            </a:r>
            <a:r>
              <a:rPr lang="en-US" altLang="ko-KR" dirty="0"/>
              <a:t>, Floating point </a:t>
            </a:r>
            <a:r>
              <a:rPr lang="ko-KR" altLang="en-US" dirty="0"/>
              <a:t>레지스터</a:t>
            </a:r>
            <a:r>
              <a:rPr lang="en-US" altLang="ko-KR" dirty="0"/>
              <a:t>, </a:t>
            </a:r>
            <a:r>
              <a:rPr lang="ko-KR" altLang="en-US" dirty="0"/>
              <a:t>프로세스 제어 레지스터</a:t>
            </a:r>
            <a:r>
              <a:rPr lang="en-US" altLang="ko-KR" dirty="0"/>
              <a:t>, </a:t>
            </a:r>
            <a:r>
              <a:rPr lang="ko-KR" altLang="en-US" dirty="0"/>
              <a:t>메모리 관리 레지스터</a:t>
            </a:r>
            <a:endParaRPr lang="en-US" altLang="ko-KR" dirty="0"/>
          </a:p>
          <a:p>
            <a:r>
              <a:rPr lang="ko-KR" altLang="en-US" dirty="0"/>
              <a:t>커널이 어떤 프로세스를 다시 실행하기로 결정하면</a:t>
            </a:r>
            <a:r>
              <a:rPr lang="en-US" altLang="ko-KR" dirty="0"/>
              <a:t>, </a:t>
            </a:r>
            <a:r>
              <a:rPr lang="ko-KR" altLang="en-US" dirty="0"/>
              <a:t>각 필드를 </a:t>
            </a:r>
            <a:r>
              <a:rPr lang="en-US" altLang="ko-KR" dirty="0"/>
              <a:t>CPU</a:t>
            </a:r>
            <a:r>
              <a:rPr lang="ko-KR" altLang="en-US" dirty="0"/>
              <a:t>로 읽혀드린다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[</a:t>
            </a:r>
            <a:r>
              <a:rPr lang="ko-KR" altLang="en-US" dirty="0"/>
              <a:t>재진입 가능한 커널</a:t>
            </a:r>
            <a:r>
              <a:rPr lang="en-US" altLang="ko-KR" dirty="0"/>
              <a:t>]</a:t>
            </a:r>
          </a:p>
          <a:p>
            <a:r>
              <a:rPr lang="ko-KR" altLang="en-US" dirty="0"/>
              <a:t>예외</a:t>
            </a:r>
            <a:r>
              <a:rPr lang="en-US" altLang="ko-KR" dirty="0"/>
              <a:t>, </a:t>
            </a:r>
            <a:r>
              <a:rPr lang="ko-KR" altLang="en-US" dirty="0"/>
              <a:t>인터럽트</a:t>
            </a:r>
            <a:r>
              <a:rPr lang="en-US" altLang="ko-KR" dirty="0"/>
              <a:t>, </a:t>
            </a:r>
            <a:r>
              <a:rPr lang="ko-KR" altLang="en-US" dirty="0"/>
              <a:t>시스템콜 등이 여러 프로세스에서 발생시에 이를 처리하기 위한 기술</a:t>
            </a:r>
            <a:r>
              <a:rPr lang="en-US" altLang="ko-KR" dirty="0"/>
              <a:t>. </a:t>
            </a:r>
            <a:r>
              <a:rPr lang="ko-KR" altLang="en-US" dirty="0"/>
              <a:t>또한 특정 커널 실행 흐름을 따르다가 예외가 발생시에 처리할 수 있는 기술</a:t>
            </a:r>
            <a:r>
              <a:rPr lang="en-US" altLang="ko-KR" dirty="0"/>
              <a:t>. Try-catch</a:t>
            </a:r>
            <a:r>
              <a:rPr lang="ko-KR" altLang="en-US" dirty="0"/>
              <a:t>와 같은 느낌</a:t>
            </a:r>
            <a:r>
              <a:rPr lang="en-US" altLang="ko-KR" dirty="0"/>
              <a:t>. </a:t>
            </a:r>
            <a:r>
              <a:rPr lang="ko-KR" altLang="en-US" dirty="0"/>
              <a:t>복잡하므로 나중에 실제 예제와 함께</a:t>
            </a:r>
            <a:r>
              <a:rPr lang="en-US" altLang="ko-KR" dirty="0"/>
              <a:t>-</a:t>
            </a:r>
          </a:p>
          <a:p>
            <a:endParaRPr lang="en-US" altLang="ko-KR" dirty="0"/>
          </a:p>
          <a:p>
            <a:r>
              <a:rPr lang="en-US" altLang="ko-KR" dirty="0"/>
              <a:t>[</a:t>
            </a:r>
            <a:r>
              <a:rPr lang="ko-KR" altLang="en-US" dirty="0"/>
              <a:t>프로세스 주소 공간</a:t>
            </a:r>
            <a:r>
              <a:rPr lang="en-US" altLang="ko-KR" dirty="0"/>
              <a:t>]</a:t>
            </a:r>
          </a:p>
          <a:p>
            <a:r>
              <a:rPr lang="ko-KR" altLang="en-US" dirty="0"/>
              <a:t>각 프로세스는 개인 주소 공간에서 실행 된다</a:t>
            </a:r>
            <a:r>
              <a:rPr lang="en-US" altLang="ko-KR" dirty="0"/>
              <a:t>. (</a:t>
            </a:r>
            <a:r>
              <a:rPr lang="ko-KR" altLang="en-US" dirty="0"/>
              <a:t>가상 주소</a:t>
            </a:r>
            <a:r>
              <a:rPr lang="en-US" altLang="ko-KR" dirty="0"/>
              <a:t>, </a:t>
            </a:r>
            <a:r>
              <a:rPr lang="ko-KR" altLang="en-US" dirty="0"/>
              <a:t>물리 주소 매핑에 관해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각 프로세스는 각각의 커널 스택을 사용한다</a:t>
            </a:r>
            <a:r>
              <a:rPr lang="en-US" altLang="ko-KR" dirty="0"/>
              <a:t>. (</a:t>
            </a:r>
            <a:r>
              <a:rPr lang="ko-KR" altLang="en-US" dirty="0"/>
              <a:t>개인 주소 공간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[</a:t>
            </a:r>
            <a:r>
              <a:rPr lang="ko-KR" altLang="en-US" dirty="0"/>
              <a:t>동기화와 임계 영역</a:t>
            </a:r>
            <a:r>
              <a:rPr lang="en-US" altLang="ko-KR" dirty="0"/>
              <a:t>]</a:t>
            </a:r>
          </a:p>
          <a:p>
            <a:r>
              <a:rPr lang="ko-KR" altLang="en-US" dirty="0"/>
              <a:t>재진입 가능한 커널을 구현하기 위해선 동기화를 이용해야 한다</a:t>
            </a:r>
            <a:r>
              <a:rPr lang="en-US" altLang="ko-KR" dirty="0"/>
              <a:t>. (Race condition)</a:t>
            </a:r>
          </a:p>
          <a:p>
            <a:endParaRPr lang="en-US" altLang="ko-KR" dirty="0"/>
          </a:p>
          <a:p>
            <a:r>
              <a:rPr lang="en-US" altLang="ko-KR" dirty="0"/>
              <a:t>[</a:t>
            </a:r>
            <a:r>
              <a:rPr lang="ko-KR" altLang="en-US" dirty="0"/>
              <a:t>시그널과 프로세스간 통신</a:t>
            </a:r>
            <a:r>
              <a:rPr lang="en-US" altLang="ko-KR" dirty="0"/>
              <a:t>]</a:t>
            </a:r>
          </a:p>
          <a:p>
            <a:r>
              <a:rPr lang="ko-KR" altLang="en-US" dirty="0"/>
              <a:t>시그널은 시스템 이벤트를 프로세스에게 알려주는 메커니즘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이는 </a:t>
            </a:r>
            <a:r>
              <a:rPr lang="ko-KR" altLang="en-US" dirty="0" err="1"/>
              <a:t>락킹</a:t>
            </a:r>
            <a:r>
              <a:rPr lang="en-US" altLang="ko-KR" dirty="0"/>
              <a:t>, IPC</a:t>
            </a:r>
            <a:r>
              <a:rPr lang="ko-KR" altLang="en-US" dirty="0"/>
              <a:t>를 이용해 구현한다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[</a:t>
            </a:r>
            <a:r>
              <a:rPr lang="ko-KR" altLang="en-US" dirty="0"/>
              <a:t>프로세스 관리</a:t>
            </a:r>
            <a:r>
              <a:rPr lang="en-US" altLang="ko-KR" dirty="0"/>
              <a:t>]</a:t>
            </a:r>
          </a:p>
          <a:p>
            <a:r>
              <a:rPr lang="en-US" altLang="ko-KR" dirty="0"/>
              <a:t>Fork, exec</a:t>
            </a:r>
            <a:r>
              <a:rPr lang="ko-KR" altLang="en-US" dirty="0"/>
              <a:t>등의 기술 설명</a:t>
            </a:r>
            <a:endParaRPr lang="en-US" altLang="ko-KR" dirty="0"/>
          </a:p>
          <a:p>
            <a:r>
              <a:rPr lang="ko-KR" altLang="en-US" dirty="0"/>
              <a:t>좀비 프로세스 </a:t>
            </a:r>
            <a:r>
              <a:rPr lang="en-US" altLang="ko-KR" dirty="0"/>
              <a:t>– </a:t>
            </a:r>
            <a:r>
              <a:rPr lang="ko-KR" altLang="en-US" dirty="0"/>
              <a:t>부모 프로세스는 자식 프로세스가 종료했는지 알 수 있다</a:t>
            </a:r>
            <a:r>
              <a:rPr lang="en-US" altLang="ko-KR" dirty="0"/>
              <a:t>. </a:t>
            </a:r>
            <a:r>
              <a:rPr lang="ko-KR" altLang="en-US" dirty="0"/>
              <a:t>하지만 자식 프로세스는 부모 프로세스가 종료했는지 알 수 없고</a:t>
            </a:r>
            <a:r>
              <a:rPr lang="en-US" altLang="ko-KR" dirty="0"/>
              <a:t>, </a:t>
            </a:r>
            <a:r>
              <a:rPr lang="ko-KR" altLang="en-US" dirty="0"/>
              <a:t>커널은 자식 프로세스는 그대로 남긴다 끝까지</a:t>
            </a:r>
            <a:r>
              <a:rPr lang="en-US" altLang="ko-KR" dirty="0"/>
              <a:t>. </a:t>
            </a:r>
            <a:r>
              <a:rPr lang="ko-KR" altLang="en-US" dirty="0"/>
              <a:t>이를 관리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[</a:t>
            </a:r>
            <a:r>
              <a:rPr lang="ko-KR" altLang="en-US" dirty="0"/>
              <a:t>메모리 관리</a:t>
            </a:r>
            <a:r>
              <a:rPr lang="en-US" altLang="ko-KR" dirty="0"/>
              <a:t>]</a:t>
            </a:r>
          </a:p>
          <a:p>
            <a:r>
              <a:rPr lang="ko-KR" altLang="en-US" dirty="0"/>
              <a:t>가상 메모리</a:t>
            </a:r>
            <a:r>
              <a:rPr lang="en-US" altLang="ko-KR" dirty="0"/>
              <a:t>, </a:t>
            </a:r>
            <a:r>
              <a:rPr lang="ko-KR" altLang="en-US" dirty="0" err="1"/>
              <a:t>페이징</a:t>
            </a:r>
            <a:r>
              <a:rPr lang="en-US" altLang="ko-KR" dirty="0"/>
              <a:t>, MMU, Page frame, ram </a:t>
            </a:r>
            <a:r>
              <a:rPr lang="ko-KR" altLang="en-US" dirty="0" err="1"/>
              <a:t>할당자</a:t>
            </a:r>
            <a:r>
              <a:rPr lang="en-US" altLang="ko-KR" dirty="0"/>
              <a:t>(free</a:t>
            </a:r>
            <a:r>
              <a:rPr lang="ko-KR" altLang="en-US" dirty="0"/>
              <a:t> </a:t>
            </a:r>
            <a:r>
              <a:rPr lang="en-US" altLang="ko-KR" dirty="0"/>
              <a:t>list, buddy system, zone </a:t>
            </a:r>
            <a:r>
              <a:rPr lang="en-US" altLang="ko-KR" dirty="0" err="1"/>
              <a:t>alloater</a:t>
            </a:r>
            <a:r>
              <a:rPr lang="en-US" altLang="ko-KR" dirty="0"/>
              <a:t>, slab, </a:t>
            </a:r>
            <a:r>
              <a:rPr lang="en-US" altLang="ko-KR" dirty="0" err="1"/>
              <a:t>slub</a:t>
            </a:r>
            <a:r>
              <a:rPr lang="en-US" altLang="ko-KR" dirty="0"/>
              <a:t> slob </a:t>
            </a:r>
            <a:r>
              <a:rPr lang="en-US" altLang="ko-KR" dirty="0" err="1"/>
              <a:t>allocater</a:t>
            </a:r>
            <a:r>
              <a:rPr lang="en-US" altLang="ko-KR" dirty="0"/>
              <a:t>), </a:t>
            </a:r>
            <a:r>
              <a:rPr lang="ko-KR" altLang="en-US" dirty="0" err="1"/>
              <a:t>캐싱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[</a:t>
            </a:r>
            <a:r>
              <a:rPr lang="ko-KR" altLang="en-US" dirty="0"/>
              <a:t>장치</a:t>
            </a:r>
            <a:r>
              <a:rPr lang="en-US" altLang="ko-KR" dirty="0"/>
              <a:t> </a:t>
            </a:r>
            <a:r>
              <a:rPr lang="ko-KR" altLang="en-US" dirty="0"/>
              <a:t>드라이버</a:t>
            </a:r>
            <a:r>
              <a:rPr lang="en-US" altLang="ko-KR" dirty="0"/>
              <a:t>]</a:t>
            </a:r>
          </a:p>
          <a:p>
            <a:r>
              <a:rPr lang="en-US" altLang="ko-KR"/>
              <a:t>…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1C99E-1CB2-49FB-81AB-334AAC3983CC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70752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12BB2-1321-4DD4-8005-5862A46AD165}" type="datetimeFigureOut">
              <a:rPr lang="ko-KR" altLang="en-US" smtClean="0"/>
              <a:t>2020-03-22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1D3FC-8A25-4890-99D8-536A80015A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544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12BB2-1321-4DD4-8005-5862A46AD165}" type="datetimeFigureOut">
              <a:rPr lang="ko-KR" altLang="en-US" smtClean="0"/>
              <a:t>2020-03-22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1D3FC-8A25-4890-99D8-536A80015A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0915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12BB2-1321-4DD4-8005-5862A46AD165}" type="datetimeFigureOut">
              <a:rPr lang="ko-KR" altLang="en-US" smtClean="0"/>
              <a:t>2020-03-22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1D3FC-8A25-4890-99D8-536A80015A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3664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12BB2-1321-4DD4-8005-5862A46AD165}" type="datetimeFigureOut">
              <a:rPr lang="ko-KR" altLang="en-US" smtClean="0"/>
              <a:t>2020-03-22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1D3FC-8A25-4890-99D8-536A80015A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9425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12BB2-1321-4DD4-8005-5862A46AD165}" type="datetimeFigureOut">
              <a:rPr lang="ko-KR" altLang="en-US" smtClean="0"/>
              <a:t>2020-03-22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1D3FC-8A25-4890-99D8-536A80015A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7300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12BB2-1321-4DD4-8005-5862A46AD165}" type="datetimeFigureOut">
              <a:rPr lang="ko-KR" altLang="en-US" smtClean="0"/>
              <a:t>2020-03-22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1D3FC-8A25-4890-99D8-536A80015A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1137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12BB2-1321-4DD4-8005-5862A46AD165}" type="datetimeFigureOut">
              <a:rPr lang="ko-KR" altLang="en-US" smtClean="0"/>
              <a:t>2020-03-22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1D3FC-8A25-4890-99D8-536A80015A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2049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12BB2-1321-4DD4-8005-5862A46AD165}" type="datetimeFigureOut">
              <a:rPr lang="ko-KR" altLang="en-US" smtClean="0"/>
              <a:t>2020-03-22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1D3FC-8A25-4890-99D8-536A80015A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7436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12BB2-1321-4DD4-8005-5862A46AD165}" type="datetimeFigureOut">
              <a:rPr lang="ko-KR" altLang="en-US" smtClean="0"/>
              <a:t>2020-03-22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1D3FC-8A25-4890-99D8-536A80015A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5735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12BB2-1321-4DD4-8005-5862A46AD165}" type="datetimeFigureOut">
              <a:rPr lang="ko-KR" altLang="en-US" smtClean="0"/>
              <a:t>2020-03-22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1D3FC-8A25-4890-99D8-536A80015A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8407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12BB2-1321-4DD4-8005-5862A46AD165}" type="datetimeFigureOut">
              <a:rPr lang="ko-KR" altLang="en-US" smtClean="0"/>
              <a:t>2020-03-22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1D3FC-8A25-4890-99D8-536A80015A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5679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D12BB2-1321-4DD4-8005-5862A46AD165}" type="datetimeFigureOut">
              <a:rPr lang="ko-KR" altLang="en-US" smtClean="0"/>
              <a:t>2020-03-22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01D3FC-8A25-4890-99D8-536A80015A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11454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92FD86-FB46-460C-A2B6-97C790B00D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>
                <a:latin typeface="+mj-ea"/>
              </a:rPr>
              <a:t>Month</a:t>
            </a:r>
            <a:r>
              <a:rPr lang="ko-KR" altLang="en-US" b="1" dirty="0">
                <a:latin typeface="+mj-ea"/>
              </a:rPr>
              <a:t> </a:t>
            </a:r>
            <a:r>
              <a:rPr lang="en-US" altLang="ko-KR" b="1" dirty="0">
                <a:latin typeface="+mj-ea"/>
              </a:rPr>
              <a:t>1,</a:t>
            </a:r>
            <a:r>
              <a:rPr lang="ko-KR" altLang="en-US" b="1" dirty="0">
                <a:latin typeface="+mj-ea"/>
              </a:rPr>
              <a:t> </a:t>
            </a:r>
            <a:r>
              <a:rPr lang="en-US" altLang="ko-KR" b="1" dirty="0">
                <a:latin typeface="+mj-ea"/>
              </a:rPr>
              <a:t>Day</a:t>
            </a:r>
            <a:r>
              <a:rPr lang="ko-KR" altLang="en-US" b="1" dirty="0">
                <a:latin typeface="+mj-ea"/>
              </a:rPr>
              <a:t> </a:t>
            </a:r>
            <a:r>
              <a:rPr lang="en-US" altLang="ko-KR" b="1" dirty="0">
                <a:latin typeface="+mj-ea"/>
              </a:rPr>
              <a:t>3</a:t>
            </a:r>
            <a:endParaRPr lang="ko-KR" altLang="en-US" b="1" dirty="0">
              <a:latin typeface="+mj-ea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C2FBD62-7689-479F-B065-EB5646A2CB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err="1">
                <a:latin typeface="+mj-ea"/>
                <a:ea typeface="+mj-ea"/>
              </a:rPr>
              <a:t>Stealien</a:t>
            </a:r>
            <a:r>
              <a:rPr lang="en-US" altLang="ko-KR" dirty="0">
                <a:latin typeface="+mj-ea"/>
                <a:ea typeface="+mj-ea"/>
              </a:rPr>
              <a:t> </a:t>
            </a:r>
            <a:r>
              <a:rPr lang="ko-KR" altLang="en-US" dirty="0">
                <a:latin typeface="+mj-ea"/>
                <a:ea typeface="+mj-ea"/>
              </a:rPr>
              <a:t>김도현</a:t>
            </a:r>
          </a:p>
        </p:txBody>
      </p:sp>
    </p:spTree>
    <p:extLst>
      <p:ext uri="{BB962C8B-B14F-4D97-AF65-F5344CB8AC3E}">
        <p14:creationId xmlns:p14="http://schemas.microsoft.com/office/powerpoint/2010/main" val="29248092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CF51CB-92ED-481E-A8A7-E3EC966FE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j-ea"/>
              </a:rPr>
              <a:t>Unix kernel</a:t>
            </a:r>
            <a:endParaRPr lang="ko-KR" altLang="en-US" dirty="0">
              <a:latin typeface="+mj-ea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2B60A9-D784-4505-8D75-1F602C55B5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>
                <a:latin typeface="+mj-ea"/>
                <a:ea typeface="+mj-ea"/>
              </a:rPr>
              <a:t>프로세스와 커널 모델</a:t>
            </a:r>
            <a:endParaRPr lang="en-US" altLang="ko-KR" dirty="0">
              <a:latin typeface="+mj-ea"/>
              <a:ea typeface="+mj-ea"/>
            </a:endParaRPr>
          </a:p>
          <a:p>
            <a:r>
              <a:rPr lang="ko-KR" altLang="en-US" dirty="0">
                <a:latin typeface="+mj-ea"/>
                <a:ea typeface="+mj-ea"/>
              </a:rPr>
              <a:t>프로세스 구현</a:t>
            </a:r>
            <a:endParaRPr lang="en-US" altLang="ko-KR" dirty="0">
              <a:latin typeface="+mj-ea"/>
              <a:ea typeface="+mj-ea"/>
            </a:endParaRPr>
          </a:p>
          <a:p>
            <a:r>
              <a:rPr lang="ko-KR" altLang="en-US" dirty="0">
                <a:latin typeface="+mj-ea"/>
                <a:ea typeface="+mj-ea"/>
              </a:rPr>
              <a:t>재진입 가능한 커널</a:t>
            </a:r>
            <a:endParaRPr lang="en-US" altLang="ko-KR" dirty="0">
              <a:latin typeface="+mj-ea"/>
              <a:ea typeface="+mj-ea"/>
            </a:endParaRPr>
          </a:p>
          <a:p>
            <a:r>
              <a:rPr lang="ko-KR" altLang="en-US" dirty="0">
                <a:latin typeface="+mj-ea"/>
                <a:ea typeface="+mj-ea"/>
              </a:rPr>
              <a:t>프로세스 주소 공간</a:t>
            </a:r>
            <a:endParaRPr lang="en-US" altLang="ko-KR" dirty="0">
              <a:latin typeface="+mj-ea"/>
              <a:ea typeface="+mj-ea"/>
            </a:endParaRPr>
          </a:p>
          <a:p>
            <a:r>
              <a:rPr lang="ko-KR" altLang="en-US" dirty="0">
                <a:latin typeface="+mj-ea"/>
                <a:ea typeface="+mj-ea"/>
              </a:rPr>
              <a:t>동기화와 임계 영역</a:t>
            </a:r>
            <a:endParaRPr lang="en-US" altLang="ko-KR" dirty="0">
              <a:latin typeface="+mj-ea"/>
              <a:ea typeface="+mj-ea"/>
            </a:endParaRPr>
          </a:p>
          <a:p>
            <a:r>
              <a:rPr lang="ko-KR" altLang="en-US" dirty="0">
                <a:latin typeface="+mj-ea"/>
                <a:ea typeface="+mj-ea"/>
              </a:rPr>
              <a:t>시그널과 프로세스 간 통신</a:t>
            </a:r>
            <a:endParaRPr lang="en-US" altLang="ko-KR" dirty="0">
              <a:latin typeface="+mj-ea"/>
              <a:ea typeface="+mj-ea"/>
            </a:endParaRPr>
          </a:p>
          <a:p>
            <a:r>
              <a:rPr lang="ko-KR" altLang="en-US" dirty="0">
                <a:latin typeface="+mj-ea"/>
                <a:ea typeface="+mj-ea"/>
              </a:rPr>
              <a:t>프로세스 관리</a:t>
            </a:r>
            <a:endParaRPr lang="en-US" altLang="ko-KR" dirty="0">
              <a:latin typeface="+mj-ea"/>
              <a:ea typeface="+mj-ea"/>
            </a:endParaRPr>
          </a:p>
          <a:p>
            <a:r>
              <a:rPr lang="ko-KR" altLang="en-US" dirty="0">
                <a:latin typeface="+mj-ea"/>
                <a:ea typeface="+mj-ea"/>
              </a:rPr>
              <a:t>메모리 관리</a:t>
            </a:r>
            <a:endParaRPr lang="en-US" altLang="ko-KR" dirty="0">
              <a:latin typeface="+mj-ea"/>
              <a:ea typeface="+mj-ea"/>
            </a:endParaRPr>
          </a:p>
          <a:p>
            <a:r>
              <a:rPr lang="ko-KR" altLang="en-US" dirty="0">
                <a:latin typeface="+mj-ea"/>
                <a:ea typeface="+mj-ea"/>
              </a:rPr>
              <a:t>장치 드라이버</a:t>
            </a:r>
            <a:endParaRPr lang="en-US" altLang="ko-KR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671767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A614F2-3BF4-47D5-95FC-AAE96A648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j-ea"/>
              </a:rPr>
              <a:t>Contents</a:t>
            </a:r>
            <a:endParaRPr lang="ko-KR" altLang="en-US" dirty="0">
              <a:latin typeface="+mj-ea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D5FA4D5-A7BE-40B5-B642-1ADBAD3A50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latin typeface="+mj-ea"/>
                <a:ea typeface="+mj-ea"/>
              </a:rPr>
              <a:t>Operating system</a:t>
            </a:r>
          </a:p>
          <a:p>
            <a:r>
              <a:rPr lang="en-US" altLang="ko-KR" i="1" strike="sngStrike" dirty="0">
                <a:latin typeface="+mj-ea"/>
                <a:ea typeface="+mj-ea"/>
              </a:rPr>
              <a:t>Unix file system</a:t>
            </a:r>
          </a:p>
          <a:p>
            <a:r>
              <a:rPr lang="en-US" altLang="ko-KR" dirty="0">
                <a:latin typeface="+mj-ea"/>
                <a:ea typeface="+mj-ea"/>
              </a:rPr>
              <a:t>Unix kernel</a:t>
            </a:r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045183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3FFF69-B9DB-463A-B3DD-E8C91DB0C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j-ea"/>
              </a:rPr>
              <a:t>Operating System</a:t>
            </a:r>
            <a:endParaRPr lang="ko-KR" altLang="en-US" dirty="0">
              <a:latin typeface="+mj-ea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68BCFF-5822-46C5-B576-08801F5C47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84303"/>
            <a:ext cx="10515600" cy="3400207"/>
          </a:xfrm>
        </p:spPr>
        <p:txBody>
          <a:bodyPr anchor="ctr"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ko-KR" altLang="en-US" sz="1700" dirty="0">
                <a:latin typeface="+mj-ea"/>
                <a:ea typeface="+mj-ea"/>
              </a:rPr>
              <a:t>모든 컴퓨터 시스템에는 </a:t>
            </a:r>
            <a:r>
              <a:rPr lang="en-US" altLang="ko-KR" sz="1700" b="1" dirty="0">
                <a:highlight>
                  <a:srgbClr val="800080"/>
                </a:highlight>
                <a:latin typeface="+mj-ea"/>
                <a:ea typeface="+mj-ea"/>
              </a:rPr>
              <a:t>‘</a:t>
            </a:r>
            <a:r>
              <a:rPr lang="ko-KR" altLang="en-US" sz="1700" b="1" dirty="0">
                <a:highlight>
                  <a:srgbClr val="800080"/>
                </a:highlight>
                <a:latin typeface="+mj-ea"/>
                <a:ea typeface="+mj-ea"/>
              </a:rPr>
              <a:t>운영체제</a:t>
            </a:r>
            <a:r>
              <a:rPr lang="en-US" altLang="ko-KR" sz="1700" b="1" dirty="0">
                <a:highlight>
                  <a:srgbClr val="800080"/>
                </a:highlight>
                <a:latin typeface="+mj-ea"/>
                <a:ea typeface="+mj-ea"/>
              </a:rPr>
              <a:t>(OS, Operating System)’</a:t>
            </a:r>
            <a:r>
              <a:rPr lang="ko-KR" altLang="en-US" sz="1700" dirty="0">
                <a:latin typeface="+mj-ea"/>
                <a:ea typeface="+mj-ea"/>
              </a:rPr>
              <a:t>라는 기본적인 프로그램 집합이 들어 있고</a:t>
            </a:r>
            <a:r>
              <a:rPr lang="en-US" altLang="ko-KR" sz="1700" dirty="0">
                <a:latin typeface="+mj-ea"/>
                <a:ea typeface="+mj-ea"/>
              </a:rPr>
              <a:t>,</a:t>
            </a:r>
            <a:br>
              <a:rPr lang="en-US" altLang="ko-KR" sz="1700" dirty="0">
                <a:latin typeface="+mj-ea"/>
                <a:ea typeface="+mj-ea"/>
              </a:rPr>
            </a:br>
            <a:r>
              <a:rPr lang="ko-KR" altLang="en-US" sz="1700" dirty="0">
                <a:latin typeface="+mj-ea"/>
                <a:ea typeface="+mj-ea"/>
              </a:rPr>
              <a:t>이 중에서 </a:t>
            </a:r>
            <a:r>
              <a:rPr lang="ko-KR" altLang="en-US" sz="1700" b="1" dirty="0">
                <a:highlight>
                  <a:srgbClr val="800080"/>
                </a:highlight>
                <a:latin typeface="+mj-ea"/>
                <a:ea typeface="+mj-ea"/>
              </a:rPr>
              <a:t>가장 중요한 프로그램을 </a:t>
            </a:r>
            <a:r>
              <a:rPr lang="en-US" altLang="ko-KR" sz="1700" b="1" dirty="0">
                <a:highlight>
                  <a:srgbClr val="800080"/>
                </a:highlight>
                <a:latin typeface="+mj-ea"/>
                <a:ea typeface="+mj-ea"/>
              </a:rPr>
              <a:t>‘</a:t>
            </a:r>
            <a:r>
              <a:rPr lang="ko-KR" altLang="en-US" sz="1700" b="1" dirty="0">
                <a:highlight>
                  <a:srgbClr val="800080"/>
                </a:highlight>
                <a:latin typeface="+mj-ea"/>
                <a:ea typeface="+mj-ea"/>
              </a:rPr>
              <a:t>커널</a:t>
            </a:r>
            <a:r>
              <a:rPr lang="en-US" altLang="ko-KR" sz="1700" b="1" dirty="0">
                <a:highlight>
                  <a:srgbClr val="800080"/>
                </a:highlight>
                <a:latin typeface="+mj-ea"/>
                <a:ea typeface="+mj-ea"/>
              </a:rPr>
              <a:t>(Kernel)’</a:t>
            </a:r>
            <a:r>
              <a:rPr lang="ko-KR" altLang="en-US" sz="1700" dirty="0">
                <a:latin typeface="+mj-ea"/>
                <a:ea typeface="+mj-ea"/>
              </a:rPr>
              <a:t>이라고 한다</a:t>
            </a:r>
            <a:r>
              <a:rPr lang="en-US" altLang="ko-KR" sz="1700" dirty="0">
                <a:latin typeface="+mj-ea"/>
                <a:ea typeface="+mj-ea"/>
              </a:rPr>
              <a:t>.</a:t>
            </a:r>
            <a:endParaRPr lang="ko-KR" altLang="en-US" sz="17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635754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7EC3A3-F553-4C4C-B8A0-8254CCF21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j-ea"/>
              </a:rPr>
              <a:t>Operating System</a:t>
            </a:r>
            <a:endParaRPr lang="ko-KR" altLang="en-US" dirty="0">
              <a:latin typeface="+mj-ea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C33449-A3B1-47DB-87B6-B5DBC190F7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2000" dirty="0">
                <a:latin typeface="+mj-ea"/>
                <a:ea typeface="+mj-ea"/>
              </a:rPr>
              <a:t>운영체제는 다음 두 가지의 주요 목적을 달성해야 한다</a:t>
            </a:r>
            <a:r>
              <a:rPr lang="en-US" altLang="ko-KR" sz="20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400" b="1" dirty="0">
                <a:latin typeface="+mj-ea"/>
                <a:ea typeface="+mj-ea"/>
              </a:rPr>
              <a:t>하드웨어 구성 요소와 상호 작용하면서 하드웨어 플랫폼에 들어 있는</a:t>
            </a:r>
            <a:br>
              <a:rPr lang="en-US" altLang="ko-KR" sz="2400" b="1" dirty="0">
                <a:latin typeface="+mj-ea"/>
                <a:ea typeface="+mj-ea"/>
              </a:rPr>
            </a:br>
            <a:r>
              <a:rPr lang="ko-KR" altLang="en-US" sz="2400" b="1" dirty="0" err="1">
                <a:latin typeface="+mj-ea"/>
                <a:ea typeface="+mj-ea"/>
              </a:rPr>
              <a:t>저수준의</a:t>
            </a:r>
            <a:r>
              <a:rPr lang="ko-KR" altLang="en-US" sz="2400" b="1" dirty="0">
                <a:latin typeface="+mj-ea"/>
                <a:ea typeface="+mj-ea"/>
              </a:rPr>
              <a:t> 프로그래밍 가능한 모든 요소를 서비스한다</a:t>
            </a:r>
            <a:r>
              <a:rPr lang="en-US" altLang="ko-KR" sz="2400" b="1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400" b="1" dirty="0">
                <a:latin typeface="+mj-ea"/>
                <a:ea typeface="+mj-ea"/>
              </a:rPr>
              <a:t>컴퓨터 시스템에서 작동하는 애플리케이션을 위한 실행 환경을 제공한다</a:t>
            </a:r>
            <a:r>
              <a:rPr lang="en-US" altLang="ko-KR" sz="2400" b="1" dirty="0">
                <a:latin typeface="+mj-ea"/>
                <a:ea typeface="+mj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96582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F79577-F057-4165-AD48-4FD65DB3C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j-ea"/>
              </a:rPr>
              <a:t>Operating System</a:t>
            </a:r>
            <a:br>
              <a:rPr lang="en-US" altLang="ko-KR" dirty="0">
                <a:latin typeface="+mj-ea"/>
              </a:rPr>
            </a:br>
            <a:r>
              <a:rPr lang="en-US" altLang="ko-KR" sz="2000" dirty="0">
                <a:latin typeface="+mj-ea"/>
              </a:rPr>
              <a:t>Multiuser</a:t>
            </a:r>
            <a:r>
              <a:rPr lang="ko-KR" altLang="en-US" sz="2000" dirty="0">
                <a:latin typeface="+mj-ea"/>
              </a:rPr>
              <a:t> </a:t>
            </a:r>
            <a:r>
              <a:rPr lang="en-US" altLang="ko-KR" sz="2000" dirty="0">
                <a:latin typeface="+mj-ea"/>
              </a:rPr>
              <a:t>system</a:t>
            </a:r>
            <a:endParaRPr lang="ko-KR" altLang="en-US" sz="2000" dirty="0">
              <a:latin typeface="+mj-ea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9581EF-D5DA-42AE-B066-D117CFFB0E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75090"/>
            <a:ext cx="10515600" cy="3350057"/>
          </a:xfrm>
        </p:spPr>
        <p:txBody>
          <a:bodyPr anchor="ctr"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altLang="ko-KR" sz="2400" dirty="0">
                <a:latin typeface="+mj-ea"/>
                <a:ea typeface="+mj-ea"/>
              </a:rPr>
              <a:t>Multiuser system</a:t>
            </a:r>
            <a:r>
              <a:rPr lang="ko-KR" altLang="en-US" sz="2400" dirty="0">
                <a:latin typeface="+mj-ea"/>
                <a:ea typeface="+mj-ea"/>
              </a:rPr>
              <a:t>이란</a:t>
            </a:r>
            <a:br>
              <a:rPr lang="en-US" altLang="ko-KR" sz="2400" dirty="0">
                <a:latin typeface="+mj-ea"/>
                <a:ea typeface="+mj-ea"/>
              </a:rPr>
            </a:br>
            <a:r>
              <a:rPr lang="ko-KR" altLang="en-US" sz="2400" dirty="0">
                <a:latin typeface="+mj-ea"/>
                <a:ea typeface="+mj-ea"/>
              </a:rPr>
              <a:t>두 명 이상의 사용자가 각자 </a:t>
            </a:r>
            <a:r>
              <a:rPr lang="ko-KR" altLang="en-US" sz="2400" b="1" dirty="0">
                <a:highlight>
                  <a:srgbClr val="800080"/>
                </a:highlight>
                <a:latin typeface="+mj-ea"/>
                <a:ea typeface="+mj-ea"/>
              </a:rPr>
              <a:t>여러 애플리케이션을</a:t>
            </a:r>
            <a:r>
              <a:rPr lang="en-US" altLang="ko-KR" sz="2400" b="1" dirty="0">
                <a:highlight>
                  <a:srgbClr val="800080"/>
                </a:highlight>
                <a:latin typeface="+mj-ea"/>
                <a:ea typeface="+mj-ea"/>
              </a:rPr>
              <a:t> </a:t>
            </a:r>
            <a:r>
              <a:rPr lang="ko-KR" altLang="en-US" sz="2400" b="1" dirty="0">
                <a:highlight>
                  <a:srgbClr val="800080"/>
                </a:highlight>
                <a:latin typeface="+mj-ea"/>
                <a:ea typeface="+mj-ea"/>
              </a:rPr>
              <a:t>동시에 사용</a:t>
            </a:r>
            <a:r>
              <a:rPr lang="ko-KR" altLang="en-US" sz="2400" dirty="0">
                <a:latin typeface="+mj-ea"/>
                <a:ea typeface="+mj-ea"/>
              </a:rPr>
              <a:t>하고</a:t>
            </a:r>
            <a:br>
              <a:rPr lang="en-US" altLang="ko-KR" sz="2400" dirty="0">
                <a:latin typeface="+mj-ea"/>
                <a:ea typeface="+mj-ea"/>
              </a:rPr>
            </a:br>
            <a:r>
              <a:rPr lang="ko-KR" altLang="en-US" sz="2400" b="1" dirty="0">
                <a:highlight>
                  <a:srgbClr val="800080"/>
                </a:highlight>
                <a:latin typeface="+mj-ea"/>
                <a:ea typeface="+mj-ea"/>
              </a:rPr>
              <a:t>서로 독립적으로 실행</a:t>
            </a:r>
            <a:r>
              <a:rPr lang="ko-KR" altLang="en-US" sz="2400" dirty="0">
                <a:latin typeface="+mj-ea"/>
                <a:ea typeface="+mj-ea"/>
              </a:rPr>
              <a:t>할 수 있는 컴퓨터를 말한다</a:t>
            </a:r>
            <a:r>
              <a:rPr lang="en-US" altLang="ko-KR" sz="2400" dirty="0">
                <a:latin typeface="+mj-ea"/>
                <a:ea typeface="+mj-ea"/>
              </a:rPr>
              <a:t>.</a:t>
            </a:r>
            <a:endParaRPr lang="ko-KR" altLang="en-US" sz="24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055664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F79577-F057-4165-AD48-4FD65DB3C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j-ea"/>
              </a:rPr>
              <a:t>Operating System</a:t>
            </a:r>
            <a:br>
              <a:rPr lang="en-US" altLang="ko-KR" dirty="0">
                <a:latin typeface="+mj-ea"/>
              </a:rPr>
            </a:br>
            <a:r>
              <a:rPr lang="en-US" altLang="ko-KR" sz="2000" dirty="0">
                <a:latin typeface="+mj-ea"/>
              </a:rPr>
              <a:t>Multiuser</a:t>
            </a:r>
            <a:r>
              <a:rPr lang="ko-KR" altLang="en-US" sz="2000" dirty="0">
                <a:latin typeface="+mj-ea"/>
              </a:rPr>
              <a:t> </a:t>
            </a:r>
            <a:r>
              <a:rPr lang="en-US" altLang="ko-KR" sz="2000" dirty="0">
                <a:latin typeface="+mj-ea"/>
              </a:rPr>
              <a:t>system</a:t>
            </a:r>
            <a:endParaRPr lang="ko-KR" altLang="en-US" sz="2000" dirty="0">
              <a:latin typeface="+mj-ea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9581EF-D5DA-42AE-B066-D117CFFB0E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53971"/>
            <a:ext cx="10515600" cy="4389377"/>
          </a:xfrm>
        </p:spPr>
        <p:txBody>
          <a:bodyPr anchor="t">
            <a:normAutofit/>
          </a:bodyPr>
          <a:lstStyle/>
          <a:p>
            <a:pPr marL="0" indent="0" algn="just">
              <a:lnSpc>
                <a:spcPct val="120000"/>
              </a:lnSpc>
              <a:buNone/>
            </a:pPr>
            <a:r>
              <a:rPr lang="en-US" altLang="ko-KR" sz="2000" dirty="0">
                <a:latin typeface="+mj-ea"/>
                <a:ea typeface="+mj-ea"/>
              </a:rPr>
              <a:t>Multiuser system</a:t>
            </a:r>
            <a:r>
              <a:rPr lang="ko-KR" altLang="en-US" sz="2000" dirty="0">
                <a:latin typeface="+mj-ea"/>
                <a:ea typeface="+mj-ea"/>
              </a:rPr>
              <a:t>은 다음과 같은 기능을 갖추어야 한다</a:t>
            </a:r>
            <a:r>
              <a:rPr lang="en-US" altLang="ko-KR" sz="2000" dirty="0">
                <a:latin typeface="+mj-ea"/>
                <a:ea typeface="+mj-ea"/>
              </a:rPr>
              <a:t>.</a:t>
            </a:r>
          </a:p>
          <a:p>
            <a:pPr algn="just">
              <a:lnSpc>
                <a:spcPct val="120000"/>
              </a:lnSpc>
            </a:pPr>
            <a:r>
              <a:rPr lang="ko-KR" altLang="en-US" sz="2400" dirty="0">
                <a:latin typeface="+mj-ea"/>
                <a:ea typeface="+mj-ea"/>
              </a:rPr>
              <a:t>사용자 신원을 확인할 수 있는 인증 메커니즘</a:t>
            </a:r>
            <a:endParaRPr lang="en-US" altLang="ko-KR" sz="2400" dirty="0">
              <a:latin typeface="+mj-ea"/>
              <a:ea typeface="+mj-ea"/>
            </a:endParaRPr>
          </a:p>
          <a:p>
            <a:pPr algn="just">
              <a:lnSpc>
                <a:spcPct val="120000"/>
              </a:lnSpc>
            </a:pPr>
            <a:r>
              <a:rPr lang="ko-KR" altLang="en-US" sz="2400" dirty="0">
                <a:latin typeface="+mj-ea"/>
                <a:ea typeface="+mj-ea"/>
              </a:rPr>
              <a:t>버그가 있는 프로그램이 시스템에 있는 다른 애플리케이션의 실행을 방해하는 것을 막을 수 있는 메커니즘</a:t>
            </a:r>
            <a:endParaRPr lang="en-US" altLang="ko-KR" sz="2400" dirty="0">
              <a:latin typeface="+mj-ea"/>
              <a:ea typeface="+mj-ea"/>
            </a:endParaRPr>
          </a:p>
          <a:p>
            <a:pPr algn="just">
              <a:lnSpc>
                <a:spcPct val="120000"/>
              </a:lnSpc>
            </a:pPr>
            <a:r>
              <a:rPr lang="ko-KR" altLang="en-US" sz="2400" dirty="0">
                <a:latin typeface="+mj-ea"/>
                <a:ea typeface="+mj-ea"/>
              </a:rPr>
              <a:t>악의적인 사용자 프로그램이 다른 사용자의 활동을 방해하거나 염탐하는 것을 막을 수 있는 메커니즘</a:t>
            </a:r>
            <a:endParaRPr lang="en-US" altLang="ko-KR" sz="2400" dirty="0">
              <a:latin typeface="+mj-ea"/>
              <a:ea typeface="+mj-ea"/>
            </a:endParaRPr>
          </a:p>
          <a:p>
            <a:pPr algn="just">
              <a:lnSpc>
                <a:spcPct val="120000"/>
              </a:lnSpc>
            </a:pPr>
            <a:r>
              <a:rPr lang="ko-KR" altLang="en-US" sz="2400" dirty="0">
                <a:latin typeface="+mj-ea"/>
                <a:ea typeface="+mj-ea"/>
              </a:rPr>
              <a:t>각 사용자에게 할당하는 자원의 양을 제한할 수 있는 회계 메커니즘</a:t>
            </a:r>
          </a:p>
        </p:txBody>
      </p:sp>
    </p:spTree>
    <p:extLst>
      <p:ext uri="{BB962C8B-B14F-4D97-AF65-F5344CB8AC3E}">
        <p14:creationId xmlns:p14="http://schemas.microsoft.com/office/powerpoint/2010/main" val="33650491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D07A08-43F8-488D-ADE4-A61913D92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j-ea"/>
              </a:rPr>
              <a:t>Operating System</a:t>
            </a:r>
            <a:br>
              <a:rPr lang="en-US" altLang="ko-KR" dirty="0">
                <a:latin typeface="+mj-ea"/>
              </a:rPr>
            </a:br>
            <a:r>
              <a:rPr lang="en-US" altLang="ko-KR" sz="2000" dirty="0">
                <a:latin typeface="+mj-ea"/>
              </a:rPr>
              <a:t>User &amp; Group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B05A82-8D03-40F7-8D76-D2FFDFC0E1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latin typeface="+mj-ea"/>
                <a:ea typeface="+mj-ea"/>
              </a:rPr>
              <a:t>모든 사용자는 </a:t>
            </a:r>
            <a:r>
              <a:rPr lang="en-US" altLang="ko-KR" dirty="0">
                <a:latin typeface="+mj-ea"/>
                <a:ea typeface="+mj-ea"/>
              </a:rPr>
              <a:t>User ID </a:t>
            </a:r>
            <a:r>
              <a:rPr lang="ko-KR" altLang="en-US" dirty="0">
                <a:latin typeface="+mj-ea"/>
                <a:ea typeface="+mj-ea"/>
              </a:rPr>
              <a:t>즉 </a:t>
            </a:r>
            <a:r>
              <a:rPr lang="en-US" altLang="ko-KR" dirty="0">
                <a:latin typeface="+mj-ea"/>
                <a:ea typeface="+mj-ea"/>
              </a:rPr>
              <a:t>UID</a:t>
            </a:r>
            <a:r>
              <a:rPr lang="ko-KR" altLang="en-US" dirty="0">
                <a:latin typeface="+mj-ea"/>
                <a:ea typeface="+mj-ea"/>
              </a:rPr>
              <a:t>라는 고유한 번호로 구별한다</a:t>
            </a:r>
            <a:r>
              <a:rPr lang="en-US" altLang="ko-KR" dirty="0">
                <a:latin typeface="+mj-ea"/>
                <a:ea typeface="+mj-ea"/>
              </a:rPr>
              <a:t>.</a:t>
            </a:r>
          </a:p>
          <a:p>
            <a:r>
              <a:rPr lang="ko-KR" altLang="en-US" dirty="0">
                <a:latin typeface="+mj-ea"/>
                <a:ea typeface="+mj-ea"/>
              </a:rPr>
              <a:t>다른 사용자와 선택적으로 어떤 것을 공유할 수 있도록 각 사용자는 하나 이상의 </a:t>
            </a:r>
            <a:r>
              <a:rPr lang="en-US" altLang="ko-KR" dirty="0">
                <a:latin typeface="+mj-ea"/>
                <a:ea typeface="+mj-ea"/>
              </a:rPr>
              <a:t>Group</a:t>
            </a:r>
            <a:r>
              <a:rPr lang="ko-KR" altLang="en-US" dirty="0">
                <a:latin typeface="+mj-ea"/>
                <a:ea typeface="+mj-ea"/>
              </a:rPr>
              <a:t>의 일원이 된다</a:t>
            </a:r>
            <a:r>
              <a:rPr lang="en-US" altLang="ko-KR" dirty="0">
                <a:latin typeface="+mj-ea"/>
                <a:ea typeface="+mj-ea"/>
              </a:rPr>
              <a:t>.</a:t>
            </a:r>
          </a:p>
          <a:p>
            <a:r>
              <a:rPr lang="ko-KR" altLang="en-US" dirty="0">
                <a:latin typeface="+mj-ea"/>
                <a:ea typeface="+mj-ea"/>
              </a:rPr>
              <a:t>그룹은 </a:t>
            </a:r>
            <a:r>
              <a:rPr lang="en-US" altLang="ko-KR" dirty="0">
                <a:latin typeface="+mj-ea"/>
                <a:ea typeface="+mj-ea"/>
              </a:rPr>
              <a:t>Group ID </a:t>
            </a:r>
            <a:r>
              <a:rPr lang="ko-KR" altLang="en-US" dirty="0">
                <a:latin typeface="+mj-ea"/>
                <a:ea typeface="+mj-ea"/>
              </a:rPr>
              <a:t>즉 </a:t>
            </a:r>
            <a:r>
              <a:rPr lang="en-US" altLang="ko-KR" dirty="0">
                <a:latin typeface="+mj-ea"/>
                <a:ea typeface="+mj-ea"/>
              </a:rPr>
              <a:t>GID</a:t>
            </a:r>
            <a:r>
              <a:rPr lang="ko-KR" altLang="en-US" dirty="0">
                <a:latin typeface="+mj-ea"/>
                <a:ea typeface="+mj-ea"/>
              </a:rPr>
              <a:t>라는 고유한 번호로 구별한다</a:t>
            </a:r>
            <a:r>
              <a:rPr lang="en-US" altLang="ko-KR" dirty="0">
                <a:latin typeface="+mj-ea"/>
                <a:ea typeface="+mj-ea"/>
              </a:rPr>
              <a:t>.</a:t>
            </a:r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2431061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62201D-E5D2-45BC-ACBC-9584D2E20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j-ea"/>
              </a:rPr>
              <a:t>Operating System</a:t>
            </a:r>
            <a:br>
              <a:rPr lang="en-US" altLang="ko-KR" dirty="0">
                <a:latin typeface="+mj-ea"/>
              </a:rPr>
            </a:br>
            <a:r>
              <a:rPr lang="en-US" altLang="ko-KR" sz="2000" dirty="0">
                <a:latin typeface="+mj-ea"/>
              </a:rPr>
              <a:t>Process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66217D-77E6-43A1-A68E-F40909C7BB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85233"/>
            <a:ext cx="10515600" cy="3087534"/>
          </a:xfrm>
        </p:spPr>
        <p:txBody>
          <a:bodyPr anchor="ctr"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altLang="ko-KR" sz="2400" dirty="0">
                <a:latin typeface="+mn-ea"/>
              </a:rPr>
              <a:t>Process</a:t>
            </a:r>
            <a:r>
              <a:rPr lang="ko-KR" altLang="en-US" sz="2400" dirty="0">
                <a:latin typeface="+mn-ea"/>
              </a:rPr>
              <a:t>는</a:t>
            </a:r>
            <a:br>
              <a:rPr lang="en-US" altLang="ko-KR" sz="2400" dirty="0">
                <a:latin typeface="+mn-ea"/>
              </a:rPr>
            </a:br>
            <a:r>
              <a:rPr lang="ko-KR" altLang="en-US" sz="2400" b="1" dirty="0">
                <a:highlight>
                  <a:srgbClr val="800080"/>
                </a:highlight>
                <a:latin typeface="+mn-ea"/>
              </a:rPr>
              <a:t>실행 상태에 있는 프로그램의 인스턴스</a:t>
            </a:r>
            <a:r>
              <a:rPr lang="ko-KR" altLang="en-US" sz="2400" dirty="0">
                <a:latin typeface="+mn-ea"/>
              </a:rPr>
              <a:t> 또는</a:t>
            </a:r>
            <a:br>
              <a:rPr lang="en-US" altLang="ko-KR" sz="2400" dirty="0">
                <a:latin typeface="+mn-ea"/>
              </a:rPr>
            </a:br>
            <a:r>
              <a:rPr lang="ko-KR" altLang="en-US" sz="2400" b="1" dirty="0">
                <a:highlight>
                  <a:srgbClr val="800080"/>
                </a:highlight>
                <a:latin typeface="+mn-ea"/>
              </a:rPr>
              <a:t>실행 중인 프로그램의 실행 컨텍스트</a:t>
            </a:r>
            <a:r>
              <a:rPr lang="ko-KR" altLang="en-US" sz="2400" dirty="0">
                <a:latin typeface="+mn-ea"/>
              </a:rPr>
              <a:t>라는 말로 정의할 수 있다</a:t>
            </a:r>
            <a:r>
              <a:rPr lang="en-US" altLang="ko-KR" sz="2400" dirty="0">
                <a:latin typeface="+mn-ea"/>
              </a:rPr>
              <a:t>.</a:t>
            </a:r>
            <a:endParaRPr lang="ko-KR" altLang="en-US" sz="2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863255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F0C9C8-D677-4BCD-AB1B-16D4AA059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j-ea"/>
              </a:rPr>
              <a:t>Operating System</a:t>
            </a:r>
            <a:br>
              <a:rPr lang="en-US" altLang="ko-KR" dirty="0">
                <a:latin typeface="+mj-ea"/>
              </a:rPr>
            </a:br>
            <a:r>
              <a:rPr lang="en-US" altLang="ko-KR" sz="2000" dirty="0">
                <a:latin typeface="+mj-ea"/>
              </a:rPr>
              <a:t>Process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1C9097-6CEA-4205-ABC5-F3FD27A70E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66531"/>
            <a:ext cx="10515600" cy="2124938"/>
          </a:xfrm>
        </p:spPr>
        <p:txBody>
          <a:bodyPr anchor="ctr"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altLang="ko-KR" sz="2400" dirty="0">
                <a:latin typeface="+mj-ea"/>
                <a:ea typeface="+mj-ea"/>
              </a:rPr>
              <a:t>Uniprocessor </a:t>
            </a:r>
            <a:r>
              <a:rPr lang="ko-KR" altLang="en-US" sz="2400" dirty="0">
                <a:latin typeface="+mj-ea"/>
                <a:ea typeface="+mj-ea"/>
              </a:rPr>
              <a:t>시스템에서는 한 프로세스만 </a:t>
            </a:r>
            <a:r>
              <a:rPr lang="en-US" altLang="ko-KR" sz="2400" dirty="0">
                <a:latin typeface="+mj-ea"/>
                <a:ea typeface="+mj-ea"/>
              </a:rPr>
              <a:t>CPU</a:t>
            </a:r>
            <a:r>
              <a:rPr lang="ko-KR" altLang="en-US" sz="2400" dirty="0">
                <a:latin typeface="+mj-ea"/>
                <a:ea typeface="+mj-ea"/>
              </a:rPr>
              <a:t>를 점유할 수 있다</a:t>
            </a:r>
            <a:r>
              <a:rPr lang="en-US" altLang="ko-KR" sz="2400" dirty="0">
                <a:latin typeface="+mj-ea"/>
                <a:ea typeface="+mj-ea"/>
              </a:rPr>
              <a:t>.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ko-KR" altLang="en-US" sz="2400" dirty="0">
                <a:latin typeface="+mj-ea"/>
                <a:ea typeface="+mj-ea"/>
              </a:rPr>
              <a:t>한번에 한 실행만 가능하니</a:t>
            </a:r>
            <a:r>
              <a:rPr lang="en-US" altLang="ko-KR" sz="2400" dirty="0">
                <a:latin typeface="+mj-ea"/>
                <a:ea typeface="+mj-ea"/>
              </a:rPr>
              <a:t>,</a:t>
            </a:r>
            <a:r>
              <a:rPr lang="ko-KR" altLang="en-US" sz="2400" dirty="0">
                <a:latin typeface="+mj-ea"/>
                <a:ea typeface="+mj-ea"/>
              </a:rPr>
              <a:t>어떤 프로세스를 진행 할 것인지는</a:t>
            </a:r>
            <a:br>
              <a:rPr lang="en-US" altLang="ko-KR" sz="2400" dirty="0">
                <a:latin typeface="+mj-ea"/>
                <a:ea typeface="+mj-ea"/>
              </a:rPr>
            </a:br>
            <a:r>
              <a:rPr lang="en-US" altLang="ko-KR" sz="2400" b="1" dirty="0">
                <a:highlight>
                  <a:srgbClr val="800080"/>
                </a:highlight>
                <a:latin typeface="+mj-ea"/>
                <a:ea typeface="+mj-ea"/>
              </a:rPr>
              <a:t>Scheduler</a:t>
            </a:r>
            <a:r>
              <a:rPr lang="ko-KR" altLang="en-US" sz="2400" dirty="0">
                <a:latin typeface="+mj-ea"/>
                <a:ea typeface="+mj-ea"/>
              </a:rPr>
              <a:t>라는 운영체제 구성 요소의 역할이다</a:t>
            </a:r>
            <a:r>
              <a:rPr lang="en-US" altLang="ko-KR" sz="2400" dirty="0">
                <a:latin typeface="+mj-ea"/>
                <a:ea typeface="+mj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533899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맑은 고딕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53</TotalTime>
  <Words>792</Words>
  <Application>Microsoft Office PowerPoint</Application>
  <PresentationFormat>와이드스크린</PresentationFormat>
  <Paragraphs>87</Paragraphs>
  <Slides>10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맑은 고딕</vt:lpstr>
      <vt:lpstr>Arial</vt:lpstr>
      <vt:lpstr>Calibri</vt:lpstr>
      <vt:lpstr>Office Theme</vt:lpstr>
      <vt:lpstr>Month 1, Day 3</vt:lpstr>
      <vt:lpstr>Contents</vt:lpstr>
      <vt:lpstr>Operating System</vt:lpstr>
      <vt:lpstr>Operating System</vt:lpstr>
      <vt:lpstr>Operating System Multiuser system</vt:lpstr>
      <vt:lpstr>Operating System Multiuser system</vt:lpstr>
      <vt:lpstr>Operating System User &amp; Group</vt:lpstr>
      <vt:lpstr>Operating System Process</vt:lpstr>
      <vt:lpstr>Operating System Process</vt:lpstr>
      <vt:lpstr>Unix kernel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Month 1, Day 3</dc:title>
  <dc:creator>dolpin1402@ajou.ac.kr</dc:creator>
  <cp:lastModifiedBy>김도현</cp:lastModifiedBy>
  <cp:revision>6</cp:revision>
  <dcterms:created xsi:type="dcterms:W3CDTF">2020-03-22T06:38:38Z</dcterms:created>
  <dcterms:modified xsi:type="dcterms:W3CDTF">2020-03-22T07:32:21Z</dcterms:modified>
</cp:coreProperties>
</file>