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8" r:id="rId10"/>
    <p:sldId id="286" r:id="rId11"/>
    <p:sldId id="287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3CF7C-82EB-49FF-8917-E7478155FFE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F536-FD38-4BE7-8F53-A2B293E54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4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85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할당 요청을 처리하는 페이지의 크기에 따라 </a:t>
            </a:r>
            <a:r>
              <a:rPr kumimoji="1" lang="en-US" altLang="ko-KR" dirty="0"/>
              <a:t>Small/medium/large</a:t>
            </a:r>
            <a:r>
              <a:rPr kumimoji="1" lang="ko-KR" altLang="en-US" dirty="0"/>
              <a:t>로 구분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59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 dirty="0" err="1"/>
              <a:t>Cpu</a:t>
            </a:r>
            <a:r>
              <a:rPr kumimoji="1" lang="en-US" altLang="ko-KR" dirty="0"/>
              <a:t> node </a:t>
            </a:r>
            <a:r>
              <a:rPr kumimoji="1" lang="ko-KR" altLang="en-US" dirty="0"/>
              <a:t>에 따른 </a:t>
            </a:r>
            <a:r>
              <a:rPr kumimoji="1" lang="en-US" altLang="ko-KR" dirty="0"/>
              <a:t>slab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인해 오버헤드 발생 </a:t>
            </a:r>
            <a:r>
              <a:rPr kumimoji="1" lang="en-US" altLang="ko-KR" dirty="0"/>
              <a:t>+</a:t>
            </a:r>
            <a:r>
              <a:rPr kumimoji="1" lang="ko-KR" altLang="en-US" dirty="0"/>
              <a:t> 각</a:t>
            </a:r>
            <a:r>
              <a:rPr kumimoji="1" lang="en-US" altLang="ko-KR" dirty="0"/>
              <a:t> CPU</a:t>
            </a:r>
            <a:r>
              <a:rPr kumimoji="1" lang="ko-KR" altLang="en-US" dirty="0"/>
              <a:t>마다 할당되는 </a:t>
            </a:r>
            <a:r>
              <a:rPr kumimoji="1" lang="en-US" altLang="ko-KR" dirty="0" err="1"/>
              <a:t>array_cache</a:t>
            </a:r>
            <a:r>
              <a:rPr kumimoji="1" lang="ko-KR" altLang="en-US" dirty="0"/>
              <a:t>에 포인터 배열의 형태로 저장되다 보니 연결리스트에 비해 메모리 낭비가 심하다</a:t>
            </a:r>
            <a:r>
              <a:rPr kumimoji="1"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리스트 </a:t>
            </a:r>
            <a:r>
              <a:rPr kumimoji="1" lang="en-US" altLang="ko-KR" dirty="0"/>
              <a:t>– slab</a:t>
            </a:r>
            <a:r>
              <a:rPr kumimoji="1" lang="ko-KR" altLang="en-US" dirty="0"/>
              <a:t>들이 연결된 리스트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/>
              <a:t>Slab</a:t>
            </a:r>
            <a:r>
              <a:rPr kumimoji="1" lang="ko-KR" altLang="en-US" dirty="0"/>
              <a:t>은 각 노드가 </a:t>
            </a:r>
            <a:r>
              <a:rPr kumimoji="1" lang="en-US" altLang="ko-KR" dirty="0"/>
              <a:t>partial </a:t>
            </a:r>
            <a:r>
              <a:rPr kumimoji="1" lang="ko-KR" altLang="en-US" dirty="0"/>
              <a:t>리스트를 갖고 있다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오버헤드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25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저런식으로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노드마다</a:t>
            </a:r>
            <a:r>
              <a:rPr kumimoji="1" lang="ko-KR" altLang="en-US" dirty="0"/>
              <a:t> 할당되는 </a:t>
            </a:r>
            <a:r>
              <a:rPr kumimoji="1" lang="en-US" altLang="ko-KR" dirty="0" err="1"/>
              <a:t>array_cache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구조체에 </a:t>
            </a:r>
            <a:r>
              <a:rPr kumimoji="1" lang="en-US" altLang="ko-KR" dirty="0"/>
              <a:t>entry</a:t>
            </a:r>
            <a:r>
              <a:rPr kumimoji="1" lang="ko-KR" altLang="en-US" dirty="0"/>
              <a:t>로 포인터 배열이 구성되어 있는 것을 볼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88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각 노드</a:t>
            </a:r>
            <a:r>
              <a:rPr kumimoji="1" lang="en-US" altLang="ko-KR" dirty="0"/>
              <a:t>&amp;CPU</a:t>
            </a:r>
            <a:r>
              <a:rPr kumimoji="1" lang="ko-KR" altLang="en-US" dirty="0"/>
              <a:t>마다 할당된 </a:t>
            </a:r>
            <a:r>
              <a:rPr kumimoji="1" lang="en-US" altLang="ko-KR" dirty="0"/>
              <a:t>Slab</a:t>
            </a:r>
            <a:r>
              <a:rPr kumimoji="1" lang="ko-KR" altLang="en-US" dirty="0"/>
              <a:t>들을 볼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 사진에는 안나와 있지만 </a:t>
            </a:r>
            <a:r>
              <a:rPr kumimoji="1" lang="ko-KR" altLang="en-US" dirty="0" err="1"/>
              <a:t>노드별로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공유캐시가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심지어 노드에서 자신이 할당 받은 객체들을 다 쓴 경우 </a:t>
            </a:r>
            <a:r>
              <a:rPr kumimoji="1" lang="en-US" altLang="ko-KR" dirty="0"/>
              <a:t>-&gt; alien cache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불리는 외부 객체를 가져오는데 이것조차 포인터 배열로 관리 </a:t>
            </a:r>
            <a:r>
              <a:rPr kumimoji="1" lang="en-US" altLang="ko-KR" dirty="0"/>
              <a:t>-&gt; </a:t>
            </a:r>
            <a:r>
              <a:rPr kumimoji="1" lang="en-US" altLang="ko-KR" dirty="0" err="1"/>
              <a:t>array_cache</a:t>
            </a:r>
            <a:r>
              <a:rPr kumimoji="1" lang="ko-KR" altLang="en-US" dirty="0"/>
              <a:t>의 포인터 배열은 자기 자신의 </a:t>
            </a:r>
            <a:r>
              <a:rPr kumimoji="1" lang="en-US" altLang="ko-KR" dirty="0"/>
              <a:t>slab, </a:t>
            </a:r>
            <a:r>
              <a:rPr kumimoji="1" lang="ko-KR" altLang="en-US" dirty="0"/>
              <a:t>공유 캐시</a:t>
            </a:r>
            <a:r>
              <a:rPr kumimoji="1" lang="en-US" altLang="ko-KR" dirty="0"/>
              <a:t>, alien cache</a:t>
            </a:r>
            <a:r>
              <a:rPr kumimoji="1" lang="ko-KR" altLang="en-US" dirty="0"/>
              <a:t>까지 수용할 수 있어야하기 때문에 크기가 커지게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519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Freelist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free</a:t>
            </a:r>
            <a:r>
              <a:rPr kumimoji="1" lang="ko-KR" altLang="en-US" dirty="0"/>
              <a:t>되어있는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들의 포인터가 담겨있는 배열이 있다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오버헤드</a:t>
            </a:r>
            <a:r>
              <a:rPr kumimoji="1" lang="en-US" altLang="ko-KR" dirty="0"/>
              <a:t>). + Slab</a:t>
            </a:r>
            <a:r>
              <a:rPr kumimoji="1" lang="ko-KR" altLang="en-US" dirty="0"/>
              <a:t> 내부에 있는 메타 데이터로 인해 자연적으로 </a:t>
            </a:r>
            <a:r>
              <a:rPr kumimoji="1" lang="en-US" altLang="ko-KR" dirty="0"/>
              <a:t>align </a:t>
            </a:r>
            <a:r>
              <a:rPr kumimoji="1" lang="ko-KR" altLang="en-US" dirty="0"/>
              <a:t>불가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padding </a:t>
            </a:r>
            <a:r>
              <a:rPr kumimoji="1" lang="ko-KR" altLang="en-US" dirty="0"/>
              <a:t>필요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오버헤드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096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이제부터 </a:t>
            </a:r>
            <a:r>
              <a:rPr kumimoji="1" lang="en-US" altLang="ko-KR" dirty="0" err="1"/>
              <a:t>Slub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슬럽</a:t>
            </a:r>
            <a:r>
              <a:rPr kumimoji="1" lang="en-US" altLang="ko-KR" dirty="0"/>
              <a:t>) </a:t>
            </a:r>
            <a:r>
              <a:rPr kumimoji="1" lang="ko-KR" altLang="en-US" dirty="0"/>
              <a:t>에 대한 설명을 시작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Slub</a:t>
            </a:r>
            <a:r>
              <a:rPr kumimoji="1" lang="en-US" altLang="ko-KR" dirty="0"/>
              <a:t> -&gt; slab</a:t>
            </a:r>
            <a:r>
              <a:rPr kumimoji="1" lang="ko-KR" altLang="en-US" dirty="0" err="1"/>
              <a:t>할당자에서</a:t>
            </a:r>
            <a:r>
              <a:rPr kumimoji="1" lang="ko-KR" altLang="en-US" dirty="0"/>
              <a:t> 사용되는 구조체로 인한 오버헤드를 줄임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r>
              <a:rPr kumimoji="1" lang="en-US" altLang="ko-KR" dirty="0" err="1"/>
              <a:t>Freelist</a:t>
            </a:r>
            <a:r>
              <a:rPr kumimoji="1" lang="ko-KR" altLang="en-US" dirty="0"/>
              <a:t>는 제목에서 유추할 수 있듯이 </a:t>
            </a:r>
            <a:r>
              <a:rPr kumimoji="1" lang="en-US" altLang="ko-KR" dirty="0"/>
              <a:t>free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 중 첫번째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을 가리키는 포인터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slab</a:t>
            </a:r>
            <a:r>
              <a:rPr kumimoji="1" lang="ko-KR" altLang="en-US" dirty="0"/>
              <a:t>과는 다르게 연결리스트로 객체들이 연결되어있다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Inuse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slab</a:t>
            </a:r>
            <a:r>
              <a:rPr kumimoji="1" lang="ko-KR" altLang="en-US" dirty="0"/>
              <a:t>에서 사용된 </a:t>
            </a:r>
            <a:r>
              <a:rPr kumimoji="1" lang="en-US" altLang="ko-KR" dirty="0"/>
              <a:t>object </a:t>
            </a:r>
            <a:r>
              <a:rPr kumimoji="1" lang="ko-KR" altLang="en-US" dirty="0"/>
              <a:t>수</a:t>
            </a:r>
            <a:endParaRPr kumimoji="1" lang="en-US" altLang="ko-KR" dirty="0"/>
          </a:p>
          <a:p>
            <a:r>
              <a:rPr kumimoji="1" lang="en-US" altLang="ko-KR" dirty="0"/>
              <a:t>Offset</a:t>
            </a:r>
            <a:r>
              <a:rPr kumimoji="1" lang="ko-KR" altLang="en-US" dirty="0"/>
              <a:t>은 다음 </a:t>
            </a:r>
            <a:r>
              <a:rPr kumimoji="1" lang="en-US" altLang="ko-KR" dirty="0"/>
              <a:t>free</a:t>
            </a:r>
            <a:r>
              <a:rPr kumimoji="1" lang="ko-KR" altLang="en-US" dirty="0"/>
              <a:t>된</a:t>
            </a:r>
            <a:r>
              <a:rPr kumimoji="1" lang="en-US" altLang="ko-KR" dirty="0"/>
              <a:t> object </a:t>
            </a:r>
            <a:r>
              <a:rPr kumimoji="1" lang="ko-KR" altLang="en-US" dirty="0"/>
              <a:t>포인터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어디서 찾아야 하는지</a:t>
            </a:r>
            <a:endParaRPr kumimoji="1" lang="en-US" altLang="ko-KR" dirty="0"/>
          </a:p>
          <a:p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보호 같은 목적을 위해서 다음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객체를 가리키는 포인터의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달라지기 때문에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필드가 필요하다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502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이제부터 </a:t>
            </a:r>
            <a:r>
              <a:rPr kumimoji="1" lang="en-US" altLang="ko-KR" dirty="0" err="1"/>
              <a:t>Slub</a:t>
            </a:r>
            <a:r>
              <a:rPr kumimoji="1" lang="ko-KR" altLang="en-US" dirty="0"/>
              <a:t>에 대한 설명을 시작</a:t>
            </a:r>
            <a:endParaRPr kumimoji="1" lang="en-US" altLang="ko-KR" dirty="0"/>
          </a:p>
          <a:p>
            <a:r>
              <a:rPr kumimoji="1" lang="en-US" altLang="ko-KR" dirty="0" err="1"/>
              <a:t>Freelist</a:t>
            </a:r>
            <a:r>
              <a:rPr kumimoji="1" lang="ko-KR" altLang="en-US" dirty="0"/>
              <a:t>는 제목에서 유추할 수 있듯이 </a:t>
            </a:r>
            <a:r>
              <a:rPr kumimoji="1" lang="en-US" altLang="ko-KR" dirty="0"/>
              <a:t>free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 중 첫번째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을 가리키는 포인터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slab</a:t>
            </a:r>
            <a:r>
              <a:rPr kumimoji="1" lang="ko-KR" altLang="en-US" dirty="0"/>
              <a:t>과는 다르게 연결리스트로 객체들이 연결되어있다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Inuse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slab</a:t>
            </a:r>
            <a:r>
              <a:rPr kumimoji="1" lang="ko-KR" altLang="en-US" dirty="0"/>
              <a:t>에서 사용된 </a:t>
            </a:r>
            <a:r>
              <a:rPr kumimoji="1" lang="en-US" altLang="ko-KR" dirty="0"/>
              <a:t>object </a:t>
            </a:r>
            <a:r>
              <a:rPr kumimoji="1" lang="ko-KR" altLang="en-US" dirty="0"/>
              <a:t>수</a:t>
            </a:r>
            <a:endParaRPr kumimoji="1" lang="en-US" altLang="ko-KR" dirty="0"/>
          </a:p>
          <a:p>
            <a:r>
              <a:rPr kumimoji="1" lang="en-US" altLang="ko-KR" dirty="0"/>
              <a:t>Offset</a:t>
            </a:r>
            <a:r>
              <a:rPr kumimoji="1" lang="ko-KR" altLang="en-US" dirty="0"/>
              <a:t>은 다음 </a:t>
            </a:r>
            <a:r>
              <a:rPr kumimoji="1" lang="en-US" altLang="ko-KR" dirty="0"/>
              <a:t>free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어디서 찾아야 하는지</a:t>
            </a:r>
            <a:endParaRPr kumimoji="1" lang="en-US" altLang="ko-KR" dirty="0"/>
          </a:p>
          <a:p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RCU(Read Copy-Update)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디버깅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보호 같은 목적을 위해서 다음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객체를 가리키는 포인터의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달라지기 때문에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필드가 필요하다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833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Slab -&gt; slab</a:t>
            </a:r>
            <a:r>
              <a:rPr kumimoji="1" lang="ko-KR" altLang="en-US" dirty="0"/>
              <a:t>내에 메타데이터 저장</a:t>
            </a:r>
            <a:endParaRPr kumimoji="1" lang="en-US" altLang="ko-KR" dirty="0"/>
          </a:p>
          <a:p>
            <a:r>
              <a:rPr kumimoji="1" lang="en-US" altLang="ko-KR" dirty="0" err="1"/>
              <a:t>Slub</a:t>
            </a:r>
            <a:r>
              <a:rPr kumimoji="1" lang="en-US" altLang="ko-KR" dirty="0"/>
              <a:t> -&gt; 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struct page </a:t>
            </a:r>
            <a:r>
              <a:rPr kumimoji="1" lang="ko-KR" altLang="en-US" dirty="0"/>
              <a:t>메타데이터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2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Slob(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설명하겠습니다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ore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SLOB_UNIT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대부분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큰 특징이자 차이점은 </a:t>
            </a:r>
            <a:r>
              <a:rPr lang="en-US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slob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할당자는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slab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ore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ko-Kore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객체를 위해서만 사용되는 것이 아니라</a:t>
            </a:r>
            <a:br>
              <a:rPr lang="ko-KR" altLang="en-US" dirty="0"/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일정한 크기 범위 내의 객체의 할당 요청을 모두 처리하는 범용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할당자이다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할당 요청을 받으면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요청받은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크기만큼 할당해주고 나머지 영역은 다시 새로운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블럭으로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블럭이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된다면 저 사진과 같이 다음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블럭을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가리키게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dirty="0"/>
              <a:t>Slob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Slub</a:t>
            </a:r>
            <a:r>
              <a:rPr kumimoji="1" lang="ko-KR" altLang="en-US" dirty="0"/>
              <a:t>과 같이 </a:t>
            </a:r>
            <a:r>
              <a:rPr kumimoji="1" lang="en-US" altLang="ko-KR" dirty="0"/>
              <a:t>slab </a:t>
            </a:r>
            <a:r>
              <a:rPr kumimoji="1" lang="ko-KR" altLang="en-US" dirty="0"/>
              <a:t>내부에 메타데이터가 없는 것은 같지만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Slub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을 통해 </a:t>
            </a:r>
            <a:r>
              <a:rPr kumimoji="1" lang="en-US" altLang="ko-KR" dirty="0"/>
              <a:t>free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unit</a:t>
            </a:r>
            <a:r>
              <a:rPr kumimoji="1" lang="ko-KR" altLang="en-US" dirty="0"/>
              <a:t>을 구분한다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여담으로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저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을 추가하기 위해서 </a:t>
            </a:r>
            <a:r>
              <a:rPr kumimoji="1" lang="en-US" altLang="ko-KR" dirty="0"/>
              <a:t>page </a:t>
            </a:r>
            <a:r>
              <a:rPr kumimoji="1" lang="ko-KR" altLang="en-US" dirty="0"/>
              <a:t>구조체를 수정하는 방법 대신에 </a:t>
            </a:r>
            <a:r>
              <a:rPr kumimoji="1" lang="en-US" altLang="ko-KR" dirty="0"/>
              <a:t>union</a:t>
            </a:r>
            <a:r>
              <a:rPr kumimoji="1" lang="ko-KR" altLang="en-US" dirty="0"/>
              <a:t>을 통해서 </a:t>
            </a:r>
            <a:r>
              <a:rPr kumimoji="1" lang="ko-KR" altLang="en-US" dirty="0" err="1"/>
              <a:t>멤버변수를</a:t>
            </a:r>
            <a:r>
              <a:rPr kumimoji="1" lang="ko-KR" altLang="en-US" dirty="0"/>
              <a:t> 추가했다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142E-706E-BF4E-A18C-2E83B24D3BE6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9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564BD-BFC4-4FFB-AC33-697CF70F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76833-20BB-4594-B7F3-E56B92B2F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46A6-4387-4C97-A01E-AA7A2FC3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25E18-D0C2-4692-AF1E-6E43F2EA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A8C3E-C5C2-4104-B321-10FFCBF1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DB9E7-A06C-4B54-B293-4EE90B05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955-31EF-4FFD-B526-1A017800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1089F-BF7D-4C18-AF1F-0DD907AA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B4145-5B37-408D-B2F2-AB3A6D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47156-5B8C-41D0-9663-FE9505BB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43A15-1696-448B-A67E-A1E254FD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0FA27-8868-4CE2-A1D8-53495BFD5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49E2C-602B-455B-89C0-2EF09F8D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2E7DB-3E16-4709-8145-861BEEDA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811A-80EE-43AD-86F3-B505A3DB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6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6CD1E-A49A-40A1-B4C6-C24F6FD9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9A593-5C4C-4774-87A0-10603E12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CD69F-F5D0-47CD-8F4F-1096ECF4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3E9E6-529C-4E7C-A440-E383A190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A4B10-C9D0-49C3-9C6D-0702E547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A3D09-A971-40D0-926C-F899B5CB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E75D6-6B1A-4AC4-BAA6-0DA1845C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FEE5E-46AB-429E-8E7C-D2403746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B8E8F-EAC5-4E06-AF2A-96470C93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6AD08-BC00-425A-B6BC-0A51B36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1187-0EC1-4DB0-A8FA-D97BE28C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E1FF3-53F1-42E8-9B5C-4EF0575DE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33D0B-9DF0-45DE-9DCD-8B90E343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2D4AF-E1DB-4F47-8C2F-EF0B69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06BD6-237D-4CF1-8CCA-A9D54C76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557D-143A-47C3-8C0A-301030D1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9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D68-7A05-4E6F-A68A-A51C80D0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5C831-7841-4623-A5CD-30EA5E07D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0188C-3A45-4925-AAA0-2F073877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52C0F-FF9A-4381-AC75-8E989F084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CEFDCE-C4E1-4CCB-9739-920C3683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DE9F0-590D-442A-AB0B-46081788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3B931A-1379-42C4-90DD-9AEA443F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3138D5-7F9D-487C-9FA5-F0317547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06167-34D0-4B9D-A10C-65150F16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2F119-8573-4518-9722-BE13A0CD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5EC502-B718-4DD3-96DF-2ED04A2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4D688-FF7F-4C6E-8B25-90812C8A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8E79B-ACA7-4760-AB3B-734B1AB4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CDA7A6-9ABC-4057-A276-2A6B188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D0B44E-92E8-404E-AB3F-19FCD4F2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D26A-C288-4779-B7EC-C0BF2B72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81350-0175-473C-A958-75EBFBA8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105930-4BA6-440A-8898-031FC840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C1BC7-D4BD-470B-8FC7-D7FB908E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135F3-4D0F-4DBF-ACD8-BE3A0B35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4B8C5-7E6C-46D4-848A-F95A9939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0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8FBE-CA7B-4DFC-AD00-B0D5ED36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1B66F-B8EC-4063-9266-EEA9A04D3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D67A0-9990-41B2-8A05-81FBB5122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C9754-2133-4CFB-9E9B-49897152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9E505-868D-4F9B-89E8-1AB539B2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30D74-6EFA-4BF1-9639-91DADC2F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9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3DBBD7-2FC3-4C6F-8659-18A56AA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B5336-FD49-4C3B-8EE7-D6E4C68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2830A-023C-4B0C-A256-E651B2D1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254E-56A6-4E69-A0F8-47C31594306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5C6D2-DA1A-4770-82CF-747DF4374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D27E3-A35C-40AC-896F-9565264C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C64E-33AC-4EA0-B27D-69F9D6E1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orvalds/linux/blob/master/include/linux/mm_types.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DDAA-3A3E-4347-9E58-84514C8C9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가상메모리 관리 기법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C1629E-873F-41D4-8870-65560659B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2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36CD-2EA5-4920-973E-EA54A6D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4400" dirty="0"/>
              <a:t>가상메모리 할당</a:t>
            </a:r>
            <a:r>
              <a:rPr lang="en-US" altLang="ko-KR" sz="4400" dirty="0"/>
              <a:t> / </a:t>
            </a:r>
            <a:r>
              <a:rPr lang="ko-KR" altLang="en-US" sz="4400" dirty="0"/>
              <a:t>해제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11DF-197F-4714-B77D-96ADF5E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vm_area_struct</a:t>
            </a:r>
            <a:r>
              <a:rPr lang="en-US" altLang="ko-KR" dirty="0"/>
              <a:t> </a:t>
            </a:r>
            <a:r>
              <a:rPr lang="ko-KR" altLang="en-US" dirty="0"/>
              <a:t>의 할당 </a:t>
            </a:r>
            <a:r>
              <a:rPr lang="en-US" altLang="ko-KR" dirty="0"/>
              <a:t>/ </a:t>
            </a:r>
            <a:r>
              <a:rPr lang="ko-KR" altLang="en-US" dirty="0"/>
              <a:t>해제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Page</a:t>
            </a:r>
            <a:r>
              <a:rPr lang="ko-KR" altLang="en-US" dirty="0"/>
              <a:t>의 할당 </a:t>
            </a:r>
            <a:r>
              <a:rPr lang="en-US" altLang="ko-KR" dirty="0"/>
              <a:t>/ </a:t>
            </a:r>
            <a:r>
              <a:rPr lang="ko-KR" altLang="en-US" dirty="0"/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40273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36CD-2EA5-4920-973E-EA54A6D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vm_area_struct</a:t>
            </a:r>
            <a:r>
              <a:rPr lang="en-US" altLang="ko-KR" dirty="0"/>
              <a:t> </a:t>
            </a:r>
            <a:r>
              <a:rPr lang="ko-KR" altLang="en-US" dirty="0"/>
              <a:t>의 할당 </a:t>
            </a:r>
            <a:r>
              <a:rPr lang="en-US" altLang="ko-KR" dirty="0"/>
              <a:t>/ </a:t>
            </a:r>
            <a:r>
              <a:rPr lang="ko-KR" altLang="en-US" dirty="0"/>
              <a:t>해제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11DF-197F-4714-B77D-96ADF5E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 할당할 가상 공간을 찾는다</a:t>
            </a:r>
            <a:endParaRPr lang="en-US" altLang="ko-KR" dirty="0"/>
          </a:p>
          <a:p>
            <a:pPr lvl="1"/>
            <a:r>
              <a:rPr lang="en-US" altLang="ko-KR" dirty="0" err="1"/>
              <a:t>Arch_get_unmmaped_area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해당하는 새로운 </a:t>
            </a:r>
            <a:r>
              <a:rPr lang="en-US" altLang="ko-KR" dirty="0" err="1"/>
              <a:t>vm_area_struct</a:t>
            </a:r>
            <a:r>
              <a:rPr lang="en-US" altLang="ko-KR" dirty="0"/>
              <a:t>  </a:t>
            </a:r>
            <a:r>
              <a:rPr lang="ko-KR" altLang="en-US" dirty="0"/>
              <a:t>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vm_area_struct</a:t>
            </a:r>
            <a:r>
              <a:rPr lang="ko-KR" altLang="en-US" dirty="0"/>
              <a:t>가 인접한 </a:t>
            </a:r>
            <a:r>
              <a:rPr lang="en-US" altLang="ko-KR" dirty="0" err="1"/>
              <a:t>vm_area_struct</a:t>
            </a:r>
            <a:r>
              <a:rPr lang="ko-KR" altLang="en-US" dirty="0"/>
              <a:t>과 속성이 같다면 병합</a:t>
            </a:r>
            <a:endParaRPr lang="en-US" altLang="ko-KR" dirty="0"/>
          </a:p>
          <a:p>
            <a:pPr lvl="1"/>
            <a:r>
              <a:rPr lang="en-US" altLang="ko-KR" dirty="0" err="1"/>
              <a:t>do_mmap_pgoff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155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64832-3E60-4544-BCF1-08291761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가상 </a:t>
            </a:r>
            <a:r>
              <a:rPr lang="en-US" altLang="ko-KR" sz="4000" dirty="0"/>
              <a:t>/ </a:t>
            </a:r>
            <a:r>
              <a:rPr lang="ko-KR" altLang="en-US" sz="4000" dirty="0"/>
              <a:t>물리 메모리 연결 및 변환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23A26-BBFB-4548-A2DF-F4FA00941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1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65DA0-4EAA-4808-A919-7E54C1C22573}"/>
              </a:ext>
            </a:extLst>
          </p:cNvPr>
          <p:cNvSpPr txBox="1"/>
          <p:nvPr/>
        </p:nvSpPr>
        <p:spPr>
          <a:xfrm>
            <a:off x="1140903" y="1628507"/>
            <a:ext cx="768832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ELF</a:t>
            </a:r>
            <a:r>
              <a:rPr lang="ko-KR" altLang="en-US" sz="3000" dirty="0"/>
              <a:t>파일의 프로그램 수행 과정</a:t>
            </a:r>
            <a:r>
              <a:rPr lang="en-US" altLang="ko-KR" sz="3000" dirty="0"/>
              <a:t>(</a:t>
            </a:r>
            <a:r>
              <a:rPr lang="ko-KR" altLang="en-US" sz="3000" dirty="0"/>
              <a:t>메모리 관점</a:t>
            </a:r>
            <a:r>
              <a:rPr lang="en-US" altLang="ko-KR" sz="30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태스크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태스크에 가상 주소 공간 제공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필요시 물리 메모리 일부 할당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태스크가 원하는 디스크상 내용을 물리 메모리에 올림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물리 메모리의 실제 주소와 태스크의 가상 주소 공간을 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426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97D78-1F55-47EB-BDC8-76CF63BD59BE}"/>
              </a:ext>
            </a:extLst>
          </p:cNvPr>
          <p:cNvSpPr txBox="1"/>
          <p:nvPr/>
        </p:nvSpPr>
        <p:spPr>
          <a:xfrm>
            <a:off x="578841" y="848331"/>
            <a:ext cx="886492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/>
              <a:t>sys_execve</a:t>
            </a:r>
            <a:r>
              <a:rPr lang="en-US" altLang="ko-KR" sz="3000" dirty="0"/>
              <a:t>() </a:t>
            </a:r>
            <a:r>
              <a:rPr lang="ko-KR" altLang="en-US" sz="3000" dirty="0"/>
              <a:t>호출 과정</a:t>
            </a:r>
            <a:endParaRPr lang="en-US" altLang="ko-KR" sz="30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프로그램 가정</a:t>
            </a:r>
            <a:r>
              <a:rPr lang="en-US" altLang="ko-KR" sz="1500" dirty="0"/>
              <a:t>: ELF</a:t>
            </a:r>
            <a:r>
              <a:rPr lang="ko-KR" altLang="en-US" sz="1500" dirty="0"/>
              <a:t>헤더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phdr</a:t>
            </a:r>
            <a:r>
              <a:rPr lang="en-US" altLang="ko-KR" sz="1500" dirty="0"/>
              <a:t>(</a:t>
            </a:r>
            <a:r>
              <a:rPr lang="ko-KR" altLang="en-US" sz="1500" dirty="0"/>
              <a:t>프로그램 헤더</a:t>
            </a:r>
            <a:r>
              <a:rPr lang="en-US" altLang="ko-KR" sz="1500" dirty="0"/>
              <a:t>), 3</a:t>
            </a:r>
            <a:r>
              <a:rPr lang="ko-KR" altLang="en-US" sz="1500" dirty="0"/>
              <a:t>개의 </a:t>
            </a:r>
            <a:r>
              <a:rPr lang="en-US" altLang="ko-KR" sz="1500" dirty="0"/>
              <a:t>section(</a:t>
            </a:r>
            <a:r>
              <a:rPr lang="ko-KR" altLang="en-US" sz="1500" dirty="0"/>
              <a:t>텍스트 </a:t>
            </a:r>
            <a:r>
              <a:rPr lang="en-US" altLang="ko-KR" sz="1500" dirty="0"/>
              <a:t>12kb, </a:t>
            </a:r>
            <a:r>
              <a:rPr lang="ko-KR" altLang="en-US" sz="1500" dirty="0"/>
              <a:t>데이터 </a:t>
            </a:r>
            <a:r>
              <a:rPr lang="en-US" altLang="ko-KR" sz="1500" dirty="0"/>
              <a:t>16kb, </a:t>
            </a:r>
            <a:r>
              <a:rPr lang="ko-KR" altLang="en-US" sz="1500" dirty="0"/>
              <a:t>스택 </a:t>
            </a:r>
            <a:r>
              <a:rPr lang="en-US" altLang="ko-KR" sz="1500" dirty="0"/>
              <a:t>8kb)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텍스트의 각 페이지를 </a:t>
            </a:r>
            <a:r>
              <a:rPr lang="en-US" altLang="ko-KR" sz="1500" dirty="0"/>
              <a:t>t1, t2, t3</a:t>
            </a:r>
            <a:r>
              <a:rPr lang="ko-KR" altLang="en-US" sz="1500" dirty="0"/>
              <a:t>로 명명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데이터의 각 페이지를 </a:t>
            </a:r>
            <a:r>
              <a:rPr lang="en-US" altLang="ko-KR" sz="1500" dirty="0"/>
              <a:t>d1, d2, d3, d4</a:t>
            </a:r>
            <a:r>
              <a:rPr lang="ko-KR" altLang="en-US" sz="1500" dirty="0"/>
              <a:t>로 명명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스택의 각 페이지를 </a:t>
            </a:r>
            <a:r>
              <a:rPr lang="en-US" altLang="ko-KR" sz="1500" dirty="0"/>
              <a:t>s1, s2</a:t>
            </a:r>
            <a:r>
              <a:rPr lang="ko-KR" altLang="en-US" sz="1500" dirty="0"/>
              <a:t>로 명명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free</a:t>
            </a:r>
            <a:r>
              <a:rPr lang="ko-KR" altLang="en-US" sz="1600" dirty="0"/>
              <a:t>한 페이지 프레임들을 할당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파일 시스템에게 파일 내용 일부를 요청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읽혀진 내용을 할당 받은 페이지 프레임에 적재</a:t>
            </a:r>
            <a:endParaRPr lang="en-US" altLang="ko-KR" sz="1600" dirty="0"/>
          </a:p>
          <a:p>
            <a:r>
              <a:rPr lang="en-US" altLang="ko-KR" sz="1600" dirty="0"/>
              <a:t>    (</a:t>
            </a:r>
            <a:r>
              <a:rPr lang="ko-KR" altLang="en-US" sz="1600" dirty="0"/>
              <a:t>가정</a:t>
            </a:r>
            <a:r>
              <a:rPr lang="en-US" altLang="ko-KR" sz="1600" dirty="0"/>
              <a:t>: t1</a:t>
            </a:r>
            <a:r>
              <a:rPr lang="ko-KR" altLang="en-US" sz="1600" dirty="0"/>
              <a:t>을 페이지 프레임 </a:t>
            </a:r>
            <a:r>
              <a:rPr lang="en-US" altLang="ko-KR" sz="1600" dirty="0"/>
              <a:t>4kb, t2</a:t>
            </a:r>
            <a:r>
              <a:rPr lang="ko-KR" altLang="en-US" sz="1600" dirty="0"/>
              <a:t>를 페이지 프레임 </a:t>
            </a:r>
            <a:r>
              <a:rPr lang="en-US" altLang="ko-KR" sz="1600" dirty="0"/>
              <a:t>28kb</a:t>
            </a:r>
          </a:p>
          <a:p>
            <a:r>
              <a:rPr lang="en-US" altLang="ko-KR" sz="1600" dirty="0"/>
              <a:t>    d1</a:t>
            </a:r>
            <a:r>
              <a:rPr lang="ko-KR" altLang="en-US" sz="1600" dirty="0"/>
              <a:t>을 페이지 프레임 </a:t>
            </a:r>
            <a:r>
              <a:rPr lang="en-US" altLang="ko-KR" sz="1600" dirty="0"/>
              <a:t>20kb, s1</a:t>
            </a:r>
            <a:r>
              <a:rPr lang="ko-KR" altLang="en-US" sz="1600" dirty="0"/>
              <a:t>을 </a:t>
            </a:r>
            <a:r>
              <a:rPr lang="en-US" altLang="ko-KR" sz="1600" dirty="0"/>
              <a:t>12kb </a:t>
            </a:r>
            <a:r>
              <a:rPr lang="ko-KR" altLang="en-US" sz="1600" dirty="0"/>
              <a:t>위치에 적재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879956-24C6-452C-BBA5-4AC4831CF716}"/>
              </a:ext>
            </a:extLst>
          </p:cNvPr>
          <p:cNvSpPr/>
          <p:nvPr/>
        </p:nvSpPr>
        <p:spPr>
          <a:xfrm>
            <a:off x="7566869" y="2201568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6FF0C2-64FB-4817-9F7A-C1E03F211F49}"/>
              </a:ext>
            </a:extLst>
          </p:cNvPr>
          <p:cNvSpPr/>
          <p:nvPr/>
        </p:nvSpPr>
        <p:spPr>
          <a:xfrm>
            <a:off x="7566869" y="2528739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246304-FCB3-43EB-8EB1-F39EF13002A6}"/>
              </a:ext>
            </a:extLst>
          </p:cNvPr>
          <p:cNvSpPr/>
          <p:nvPr/>
        </p:nvSpPr>
        <p:spPr>
          <a:xfrm>
            <a:off x="7566869" y="3820196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DB220-CF2F-4630-8D75-E4B76EE81170}"/>
              </a:ext>
            </a:extLst>
          </p:cNvPr>
          <p:cNvSpPr txBox="1"/>
          <p:nvPr/>
        </p:nvSpPr>
        <p:spPr>
          <a:xfrm>
            <a:off x="8166147" y="285591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E29B0D-4706-4592-BA84-6B41AF6C0F71}"/>
              </a:ext>
            </a:extLst>
          </p:cNvPr>
          <p:cNvSpPr/>
          <p:nvPr/>
        </p:nvSpPr>
        <p:spPr>
          <a:xfrm>
            <a:off x="7564438" y="4147367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AE4449-D0C2-46F8-B4A6-B0B1D17A6A4E}"/>
              </a:ext>
            </a:extLst>
          </p:cNvPr>
          <p:cNvSpPr/>
          <p:nvPr/>
        </p:nvSpPr>
        <p:spPr>
          <a:xfrm>
            <a:off x="7566869" y="4474181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D7EC32-9759-4B3D-996D-8A30456B3B42}"/>
              </a:ext>
            </a:extLst>
          </p:cNvPr>
          <p:cNvSpPr/>
          <p:nvPr/>
        </p:nvSpPr>
        <p:spPr>
          <a:xfrm>
            <a:off x="7564438" y="4787240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9C74BB-2CA7-461A-92FD-29473BA4688E}"/>
              </a:ext>
            </a:extLst>
          </p:cNvPr>
          <p:cNvSpPr/>
          <p:nvPr/>
        </p:nvSpPr>
        <p:spPr>
          <a:xfrm>
            <a:off x="7564438" y="5114411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859D97-0EB9-4BF3-8A07-5D070C7DC209}"/>
              </a:ext>
            </a:extLst>
          </p:cNvPr>
          <p:cNvSpPr/>
          <p:nvPr/>
        </p:nvSpPr>
        <p:spPr>
          <a:xfrm>
            <a:off x="7564438" y="5405119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62C633-17C2-4A53-89E0-50DB1FB42679}"/>
              </a:ext>
            </a:extLst>
          </p:cNvPr>
          <p:cNvSpPr/>
          <p:nvPr/>
        </p:nvSpPr>
        <p:spPr>
          <a:xfrm>
            <a:off x="7562787" y="6022343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F010A0-ACC3-404B-AA9B-65FEF3EB5A3D}"/>
              </a:ext>
            </a:extLst>
          </p:cNvPr>
          <p:cNvSpPr/>
          <p:nvPr/>
        </p:nvSpPr>
        <p:spPr>
          <a:xfrm>
            <a:off x="7564438" y="5722912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0B081-F261-4772-81F2-F37BE078E3E8}"/>
              </a:ext>
            </a:extLst>
          </p:cNvPr>
          <p:cNvSpPr txBox="1"/>
          <p:nvPr/>
        </p:nvSpPr>
        <p:spPr>
          <a:xfrm>
            <a:off x="6845197" y="2314312"/>
            <a:ext cx="73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err="1"/>
              <a:t>nK</a:t>
            </a:r>
            <a:endParaRPr lang="en-US" altLang="ko-KR" sz="2000" dirty="0"/>
          </a:p>
          <a:p>
            <a:pPr algn="r"/>
            <a:r>
              <a:rPr lang="en-US" altLang="ko-KR" sz="2000" dirty="0"/>
              <a:t>n-1K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D14BD-7E30-4A0C-8F20-1E2FFA89F8B2}"/>
              </a:ext>
            </a:extLst>
          </p:cNvPr>
          <p:cNvSpPr txBox="1"/>
          <p:nvPr/>
        </p:nvSpPr>
        <p:spPr>
          <a:xfrm>
            <a:off x="6943460" y="3665806"/>
            <a:ext cx="6174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32K</a:t>
            </a:r>
          </a:p>
          <a:p>
            <a:pPr algn="r"/>
            <a:r>
              <a:rPr lang="en-US" altLang="ko-KR" sz="2000" dirty="0"/>
              <a:t>28K</a:t>
            </a:r>
          </a:p>
          <a:p>
            <a:pPr algn="r"/>
            <a:r>
              <a:rPr lang="en-US" altLang="ko-KR" sz="2000" dirty="0"/>
              <a:t>24k</a:t>
            </a:r>
          </a:p>
          <a:p>
            <a:pPr algn="r"/>
            <a:r>
              <a:rPr lang="en-US" altLang="ko-KR" sz="2000" dirty="0"/>
              <a:t>20k</a:t>
            </a:r>
          </a:p>
          <a:p>
            <a:pPr algn="r"/>
            <a:r>
              <a:rPr lang="en-US" altLang="ko-KR" sz="2000" dirty="0"/>
              <a:t>16k</a:t>
            </a:r>
          </a:p>
          <a:p>
            <a:pPr algn="r"/>
            <a:r>
              <a:rPr lang="en-US" altLang="ko-KR" sz="2000" dirty="0"/>
              <a:t>12k</a:t>
            </a:r>
          </a:p>
          <a:p>
            <a:pPr algn="r"/>
            <a:r>
              <a:rPr lang="en-US" altLang="ko-KR" sz="2000" dirty="0"/>
              <a:t>8k</a:t>
            </a:r>
          </a:p>
          <a:p>
            <a:pPr algn="r"/>
            <a:r>
              <a:rPr lang="en-US" altLang="ko-KR" sz="2000" dirty="0"/>
              <a:t>4k</a:t>
            </a:r>
          </a:p>
          <a:p>
            <a:pPr algn="r"/>
            <a:r>
              <a:rPr lang="en-US" altLang="ko-KR" sz="2000" dirty="0"/>
              <a:t>0k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B0810-452E-49CB-8D55-37E08F8D0E1D}"/>
              </a:ext>
            </a:extLst>
          </p:cNvPr>
          <p:cNvSpPr/>
          <p:nvPr/>
        </p:nvSpPr>
        <p:spPr>
          <a:xfrm>
            <a:off x="7870636" y="5728157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8E8A73-C4CD-4D45-98FA-A9E4AA1A393C}"/>
              </a:ext>
            </a:extLst>
          </p:cNvPr>
          <p:cNvSpPr/>
          <p:nvPr/>
        </p:nvSpPr>
        <p:spPr>
          <a:xfrm>
            <a:off x="7870636" y="5102197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253D-0602-4CD6-9ADB-90839DDCFE28}"/>
              </a:ext>
            </a:extLst>
          </p:cNvPr>
          <p:cNvSpPr/>
          <p:nvPr/>
        </p:nvSpPr>
        <p:spPr>
          <a:xfrm>
            <a:off x="7870635" y="4472624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2E1047-E742-4DE7-922F-2746948D5C25}"/>
              </a:ext>
            </a:extLst>
          </p:cNvPr>
          <p:cNvSpPr/>
          <p:nvPr/>
        </p:nvSpPr>
        <p:spPr>
          <a:xfrm>
            <a:off x="7870634" y="3817052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A826AB-CBDF-4503-A688-68492D63C6F1}"/>
              </a:ext>
            </a:extLst>
          </p:cNvPr>
          <p:cNvSpPr/>
          <p:nvPr/>
        </p:nvSpPr>
        <p:spPr>
          <a:xfrm>
            <a:off x="10177580" y="3165854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CB1111-0CF9-4EBB-9649-5C8E3DE7A61C}"/>
              </a:ext>
            </a:extLst>
          </p:cNvPr>
          <p:cNvSpPr/>
          <p:nvPr/>
        </p:nvSpPr>
        <p:spPr>
          <a:xfrm>
            <a:off x="10177580" y="3493025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F3AE1-56FC-4A94-843D-428E3AD1649C}"/>
              </a:ext>
            </a:extLst>
          </p:cNvPr>
          <p:cNvSpPr/>
          <p:nvPr/>
        </p:nvSpPr>
        <p:spPr>
          <a:xfrm>
            <a:off x="10177580" y="3820196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F5289B-0A84-43AE-8E85-15534700A02F}"/>
              </a:ext>
            </a:extLst>
          </p:cNvPr>
          <p:cNvSpPr/>
          <p:nvPr/>
        </p:nvSpPr>
        <p:spPr>
          <a:xfrm>
            <a:off x="10175149" y="4147367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AF54D4-74AC-4988-B82A-682B055C9B4F}"/>
              </a:ext>
            </a:extLst>
          </p:cNvPr>
          <p:cNvSpPr/>
          <p:nvPr/>
        </p:nvSpPr>
        <p:spPr>
          <a:xfrm>
            <a:off x="10177580" y="4483021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915054-A5B5-4D04-A9BB-720878FCE8F8}"/>
              </a:ext>
            </a:extLst>
          </p:cNvPr>
          <p:cNvSpPr/>
          <p:nvPr/>
        </p:nvSpPr>
        <p:spPr>
          <a:xfrm>
            <a:off x="10175149" y="4795629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1CB0D7-F86F-4235-8754-4A0A01D63D66}"/>
              </a:ext>
            </a:extLst>
          </p:cNvPr>
          <p:cNvSpPr/>
          <p:nvPr/>
        </p:nvSpPr>
        <p:spPr>
          <a:xfrm>
            <a:off x="10175149" y="5122800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77AF1C-B042-48B9-9044-8993DABB1FBF}"/>
              </a:ext>
            </a:extLst>
          </p:cNvPr>
          <p:cNvSpPr/>
          <p:nvPr/>
        </p:nvSpPr>
        <p:spPr>
          <a:xfrm>
            <a:off x="10175149" y="5413508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25DA7-0964-4F75-B1BC-5F94F3ECA2AC}"/>
              </a:ext>
            </a:extLst>
          </p:cNvPr>
          <p:cNvSpPr/>
          <p:nvPr/>
        </p:nvSpPr>
        <p:spPr>
          <a:xfrm>
            <a:off x="10178302" y="6031387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2A95AC-5FDD-4795-A1EB-2481D7C572C0}"/>
              </a:ext>
            </a:extLst>
          </p:cNvPr>
          <p:cNvSpPr/>
          <p:nvPr/>
        </p:nvSpPr>
        <p:spPr>
          <a:xfrm>
            <a:off x="10175149" y="5731301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D1CF76-D6AA-45DC-BD8B-B4D2A77D9E1A}"/>
              </a:ext>
            </a:extLst>
          </p:cNvPr>
          <p:cNvSpPr txBox="1"/>
          <p:nvPr/>
        </p:nvSpPr>
        <p:spPr>
          <a:xfrm>
            <a:off x="9605874" y="3323167"/>
            <a:ext cx="596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0k</a:t>
            </a:r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r>
              <a:rPr lang="en-US" altLang="ko-KR" sz="2000" dirty="0"/>
              <a:t>12k</a:t>
            </a:r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r>
              <a:rPr lang="en-US" altLang="ko-KR" sz="2000" dirty="0"/>
              <a:t>3G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24DA07-C8BA-4772-A4DC-A1EA8613D5D2}"/>
              </a:ext>
            </a:extLst>
          </p:cNvPr>
          <p:cNvSpPr/>
          <p:nvPr/>
        </p:nvSpPr>
        <p:spPr>
          <a:xfrm>
            <a:off x="10535875" y="3501508"/>
            <a:ext cx="713065" cy="9795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360768-01CB-45E5-994F-0FC7BE8AD8BE}"/>
              </a:ext>
            </a:extLst>
          </p:cNvPr>
          <p:cNvSpPr/>
          <p:nvPr/>
        </p:nvSpPr>
        <p:spPr>
          <a:xfrm>
            <a:off x="10535874" y="4472623"/>
            <a:ext cx="713065" cy="1255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2B717B-E13F-40E4-8327-2C379B3AB80A}"/>
              </a:ext>
            </a:extLst>
          </p:cNvPr>
          <p:cNvSpPr/>
          <p:nvPr/>
        </p:nvSpPr>
        <p:spPr>
          <a:xfrm>
            <a:off x="10535873" y="5721028"/>
            <a:ext cx="713065" cy="628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921EB58-52EF-481F-A670-E51759221589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998956" y="3656611"/>
            <a:ext cx="1178624" cy="222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52DC48-7F69-4526-B94E-47B9E58E0683}"/>
              </a:ext>
            </a:extLst>
          </p:cNvPr>
          <p:cNvCxnSpPr>
            <a:cxnSpLocks/>
            <a:stCxn id="26" idx="1"/>
            <a:endCxn id="6" idx="3"/>
          </p:cNvCxnSpPr>
          <p:nvPr/>
        </p:nvCxnSpPr>
        <p:spPr>
          <a:xfrm flipH="1">
            <a:off x="9001387" y="3983782"/>
            <a:ext cx="1176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C393623-6DFC-4F44-8E8B-9B1A708BA8BE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8998956" y="4628928"/>
            <a:ext cx="1178624" cy="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B7E205-D1FA-4104-A4C9-2922538092E0}"/>
              </a:ext>
            </a:extLst>
          </p:cNvPr>
          <p:cNvCxnSpPr>
            <a:stCxn id="33" idx="1"/>
            <a:endCxn id="14" idx="3"/>
          </p:cNvCxnSpPr>
          <p:nvPr/>
        </p:nvCxnSpPr>
        <p:spPr>
          <a:xfrm flipH="1" flipV="1">
            <a:off x="8998956" y="5277997"/>
            <a:ext cx="1176193" cy="6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97D78-1F55-47EB-BDC8-76CF63BD59BE}"/>
              </a:ext>
            </a:extLst>
          </p:cNvPr>
          <p:cNvSpPr txBox="1"/>
          <p:nvPr/>
        </p:nvSpPr>
        <p:spPr>
          <a:xfrm>
            <a:off x="428037" y="249716"/>
            <a:ext cx="74414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Page Table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페이지 크기는 </a:t>
            </a:r>
            <a:r>
              <a:rPr lang="en-US" altLang="ko-KR" dirty="0"/>
              <a:t>4kb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가상 주소를 물리 주소로 변환하는 주소 변환 정보를 기록한 테이블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가상 주소를 페이지 크기로 나눔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몫은 테이블의 엔트리를 탐색하는 인덱스로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나머지는 페이지 프레임 내 오프셋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68937F-EE83-4129-919D-F988D6F7086D}"/>
              </a:ext>
            </a:extLst>
          </p:cNvPr>
          <p:cNvSpPr/>
          <p:nvPr/>
        </p:nvSpPr>
        <p:spPr>
          <a:xfrm>
            <a:off x="5096057" y="2012703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A7E2F-851D-4B84-A51F-B9D6DB8F876C}"/>
              </a:ext>
            </a:extLst>
          </p:cNvPr>
          <p:cNvSpPr/>
          <p:nvPr/>
        </p:nvSpPr>
        <p:spPr>
          <a:xfrm>
            <a:off x="5096057" y="2339874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720875-C280-406C-81F2-AF93DF8273D3}"/>
              </a:ext>
            </a:extLst>
          </p:cNvPr>
          <p:cNvSpPr/>
          <p:nvPr/>
        </p:nvSpPr>
        <p:spPr>
          <a:xfrm>
            <a:off x="5096057" y="3631331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26245-0DD7-4421-95FE-B4E50F511B6D}"/>
              </a:ext>
            </a:extLst>
          </p:cNvPr>
          <p:cNvSpPr txBox="1"/>
          <p:nvPr/>
        </p:nvSpPr>
        <p:spPr>
          <a:xfrm>
            <a:off x="5695335" y="2667045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19C5C3-A7BD-47EA-A2DE-75125184AE3C}"/>
              </a:ext>
            </a:extLst>
          </p:cNvPr>
          <p:cNvSpPr/>
          <p:nvPr/>
        </p:nvSpPr>
        <p:spPr>
          <a:xfrm>
            <a:off x="5093626" y="3958502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171B7E-37A4-459A-B090-40BD82C00BE3}"/>
              </a:ext>
            </a:extLst>
          </p:cNvPr>
          <p:cNvSpPr/>
          <p:nvPr/>
        </p:nvSpPr>
        <p:spPr>
          <a:xfrm>
            <a:off x="5096057" y="4285316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CA3A8F-4BED-4631-A94B-41D79C49B7A0}"/>
              </a:ext>
            </a:extLst>
          </p:cNvPr>
          <p:cNvSpPr/>
          <p:nvPr/>
        </p:nvSpPr>
        <p:spPr>
          <a:xfrm>
            <a:off x="5093626" y="4598375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FA0FCC-2C4D-401F-977D-A2DD8FEE6DCB}"/>
              </a:ext>
            </a:extLst>
          </p:cNvPr>
          <p:cNvSpPr/>
          <p:nvPr/>
        </p:nvSpPr>
        <p:spPr>
          <a:xfrm>
            <a:off x="5093626" y="4925546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64B76A-B36C-4DC6-B652-8B647D2EE890}"/>
              </a:ext>
            </a:extLst>
          </p:cNvPr>
          <p:cNvSpPr/>
          <p:nvPr/>
        </p:nvSpPr>
        <p:spPr>
          <a:xfrm>
            <a:off x="5093626" y="5216254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2DB40D-AC54-4689-84E5-F35D9E9E9C68}"/>
              </a:ext>
            </a:extLst>
          </p:cNvPr>
          <p:cNvSpPr/>
          <p:nvPr/>
        </p:nvSpPr>
        <p:spPr>
          <a:xfrm>
            <a:off x="5091975" y="5833478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85AE28-D42D-4294-8478-0932F99A86F1}"/>
              </a:ext>
            </a:extLst>
          </p:cNvPr>
          <p:cNvSpPr/>
          <p:nvPr/>
        </p:nvSpPr>
        <p:spPr>
          <a:xfrm>
            <a:off x="5093626" y="5534047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6DD51-0CD5-4069-AD91-92B2BAADD3A7}"/>
              </a:ext>
            </a:extLst>
          </p:cNvPr>
          <p:cNvSpPr txBox="1"/>
          <p:nvPr/>
        </p:nvSpPr>
        <p:spPr>
          <a:xfrm>
            <a:off x="4374385" y="2125447"/>
            <a:ext cx="73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err="1"/>
              <a:t>nK</a:t>
            </a:r>
            <a:endParaRPr lang="en-US" altLang="ko-KR" sz="2000" dirty="0"/>
          </a:p>
          <a:p>
            <a:pPr algn="r"/>
            <a:r>
              <a:rPr lang="en-US" altLang="ko-KR" sz="2000" dirty="0"/>
              <a:t>n-1K</a:t>
            </a:r>
            <a:endParaRPr lang="ko-KR" alt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65EE22-AE43-4182-AA83-8DEA44C50752}"/>
              </a:ext>
            </a:extLst>
          </p:cNvPr>
          <p:cNvSpPr txBox="1"/>
          <p:nvPr/>
        </p:nvSpPr>
        <p:spPr>
          <a:xfrm>
            <a:off x="4472648" y="3476941"/>
            <a:ext cx="6174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32K</a:t>
            </a:r>
          </a:p>
          <a:p>
            <a:pPr algn="r"/>
            <a:r>
              <a:rPr lang="en-US" altLang="ko-KR" sz="2000" dirty="0"/>
              <a:t>28K</a:t>
            </a:r>
          </a:p>
          <a:p>
            <a:pPr algn="r"/>
            <a:r>
              <a:rPr lang="en-US" altLang="ko-KR" sz="2000" dirty="0"/>
              <a:t>24k</a:t>
            </a:r>
          </a:p>
          <a:p>
            <a:pPr algn="r"/>
            <a:r>
              <a:rPr lang="en-US" altLang="ko-KR" sz="2000" dirty="0"/>
              <a:t>20k</a:t>
            </a:r>
          </a:p>
          <a:p>
            <a:pPr algn="r"/>
            <a:r>
              <a:rPr lang="en-US" altLang="ko-KR" sz="2000" dirty="0"/>
              <a:t>16k</a:t>
            </a:r>
          </a:p>
          <a:p>
            <a:pPr algn="r"/>
            <a:r>
              <a:rPr lang="en-US" altLang="ko-KR" sz="2000" dirty="0"/>
              <a:t>12k</a:t>
            </a:r>
          </a:p>
          <a:p>
            <a:pPr algn="r"/>
            <a:r>
              <a:rPr lang="en-US" altLang="ko-KR" sz="2000" dirty="0"/>
              <a:t>8k</a:t>
            </a:r>
          </a:p>
          <a:p>
            <a:pPr algn="r"/>
            <a:r>
              <a:rPr lang="en-US" altLang="ko-KR" sz="2000" dirty="0"/>
              <a:t>4k</a:t>
            </a:r>
          </a:p>
          <a:p>
            <a:pPr algn="r"/>
            <a:r>
              <a:rPr lang="en-US" altLang="ko-KR" sz="2000" dirty="0"/>
              <a:t>0k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D14E86C-58FB-4B09-A987-2D34DAA2FF90}"/>
              </a:ext>
            </a:extLst>
          </p:cNvPr>
          <p:cNvSpPr/>
          <p:nvPr/>
        </p:nvSpPr>
        <p:spPr>
          <a:xfrm>
            <a:off x="5399824" y="5539292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2C66ABF-E55A-432B-A3B4-3601918E07DB}"/>
              </a:ext>
            </a:extLst>
          </p:cNvPr>
          <p:cNvSpPr/>
          <p:nvPr/>
        </p:nvSpPr>
        <p:spPr>
          <a:xfrm>
            <a:off x="5399824" y="4913332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ABD957-EF9D-41B4-9BDB-9C73CB4C8FF4}"/>
              </a:ext>
            </a:extLst>
          </p:cNvPr>
          <p:cNvSpPr/>
          <p:nvPr/>
        </p:nvSpPr>
        <p:spPr>
          <a:xfrm>
            <a:off x="5399823" y="4283759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C5BC58-DB3C-4C87-A52B-724EF83D7FA5}"/>
              </a:ext>
            </a:extLst>
          </p:cNvPr>
          <p:cNvSpPr/>
          <p:nvPr/>
        </p:nvSpPr>
        <p:spPr>
          <a:xfrm>
            <a:off x="5399822" y="3628187"/>
            <a:ext cx="822121" cy="31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6EB95D-82AF-49D6-BDD5-509CE0EB7B4D}"/>
              </a:ext>
            </a:extLst>
          </p:cNvPr>
          <p:cNvSpPr/>
          <p:nvPr/>
        </p:nvSpPr>
        <p:spPr>
          <a:xfrm>
            <a:off x="2595010" y="2970717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BD5390-7763-4456-A97F-BBF486FE9298}"/>
              </a:ext>
            </a:extLst>
          </p:cNvPr>
          <p:cNvSpPr/>
          <p:nvPr/>
        </p:nvSpPr>
        <p:spPr>
          <a:xfrm>
            <a:off x="2595010" y="3297888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7D35DE-8D9E-410C-A5C5-06ADAC9410D2}"/>
              </a:ext>
            </a:extLst>
          </p:cNvPr>
          <p:cNvSpPr/>
          <p:nvPr/>
        </p:nvSpPr>
        <p:spPr>
          <a:xfrm>
            <a:off x="2595010" y="3625059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F5A053-CDD7-4C93-9758-359386402B7E}"/>
              </a:ext>
            </a:extLst>
          </p:cNvPr>
          <p:cNvSpPr/>
          <p:nvPr/>
        </p:nvSpPr>
        <p:spPr>
          <a:xfrm>
            <a:off x="2592579" y="3952230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42A39E-EEFF-46D4-9BA5-580763AF3537}"/>
              </a:ext>
            </a:extLst>
          </p:cNvPr>
          <p:cNvSpPr/>
          <p:nvPr/>
        </p:nvSpPr>
        <p:spPr>
          <a:xfrm>
            <a:off x="2595010" y="4287884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6DA32D-F5AF-4FE8-A5C1-685A7806B4F0}"/>
              </a:ext>
            </a:extLst>
          </p:cNvPr>
          <p:cNvSpPr/>
          <p:nvPr/>
        </p:nvSpPr>
        <p:spPr>
          <a:xfrm>
            <a:off x="2592579" y="4600492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CC27916-84C8-4855-BBFB-E1C19A7049A2}"/>
              </a:ext>
            </a:extLst>
          </p:cNvPr>
          <p:cNvSpPr/>
          <p:nvPr/>
        </p:nvSpPr>
        <p:spPr>
          <a:xfrm>
            <a:off x="2592579" y="4927663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37B18C-8483-4FD7-8684-2F2C318BE8FD}"/>
              </a:ext>
            </a:extLst>
          </p:cNvPr>
          <p:cNvSpPr/>
          <p:nvPr/>
        </p:nvSpPr>
        <p:spPr>
          <a:xfrm>
            <a:off x="2592579" y="5218371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17881C-373D-482D-9456-1892F297D886}"/>
              </a:ext>
            </a:extLst>
          </p:cNvPr>
          <p:cNvSpPr/>
          <p:nvPr/>
        </p:nvSpPr>
        <p:spPr>
          <a:xfrm>
            <a:off x="2595732" y="5836250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9A20EA-6CA5-49A3-B543-56ADB34C048F}"/>
              </a:ext>
            </a:extLst>
          </p:cNvPr>
          <p:cNvSpPr/>
          <p:nvPr/>
        </p:nvSpPr>
        <p:spPr>
          <a:xfrm>
            <a:off x="2592579" y="5536164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83081A-29D4-48E7-8488-8C68C7D47671}"/>
              </a:ext>
            </a:extLst>
          </p:cNvPr>
          <p:cNvSpPr txBox="1"/>
          <p:nvPr/>
        </p:nvSpPr>
        <p:spPr>
          <a:xfrm>
            <a:off x="2023304" y="3128030"/>
            <a:ext cx="596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0k</a:t>
            </a:r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r>
              <a:rPr lang="en-US" altLang="ko-KR" sz="2000" dirty="0"/>
              <a:t>12k</a:t>
            </a:r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r>
              <a:rPr lang="en-US" altLang="ko-KR" sz="2000" dirty="0"/>
              <a:t>3G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F9176-CD59-468B-9F2B-6ED96ED16393}"/>
              </a:ext>
            </a:extLst>
          </p:cNvPr>
          <p:cNvSpPr/>
          <p:nvPr/>
        </p:nvSpPr>
        <p:spPr>
          <a:xfrm>
            <a:off x="2953305" y="3306371"/>
            <a:ext cx="713065" cy="9795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A0B058-1357-4216-86CC-48C07158F457}"/>
              </a:ext>
            </a:extLst>
          </p:cNvPr>
          <p:cNvSpPr/>
          <p:nvPr/>
        </p:nvSpPr>
        <p:spPr>
          <a:xfrm>
            <a:off x="2953304" y="4277486"/>
            <a:ext cx="713065" cy="1255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1D7043-92B1-4EB8-83E3-C109A7FC5E35}"/>
              </a:ext>
            </a:extLst>
          </p:cNvPr>
          <p:cNvSpPr/>
          <p:nvPr/>
        </p:nvSpPr>
        <p:spPr>
          <a:xfrm>
            <a:off x="2953303" y="5525891"/>
            <a:ext cx="713065" cy="628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FF07DDA-4236-4AF4-8209-D2F0C5F16F5C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>
            <a:off x="4029528" y="3461474"/>
            <a:ext cx="1370296" cy="223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D91326F-7F8F-41A5-BD3E-0832F83D142B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>
          <a:xfrm flipV="1">
            <a:off x="4029528" y="3784491"/>
            <a:ext cx="1370294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C8E45A2-7471-4E29-9BA5-945E33C5456F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4029528" y="4440063"/>
            <a:ext cx="1370295" cy="1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CA8A40C-F7A1-4114-AD7C-1AB71FCE6A30}"/>
              </a:ext>
            </a:extLst>
          </p:cNvPr>
          <p:cNvCxnSpPr>
            <a:cxnSpLocks/>
            <a:stCxn id="69" idx="3"/>
            <a:endCxn id="57" idx="1"/>
          </p:cNvCxnSpPr>
          <p:nvPr/>
        </p:nvCxnSpPr>
        <p:spPr>
          <a:xfrm flipV="1">
            <a:off x="4027097" y="5069636"/>
            <a:ext cx="1372727" cy="63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9DCFB6-3B07-4BEE-9BC5-E1ED6032878E}"/>
              </a:ext>
            </a:extLst>
          </p:cNvPr>
          <p:cNvSpPr/>
          <p:nvPr/>
        </p:nvSpPr>
        <p:spPr>
          <a:xfrm>
            <a:off x="7256532" y="2012703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4k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B8E9305-9162-4166-9A23-E4CE9E07E880}"/>
              </a:ext>
            </a:extLst>
          </p:cNvPr>
          <p:cNvSpPr/>
          <p:nvPr/>
        </p:nvSpPr>
        <p:spPr>
          <a:xfrm>
            <a:off x="7256532" y="2339874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28k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1BCEEB-2A0C-4663-B79C-FD8D79C703E8}"/>
              </a:ext>
            </a:extLst>
          </p:cNvPr>
          <p:cNvSpPr/>
          <p:nvPr/>
        </p:nvSpPr>
        <p:spPr>
          <a:xfrm>
            <a:off x="7260614" y="2667045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BCBB23-7215-4335-AA7B-1065B69DC9E1}"/>
              </a:ext>
            </a:extLst>
          </p:cNvPr>
          <p:cNvSpPr/>
          <p:nvPr/>
        </p:nvSpPr>
        <p:spPr>
          <a:xfrm>
            <a:off x="7258183" y="2994216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20k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C724D68-3370-488B-B063-70042DEE92A5}"/>
              </a:ext>
            </a:extLst>
          </p:cNvPr>
          <p:cNvSpPr/>
          <p:nvPr/>
        </p:nvSpPr>
        <p:spPr>
          <a:xfrm>
            <a:off x="7260614" y="3321030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AC6483F-1891-4161-9D8D-07F11F8AE4E1}"/>
              </a:ext>
            </a:extLst>
          </p:cNvPr>
          <p:cNvSpPr/>
          <p:nvPr/>
        </p:nvSpPr>
        <p:spPr>
          <a:xfrm>
            <a:off x="7258183" y="3634089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8FD40E-EAEA-4C13-9625-FBFA49F365B5}"/>
              </a:ext>
            </a:extLst>
          </p:cNvPr>
          <p:cNvSpPr/>
          <p:nvPr/>
        </p:nvSpPr>
        <p:spPr>
          <a:xfrm>
            <a:off x="7258183" y="3961260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A5AAE0C-B8CB-4E48-97CF-43CAB9CD2FFB}"/>
              </a:ext>
            </a:extLst>
          </p:cNvPr>
          <p:cNvSpPr/>
          <p:nvPr/>
        </p:nvSpPr>
        <p:spPr>
          <a:xfrm>
            <a:off x="7266572" y="5379839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EDE911A-1252-457E-8D64-AE73405EDF0F}"/>
              </a:ext>
            </a:extLst>
          </p:cNvPr>
          <p:cNvSpPr/>
          <p:nvPr/>
        </p:nvSpPr>
        <p:spPr>
          <a:xfrm>
            <a:off x="7262265" y="5083177"/>
            <a:ext cx="14345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12k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5BF83F-722D-425B-9793-1992303E6327}"/>
              </a:ext>
            </a:extLst>
          </p:cNvPr>
          <p:cNvSpPr txBox="1"/>
          <p:nvPr/>
        </p:nvSpPr>
        <p:spPr>
          <a:xfrm>
            <a:off x="7851001" y="415986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E771C20-D965-47C2-A732-A4B36B9C2916}"/>
              </a:ext>
            </a:extLst>
          </p:cNvPr>
          <p:cNvCxnSpPr>
            <a:cxnSpLocks/>
            <a:stCxn id="95" idx="1"/>
            <a:endCxn id="56" idx="3"/>
          </p:cNvCxnSpPr>
          <p:nvPr/>
        </p:nvCxnSpPr>
        <p:spPr>
          <a:xfrm flipH="1">
            <a:off x="6221945" y="2176289"/>
            <a:ext cx="1034587" cy="351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D607AEA-32FB-47D4-BB26-AE0F2950378A}"/>
              </a:ext>
            </a:extLst>
          </p:cNvPr>
          <p:cNvCxnSpPr>
            <a:cxnSpLocks/>
            <a:stCxn id="99" idx="1"/>
            <a:endCxn id="58" idx="3"/>
          </p:cNvCxnSpPr>
          <p:nvPr/>
        </p:nvCxnSpPr>
        <p:spPr>
          <a:xfrm flipH="1">
            <a:off x="6221944" y="3157802"/>
            <a:ext cx="1036239" cy="12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3B2B6E2-1EC6-4E64-A9F1-F73838ADE08B}"/>
              </a:ext>
            </a:extLst>
          </p:cNvPr>
          <p:cNvCxnSpPr>
            <a:cxnSpLocks/>
            <a:stCxn id="105" idx="1"/>
            <a:endCxn id="57" idx="3"/>
          </p:cNvCxnSpPr>
          <p:nvPr/>
        </p:nvCxnSpPr>
        <p:spPr>
          <a:xfrm flipH="1" flipV="1">
            <a:off x="6221945" y="5069636"/>
            <a:ext cx="1040320" cy="17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D434A1D-8284-417B-939C-D19DA28997C1}"/>
              </a:ext>
            </a:extLst>
          </p:cNvPr>
          <p:cNvSpPr/>
          <p:nvPr/>
        </p:nvSpPr>
        <p:spPr>
          <a:xfrm>
            <a:off x="9464198" y="2012703"/>
            <a:ext cx="1434518" cy="95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3A09F4-642A-4E87-9AA1-5295409F2BA4}"/>
              </a:ext>
            </a:extLst>
          </p:cNvPr>
          <p:cNvSpPr txBox="1"/>
          <p:nvPr/>
        </p:nvSpPr>
        <p:spPr>
          <a:xfrm>
            <a:off x="10923668" y="1841739"/>
            <a:ext cx="744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 GB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 GB</a:t>
            </a:r>
            <a:endParaRPr lang="ko-KR" altLang="en-US" sz="20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272C62D-54F9-47B9-9345-B6030D17F035}"/>
              </a:ext>
            </a:extLst>
          </p:cNvPr>
          <p:cNvSpPr/>
          <p:nvPr/>
        </p:nvSpPr>
        <p:spPr>
          <a:xfrm>
            <a:off x="9459891" y="2970717"/>
            <a:ext cx="1434518" cy="327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D7AE648-DBC0-4ED0-9DD2-E82DB04A8EB0}"/>
              </a:ext>
            </a:extLst>
          </p:cNvPr>
          <p:cNvSpPr/>
          <p:nvPr/>
        </p:nvSpPr>
        <p:spPr>
          <a:xfrm>
            <a:off x="9459891" y="3297888"/>
            <a:ext cx="1434518" cy="327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2A8AAF2-2237-4481-BC3A-279D441185D9}"/>
              </a:ext>
            </a:extLst>
          </p:cNvPr>
          <p:cNvSpPr/>
          <p:nvPr/>
        </p:nvSpPr>
        <p:spPr>
          <a:xfrm>
            <a:off x="9464198" y="4270596"/>
            <a:ext cx="1434518" cy="327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502B1D4-431A-4B40-83B5-864EBFAA9893}"/>
              </a:ext>
            </a:extLst>
          </p:cNvPr>
          <p:cNvSpPr/>
          <p:nvPr/>
        </p:nvSpPr>
        <p:spPr>
          <a:xfrm>
            <a:off x="9464198" y="4597767"/>
            <a:ext cx="1434518" cy="327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C078BBC-6956-4084-AF4F-D97483C4FC3C}"/>
              </a:ext>
            </a:extLst>
          </p:cNvPr>
          <p:cNvSpPr/>
          <p:nvPr/>
        </p:nvSpPr>
        <p:spPr>
          <a:xfrm>
            <a:off x="9464198" y="4924938"/>
            <a:ext cx="1434518" cy="327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9502D30-1627-42FE-A3EE-C6E7F37BF2D0}"/>
              </a:ext>
            </a:extLst>
          </p:cNvPr>
          <p:cNvSpPr/>
          <p:nvPr/>
        </p:nvSpPr>
        <p:spPr>
          <a:xfrm>
            <a:off x="9464198" y="5252109"/>
            <a:ext cx="1434518" cy="327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24D5EC3-9C2F-4270-9D0C-3F176E491D55}"/>
              </a:ext>
            </a:extLst>
          </p:cNvPr>
          <p:cNvSpPr/>
          <p:nvPr/>
        </p:nvSpPr>
        <p:spPr>
          <a:xfrm>
            <a:off x="9464198" y="5574093"/>
            <a:ext cx="1434518" cy="327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E4810BD-BB42-4FED-B4A0-C028142E836C}"/>
              </a:ext>
            </a:extLst>
          </p:cNvPr>
          <p:cNvSpPr/>
          <p:nvPr/>
        </p:nvSpPr>
        <p:spPr>
          <a:xfrm>
            <a:off x="9464198" y="5901264"/>
            <a:ext cx="1434518" cy="327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206F52A-CB8E-4B97-92F8-A1A104FACE5B}"/>
              </a:ext>
            </a:extLst>
          </p:cNvPr>
          <p:cNvSpPr/>
          <p:nvPr/>
        </p:nvSpPr>
        <p:spPr>
          <a:xfrm>
            <a:off x="9464198" y="6223248"/>
            <a:ext cx="1434518" cy="327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44CB7C-D86E-4B22-AB46-3BBA97E58BFB}"/>
              </a:ext>
            </a:extLst>
          </p:cNvPr>
          <p:cNvSpPr txBox="1"/>
          <p:nvPr/>
        </p:nvSpPr>
        <p:spPr>
          <a:xfrm>
            <a:off x="10060318" y="3590375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CFE040D-9EC4-4625-AF7C-767453EE15DA}"/>
              </a:ext>
            </a:extLst>
          </p:cNvPr>
          <p:cNvCxnSpPr>
            <a:cxnSpLocks/>
            <a:stCxn id="134" idx="1"/>
            <a:endCxn id="95" idx="3"/>
          </p:cNvCxnSpPr>
          <p:nvPr/>
        </p:nvCxnSpPr>
        <p:spPr>
          <a:xfrm flipH="1" flipV="1">
            <a:off x="8691050" y="2176289"/>
            <a:ext cx="773148" cy="42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7412AF8-3236-4B51-9200-94C8536B61DA}"/>
              </a:ext>
            </a:extLst>
          </p:cNvPr>
          <p:cNvCxnSpPr>
            <a:cxnSpLocks/>
            <a:stCxn id="131" idx="1"/>
            <a:endCxn id="99" idx="3"/>
          </p:cNvCxnSpPr>
          <p:nvPr/>
        </p:nvCxnSpPr>
        <p:spPr>
          <a:xfrm flipH="1" flipV="1">
            <a:off x="8692701" y="3157802"/>
            <a:ext cx="771497" cy="225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14AB25D-8371-40B8-A6D8-8252F16654BB}"/>
              </a:ext>
            </a:extLst>
          </p:cNvPr>
          <p:cNvCxnSpPr>
            <a:cxnSpLocks/>
            <a:stCxn id="127" idx="1"/>
            <a:endCxn id="105" idx="3"/>
          </p:cNvCxnSpPr>
          <p:nvPr/>
        </p:nvCxnSpPr>
        <p:spPr>
          <a:xfrm flipH="1">
            <a:off x="8696783" y="3461474"/>
            <a:ext cx="763108" cy="178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BB29151-04FB-4BE8-9F1E-50109E3A53CF}"/>
              </a:ext>
            </a:extLst>
          </p:cNvPr>
          <p:cNvSpPr txBox="1"/>
          <p:nvPr/>
        </p:nvSpPr>
        <p:spPr>
          <a:xfrm>
            <a:off x="10923668" y="5403129"/>
            <a:ext cx="84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12 kb</a:t>
            </a:r>
          </a:p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r>
              <a:rPr lang="en-US" altLang="ko-KR" sz="2000" dirty="0"/>
              <a:t>0 kb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5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97D78-1F55-47EB-BDC8-76CF63BD59BE}"/>
              </a:ext>
            </a:extLst>
          </p:cNvPr>
          <p:cNvSpPr txBox="1"/>
          <p:nvPr/>
        </p:nvSpPr>
        <p:spPr>
          <a:xfrm>
            <a:off x="604205" y="471783"/>
            <a:ext cx="76899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Page Table </a:t>
            </a:r>
            <a:r>
              <a:rPr lang="ko-KR" altLang="en-US" sz="3000" dirty="0"/>
              <a:t>계산</a:t>
            </a:r>
            <a:endParaRPr lang="en-US" altLang="ko-KR" sz="30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CPU</a:t>
            </a:r>
            <a:r>
              <a:rPr lang="ko-KR" altLang="en-US" sz="1600" dirty="0"/>
              <a:t>가 가상 주소 </a:t>
            </a:r>
            <a:r>
              <a:rPr lang="en-US" altLang="ko-KR" sz="1600" dirty="0"/>
              <a:t>1000</a:t>
            </a:r>
            <a:r>
              <a:rPr lang="ko-KR" altLang="en-US" sz="1600" dirty="0"/>
              <a:t>에 접근하려 가정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가상 메모리의 </a:t>
            </a:r>
            <a:r>
              <a:rPr lang="en-US" altLang="ko-KR" sz="1600" dirty="0"/>
              <a:t>t1 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몫</a:t>
            </a:r>
            <a:r>
              <a:rPr lang="en-US" altLang="ko-KR" sz="1600" dirty="0"/>
              <a:t>: 0 / </a:t>
            </a:r>
            <a:r>
              <a:rPr lang="ko-KR" altLang="en-US" sz="1600" dirty="0"/>
              <a:t>나머지</a:t>
            </a:r>
            <a:r>
              <a:rPr lang="en-US" altLang="ko-KR" sz="1600" dirty="0"/>
              <a:t>: 1000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</a:t>
            </a:r>
            <a:r>
              <a:rPr lang="en-US" altLang="ko-KR" sz="1600" dirty="0"/>
              <a:t> 0 </a:t>
            </a:r>
            <a:r>
              <a:rPr lang="ko-KR" altLang="en-US" sz="1600" dirty="0"/>
              <a:t>페이지 테이블 탐색 </a:t>
            </a:r>
            <a:r>
              <a:rPr lang="en-US" altLang="ko-KR" sz="1600" dirty="0"/>
              <a:t>-&gt; </a:t>
            </a:r>
            <a:r>
              <a:rPr lang="ko-KR" altLang="en-US" sz="1600" dirty="0"/>
              <a:t>페이지 테이블 첫번째 엔트리</a:t>
            </a:r>
            <a:r>
              <a:rPr lang="en-US" altLang="ko-KR" sz="1600" dirty="0"/>
              <a:t> 4k </a:t>
            </a:r>
            <a:r>
              <a:rPr lang="ko-KR" altLang="en-US" sz="1600" dirty="0"/>
              <a:t>발견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이 페이지는 </a:t>
            </a:r>
            <a:r>
              <a:rPr lang="en-US" altLang="ko-KR" sz="1600" dirty="0"/>
              <a:t>4kb</a:t>
            </a:r>
            <a:r>
              <a:rPr lang="ko-KR" altLang="en-US" sz="1600" dirty="0"/>
              <a:t>로 시작하는 페이지 프레임에 존재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따라서 물리주소는 </a:t>
            </a:r>
            <a:r>
              <a:rPr lang="en-US" altLang="ko-KR" sz="1600" dirty="0"/>
              <a:t>4kb + 1000 byte = 5096 </a:t>
            </a:r>
            <a:r>
              <a:rPr lang="en-US" altLang="ko-KR" dirty="0"/>
              <a:t>byte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Quiz: 10000</a:t>
            </a:r>
            <a:r>
              <a:rPr lang="ko-KR" altLang="en-US" sz="1600" dirty="0"/>
              <a:t>번지를 접근해 보자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2B66E-5FD3-4E71-ABB7-0991C67329E0}"/>
              </a:ext>
            </a:extLst>
          </p:cNvPr>
          <p:cNvSpPr txBox="1"/>
          <p:nvPr/>
        </p:nvSpPr>
        <p:spPr>
          <a:xfrm>
            <a:off x="604204" y="3246896"/>
            <a:ext cx="10150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Solution</a:t>
            </a:r>
          </a:p>
          <a:p>
            <a:r>
              <a:rPr lang="en-US" altLang="ko-KR" dirty="0"/>
              <a:t>10000 / 4096 = 2</a:t>
            </a:r>
          </a:p>
          <a:p>
            <a:r>
              <a:rPr lang="en-US" altLang="ko-KR" dirty="0"/>
              <a:t>10000 % 4096 = 1808</a:t>
            </a:r>
          </a:p>
          <a:p>
            <a:r>
              <a:rPr lang="en-US" altLang="ko-KR" dirty="0"/>
              <a:t>Result: NP + 1808</a:t>
            </a:r>
          </a:p>
          <a:p>
            <a:r>
              <a:rPr lang="en-US" altLang="ko-KR" dirty="0"/>
              <a:t>-&gt; Page Fault </a:t>
            </a:r>
            <a:r>
              <a:rPr lang="ko-KR" altLang="en-US" dirty="0"/>
              <a:t>발생 </a:t>
            </a:r>
            <a:r>
              <a:rPr lang="en-US" altLang="ko-KR" dirty="0"/>
              <a:t>-&gt; Trap -&gt; IDT </a:t>
            </a:r>
            <a:r>
              <a:rPr lang="ko-KR" altLang="en-US" dirty="0"/>
              <a:t>테이블 거침 </a:t>
            </a:r>
            <a:r>
              <a:rPr lang="en-US" altLang="ko-KR" dirty="0"/>
              <a:t>-&gt; </a:t>
            </a:r>
            <a:r>
              <a:rPr lang="ko-KR" altLang="en-US" dirty="0"/>
              <a:t>페이지 폴트 </a:t>
            </a:r>
            <a:r>
              <a:rPr lang="ko-KR" altLang="en-US" dirty="0" err="1"/>
              <a:t>핸들러</a:t>
            </a:r>
            <a:r>
              <a:rPr lang="en-US" altLang="ko-KR" dirty="0"/>
              <a:t>(6</a:t>
            </a:r>
            <a:r>
              <a:rPr lang="ko-KR" altLang="en-US" dirty="0"/>
              <a:t>장 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Demand Paging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Free</a:t>
            </a:r>
            <a:r>
              <a:rPr lang="ko-KR" altLang="en-US" dirty="0"/>
              <a:t>한 프레임을 할당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필요한 페이지를 이 페이지 프레임에 </a:t>
            </a:r>
            <a:r>
              <a:rPr lang="ko-KR" altLang="en-US" dirty="0" err="1"/>
              <a:t>읽어다</a:t>
            </a:r>
            <a:r>
              <a:rPr lang="ko-KR" altLang="en-US" dirty="0"/>
              <a:t> 놓음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적재하면서 페이지 테이블에 적재된 페이지 프레임 번호를 기록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주소 변환 과정을 다시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31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F3178-1A99-7541-8AAE-EE776C59DE2E}"/>
              </a:ext>
            </a:extLst>
          </p:cNvPr>
          <p:cNvSpPr txBox="1"/>
          <p:nvPr/>
        </p:nvSpPr>
        <p:spPr>
          <a:xfrm>
            <a:off x="258503" y="335149"/>
            <a:ext cx="11674991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리눅스커널의 </a:t>
            </a:r>
            <a:r>
              <a:rPr lang="en-US" altLang="ko-KR" sz="3000" dirty="0"/>
              <a:t>4</a:t>
            </a:r>
            <a:r>
              <a:rPr lang="ko-KR" altLang="en-US" sz="3000" dirty="0"/>
              <a:t>단계 </a:t>
            </a:r>
            <a:r>
              <a:rPr lang="ko-KR" altLang="en-US" sz="3000" dirty="0" err="1"/>
              <a:t>페이징</a:t>
            </a:r>
            <a:endParaRPr lang="ko-KR" altLang="en-US" sz="30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각 </a:t>
            </a:r>
            <a:r>
              <a:rPr lang="ko-KR" altLang="en-US" sz="1600" dirty="0" err="1"/>
              <a:t>태스크마다</a:t>
            </a:r>
            <a:r>
              <a:rPr lang="ko-KR" altLang="en-US" sz="1600" dirty="0"/>
              <a:t> 하나의 페이지 테이블을 사용하면 페이지 테이블의 엔트리 개수가 너무 많아져서 제작</a:t>
            </a:r>
            <a:r>
              <a:rPr lang="en-US" altLang="ko-KR" sz="1600" dirty="0"/>
              <a:t>(</a:t>
            </a:r>
            <a:r>
              <a:rPr lang="ko-KR" altLang="en-US" sz="1600" dirty="0"/>
              <a:t>용량을 너무 많이 씀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task_struct</a:t>
            </a:r>
            <a:r>
              <a:rPr lang="ko-KR" altLang="en-US" sz="1600" dirty="0"/>
              <a:t>에는 </a:t>
            </a:r>
            <a:r>
              <a:rPr lang="en-US" altLang="ko-KR" sz="1600" dirty="0"/>
              <a:t>mm</a:t>
            </a:r>
            <a:r>
              <a:rPr lang="ko-KR" altLang="en-US" sz="1600" dirty="0"/>
              <a:t>이라는 필드가 존재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mm</a:t>
            </a:r>
            <a:r>
              <a:rPr lang="ko-KR" altLang="en-US" sz="1600" dirty="0"/>
              <a:t>필드는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mm_struct</a:t>
            </a:r>
            <a:r>
              <a:rPr lang="ko-KR" altLang="en-US" sz="1600" dirty="0"/>
              <a:t>라는 자료구조를 가리킴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mm_struct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pgd</a:t>
            </a:r>
            <a:r>
              <a:rPr lang="en-US" altLang="ko-KR" sz="1600" dirty="0"/>
              <a:t>(Page Global Directory)</a:t>
            </a:r>
            <a:r>
              <a:rPr lang="ko-KR" altLang="en-US" sz="1600" dirty="0"/>
              <a:t>는 </a:t>
            </a:r>
            <a:r>
              <a:rPr lang="en-US" altLang="ko-KR" sz="1600" dirty="0"/>
              <a:t>PGD</a:t>
            </a:r>
            <a:r>
              <a:rPr lang="ko-KR" altLang="en-US" sz="1600" dirty="0"/>
              <a:t>의 페이지 프레임 번호를 가짐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이를 통해 가상 주소 일부를 이용하여 인덱싱하면</a:t>
            </a:r>
            <a:r>
              <a:rPr lang="en-US" altLang="ko-KR" sz="1600" dirty="0"/>
              <a:t> PMD(Page Middle Directory)</a:t>
            </a:r>
            <a:r>
              <a:rPr lang="ko-KR" altLang="en-US" sz="1600" dirty="0"/>
              <a:t>주소를 얻음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다시 가상 주소 일부를 이용하여 인덱싱하면</a:t>
            </a:r>
            <a:r>
              <a:rPr lang="en-US" altLang="ko-KR" sz="1600" dirty="0"/>
              <a:t> PTE(Page Table Entry)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얻음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PTE</a:t>
            </a:r>
            <a:r>
              <a:rPr lang="ko-KR" altLang="en-US" sz="1600" dirty="0"/>
              <a:t>에서 다시 가상 주소 일부를 이용하면 실제 접근할 페이지 프레임 주소를 얻음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0DA15-C3C7-4A40-AB37-E186FC3F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38" y="4253706"/>
            <a:ext cx="10450519" cy="17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2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6D3AC-3BB1-464B-95A4-14591200FEDC}"/>
              </a:ext>
            </a:extLst>
          </p:cNvPr>
          <p:cNvSpPr txBox="1"/>
          <p:nvPr/>
        </p:nvSpPr>
        <p:spPr>
          <a:xfrm>
            <a:off x="1848170" y="1043731"/>
            <a:ext cx="849565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static struct page * </a:t>
            </a:r>
            <a:r>
              <a:rPr lang="en-US" altLang="ko-KR" sz="1600" dirty="0" err="1"/>
              <a:t>follow_page_pte</a:t>
            </a:r>
            <a:r>
              <a:rPr lang="en-US" altLang="ko-KR" sz="1600" dirty="0"/>
              <a:t>(struct </a:t>
            </a:r>
            <a:r>
              <a:rPr lang="en-US" altLang="ko-KR" sz="1600" dirty="0" err="1"/>
              <a:t>vm_area_struct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vma</a:t>
            </a:r>
            <a:r>
              <a:rPr lang="en-US" altLang="ko-KR" sz="1600" dirty="0"/>
              <a:t>, unsigned long address,</a:t>
            </a:r>
          </a:p>
          <a:p>
            <a:r>
              <a:rPr lang="en-US" altLang="ko-KR" sz="1600" dirty="0"/>
              <a:t>				unsigned int flags, unsigned int *</a:t>
            </a:r>
            <a:r>
              <a:rPr lang="en-US" altLang="ko-KR" sz="1600" dirty="0" err="1"/>
              <a:t>page_mask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pgd_t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pgd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pud_t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pud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pmd_t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pmt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pte_t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ptep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tpe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pgd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pgd_offset</a:t>
            </a:r>
            <a:r>
              <a:rPr lang="en-US" altLang="ko-KR" sz="1600" dirty="0"/>
              <a:t>(mm, address);</a:t>
            </a:r>
          </a:p>
          <a:p>
            <a:r>
              <a:rPr lang="en-US" altLang="ko-KR" sz="1600" dirty="0"/>
              <a:t>	if( </a:t>
            </a:r>
            <a:r>
              <a:rPr lang="en-US" altLang="ko-KR" sz="1600" dirty="0" err="1"/>
              <a:t>pge_none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pgd</a:t>
            </a:r>
            <a:r>
              <a:rPr lang="en-US" altLang="ko-KR" sz="1600" dirty="0"/>
              <a:t>) || </a:t>
            </a:r>
            <a:r>
              <a:rPr lang="en-US" altLang="ko-KR" sz="1600" dirty="0" err="1"/>
              <a:t>pgd_bad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pgd</a:t>
            </a:r>
            <a:r>
              <a:rPr lang="en-US" altLang="ko-KR" sz="1600" dirty="0"/>
              <a:t>))		</a:t>
            </a:r>
            <a:r>
              <a:rPr lang="en-US" altLang="ko-KR" sz="1600" dirty="0" err="1"/>
              <a:t>goto</a:t>
            </a:r>
            <a:r>
              <a:rPr lang="en-US" altLang="ko-KR" sz="1600" dirty="0"/>
              <a:t> out;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pud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put_offset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pgd</a:t>
            </a:r>
            <a:r>
              <a:rPr lang="en-US" altLang="ko-KR" sz="1600" dirty="0"/>
              <a:t>, address);</a:t>
            </a:r>
          </a:p>
          <a:p>
            <a:r>
              <a:rPr lang="en-US" altLang="ko-KR" sz="1600" dirty="0"/>
              <a:t>	if(</a:t>
            </a:r>
            <a:r>
              <a:rPr lang="en-US" altLang="ko-KR" sz="1600" dirty="0" err="1"/>
              <a:t>pud_none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pud</a:t>
            </a:r>
            <a:r>
              <a:rPr lang="en-US" altLang="ko-KR" sz="1600" dirty="0"/>
              <a:t>))				</a:t>
            </a:r>
            <a:r>
              <a:rPr lang="en-US" altLang="ko-KR" sz="1600" dirty="0" err="1"/>
              <a:t>goto</a:t>
            </a:r>
            <a:r>
              <a:rPr lang="en-US" altLang="ko-KR" sz="1600" dirty="0"/>
              <a:t> out;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pmd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pmd_offset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pud</a:t>
            </a:r>
            <a:r>
              <a:rPr lang="en-US" altLang="ko-KR" sz="1600" dirty="0"/>
              <a:t>, address);</a:t>
            </a:r>
          </a:p>
          <a:p>
            <a:r>
              <a:rPr lang="en-US" altLang="ko-KR" sz="1600" dirty="0"/>
              <a:t>	if(</a:t>
            </a:r>
            <a:r>
              <a:rPr lang="en-US" altLang="ko-KR" sz="1600" dirty="0" err="1"/>
              <a:t>pmd_none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pmd</a:t>
            </a:r>
            <a:r>
              <a:rPr lang="en-US" altLang="ko-KR" sz="1600" dirty="0"/>
              <a:t>) || </a:t>
            </a:r>
            <a:r>
              <a:rPr lang="en-US" altLang="ko-KR" sz="1600" dirty="0" err="1"/>
              <a:t>pmd_bad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pmd</a:t>
            </a:r>
            <a:r>
              <a:rPr lang="en-US" altLang="ko-KR" sz="1600" dirty="0"/>
              <a:t>))		</a:t>
            </a:r>
            <a:r>
              <a:rPr lang="en-US" altLang="ko-KR" sz="1600" dirty="0" err="1"/>
              <a:t>goto</a:t>
            </a:r>
            <a:r>
              <a:rPr lang="en-US" altLang="ko-KR" sz="1600" dirty="0"/>
              <a:t> out;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…</a:t>
            </a:r>
          </a:p>
          <a:p>
            <a:endParaRPr lang="en-US" altLang="ko-KR" sz="1600" dirty="0"/>
          </a:p>
          <a:p>
            <a:r>
              <a:rPr lang="en-US" altLang="ko-KR" sz="1600" dirty="0"/>
              <a:t>	return </a:t>
            </a:r>
            <a:r>
              <a:rPr lang="en-US" altLang="ko-KR" sz="1600" dirty="0" err="1"/>
              <a:t>follow_page_pte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vma</a:t>
            </a:r>
            <a:r>
              <a:rPr lang="en-US" altLang="ko-KR" sz="1600" dirty="0"/>
              <a:t>, address, </a:t>
            </a:r>
            <a:r>
              <a:rPr lang="en-US" altLang="ko-KR" sz="1600" dirty="0" err="1"/>
              <a:t>pmd</a:t>
            </a:r>
            <a:r>
              <a:rPr lang="en-US" altLang="ko-KR" sz="1600" dirty="0"/>
              <a:t>, flags);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94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5AE66-D6F7-5946-8C22-A9A88647779F}"/>
              </a:ext>
            </a:extLst>
          </p:cNvPr>
          <p:cNvSpPr txBox="1"/>
          <p:nvPr/>
        </p:nvSpPr>
        <p:spPr>
          <a:xfrm>
            <a:off x="1035448" y="1028343"/>
            <a:ext cx="1012110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MMU(Memory Management Unit)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" altLang="ko-KR" sz="2000" dirty="0"/>
              <a:t>CPU</a:t>
            </a:r>
            <a:r>
              <a:rPr lang="ko-KR" altLang="en-US" sz="2000" dirty="0"/>
              <a:t>가 메모리에 접근하는 것을 관리하는 컴퓨터 하드웨어 부품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Intel 32bit CPU -&gt; 2</a:t>
            </a:r>
            <a:r>
              <a:rPr lang="ko-KR" altLang="en-US" sz="2000" dirty="0"/>
              <a:t>단계의 페이지 테이블 지원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알파 </a:t>
            </a:r>
            <a:r>
              <a:rPr lang="en-US" altLang="ko-KR" sz="2000" dirty="0"/>
              <a:t>CPU -&gt; 3</a:t>
            </a:r>
            <a:r>
              <a:rPr lang="ko-KR" altLang="en-US" sz="2000" dirty="0"/>
              <a:t>단계 페이지 테이블 지원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64bit CPU</a:t>
            </a:r>
            <a:r>
              <a:rPr lang="ko-KR" altLang="en-US" sz="2000" dirty="0"/>
              <a:t>지원을 위해 커널</a:t>
            </a:r>
            <a:r>
              <a:rPr lang="en-US" altLang="ko-KR" sz="2000" dirty="0"/>
              <a:t> 2.6.11</a:t>
            </a:r>
            <a:r>
              <a:rPr lang="ko-KR" altLang="en-US" sz="2000" dirty="0" err="1"/>
              <a:t>부터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단계 </a:t>
            </a:r>
            <a:r>
              <a:rPr lang="ko-KR" altLang="en-US" sz="2000" dirty="0" err="1"/>
              <a:t>페이징을</a:t>
            </a:r>
            <a:r>
              <a:rPr lang="ko-KR" altLang="en-US" sz="2000" dirty="0"/>
              <a:t> 지원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Intel 32bit CPU MMU</a:t>
            </a:r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page directory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cr3 </a:t>
            </a:r>
            <a:r>
              <a:rPr lang="ko-KR" altLang="en-US" sz="2000" dirty="0"/>
              <a:t>레지스터에 저장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가상 주소 상위 </a:t>
            </a:r>
            <a:r>
              <a:rPr lang="en-US" altLang="ko-KR" sz="2000" dirty="0"/>
              <a:t>10</a:t>
            </a:r>
            <a:r>
              <a:rPr lang="ko-KR" altLang="en-US" sz="2000" dirty="0"/>
              <a:t>비트를 이용하여 </a:t>
            </a:r>
            <a:r>
              <a:rPr lang="en-US" altLang="ko-KR" sz="2000" dirty="0"/>
              <a:t>page directory</a:t>
            </a:r>
            <a:r>
              <a:rPr lang="ko-KR" altLang="en-US" sz="2000" dirty="0"/>
              <a:t>에서 오프셋으로 사용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이 결과로 특정</a:t>
            </a:r>
            <a:r>
              <a:rPr lang="en-US" altLang="ko-KR" sz="2000" dirty="0"/>
              <a:t> entry</a:t>
            </a:r>
            <a:r>
              <a:rPr lang="ko-KR" altLang="en-US" sz="2000" dirty="0"/>
              <a:t>로 가는데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</a:t>
            </a:r>
            <a:r>
              <a:rPr lang="en-US" altLang="ko-KR" sz="2000" dirty="0"/>
              <a:t>entry</a:t>
            </a:r>
            <a:r>
              <a:rPr lang="ko-KR" altLang="en-US" sz="2000" dirty="0"/>
              <a:t>에는 </a:t>
            </a:r>
            <a:r>
              <a:rPr lang="en-US" altLang="ko-KR" sz="2000" dirty="0"/>
              <a:t>page table </a:t>
            </a:r>
            <a:r>
              <a:rPr lang="ko-KR" altLang="en-US" sz="2000" dirty="0"/>
              <a:t>시작 주소가 저장되어 있음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네 단계의 페이지 테이블 중 </a:t>
            </a:r>
            <a:r>
              <a:rPr lang="en-US" altLang="ko-KR" sz="2000" dirty="0"/>
              <a:t>PMD, PUD</a:t>
            </a:r>
            <a:r>
              <a:rPr lang="ko-KR" altLang="en-US" sz="2000" dirty="0"/>
              <a:t>가 무시됨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현재 실행중인 태스크의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pgd</a:t>
            </a:r>
            <a:r>
              <a:rPr lang="ko-KR" altLang="en-US" sz="2000" dirty="0"/>
              <a:t>값이 </a:t>
            </a:r>
            <a:r>
              <a:rPr lang="en-US" altLang="ko-KR" sz="2000" dirty="0"/>
              <a:t>cr3 </a:t>
            </a:r>
            <a:r>
              <a:rPr lang="ko-KR" altLang="en-US" sz="2000" dirty="0"/>
              <a:t>레지스터에 저장됨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396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A6373-4E70-4BC6-9F54-72E32A64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Task_struct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BBEBF-833C-4A27-BBB2-6BB7BBA9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가상메모리 관련 부분도 여기에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Mm</a:t>
            </a:r>
            <a:r>
              <a:rPr lang="ko-KR" altLang="en-US" dirty="0"/>
              <a:t>이라는 필드에 저장되어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얘는 </a:t>
            </a:r>
            <a:r>
              <a:rPr lang="en-US" altLang="ko-KR" dirty="0" err="1"/>
              <a:t>mm_struct</a:t>
            </a:r>
            <a:r>
              <a:rPr lang="ko-KR" altLang="en-US" dirty="0"/>
              <a:t>를 가리킴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60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7D49C-F50F-7849-A82E-BA1814BBC90F}"/>
              </a:ext>
            </a:extLst>
          </p:cNvPr>
          <p:cNvSpPr txBox="1"/>
          <p:nvPr/>
        </p:nvSpPr>
        <p:spPr>
          <a:xfrm>
            <a:off x="1035448" y="1028343"/>
            <a:ext cx="1026300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/>
              <a:t>vmalloc</a:t>
            </a:r>
            <a:r>
              <a:rPr lang="ko-KR" altLang="en-US" sz="3000" dirty="0"/>
              <a:t>과</a:t>
            </a:r>
            <a:r>
              <a:rPr lang="en-US" altLang="ko-KR" sz="3000" dirty="0"/>
              <a:t> </a:t>
            </a:r>
            <a:r>
              <a:rPr lang="en-US" altLang="ko-KR" sz="3000" dirty="0" err="1"/>
              <a:t>vfree</a:t>
            </a:r>
            <a:endParaRPr lang="en-US" altLang="ko-KR" sz="30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물리 메모리</a:t>
            </a:r>
            <a:r>
              <a:rPr lang="en-US" altLang="ko-KR" sz="2000" dirty="0"/>
              <a:t> </a:t>
            </a:r>
            <a:r>
              <a:rPr lang="ko-KR" altLang="en-US" sz="2000" dirty="0"/>
              <a:t>상 연속인 메모리 공간이 넉넉하지 않아서 사용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페이지 테이블로 가상과 물리 메모리를 연결 가능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가상 메모리만 연속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물리 메모리에서는 연속이 아니어도 됨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ko-KR" altLang="en-US" sz="3000" dirty="0"/>
              <a:t>가상메모리 단점</a:t>
            </a:r>
            <a:endParaRPr lang="en-US" altLang="ko-KR" sz="3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물리 메모리 변환 과정 필요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이 과정으로 프로그램 수행 시간을 지연 시킬 가능성이 있음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메모리 접근 시간에 대한 </a:t>
            </a:r>
            <a:r>
              <a:rPr lang="ko-KR" altLang="en-US" sz="2000" dirty="0" err="1"/>
              <a:t>예측성을</a:t>
            </a:r>
            <a:r>
              <a:rPr lang="ko-KR" altLang="en-US" sz="2000" dirty="0"/>
              <a:t> 떨어뜨림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/>
              <a:t>위와 같은 단점을 해결하기 위해 하드웨어</a:t>
            </a:r>
            <a:r>
              <a:rPr lang="en-US" altLang="ko-KR" sz="2000" dirty="0"/>
              <a:t>(Hardware Address Translation, MMU)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r>
              <a:rPr lang="ko-KR" altLang="en-US" sz="2000" dirty="0"/>
              <a:t>또는</a:t>
            </a:r>
            <a:r>
              <a:rPr lang="en-US" altLang="ko-KR" sz="2000" dirty="0"/>
              <a:t>, TLB</a:t>
            </a:r>
            <a:r>
              <a:rPr lang="ko-KR" altLang="en-US" sz="2000" dirty="0"/>
              <a:t>같은 페이지 테이블 엔트리 캐시를 이용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301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7FAC3-8A1F-4622-A7C5-CDE65DBB8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커널 주소 공간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CA96D-7416-4EFA-9B67-026FD2277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3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2517-45AF-4141-BE19-D237C41A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32bit CPU Kernel Address Space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E761C-29D0-4DD3-8606-67CA1EDB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46B4AA-1EE3-44C3-AEF3-CD5DCBD2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55" y="1947686"/>
            <a:ext cx="6146800" cy="24251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21D6BD7-1D51-4467-B8F6-83A8DCAC2C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173C221-E6D8-4A59-B8FA-B1356C29A2D3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3GB – 896MB</a:t>
            </a:r>
            <a:r>
              <a:rPr lang="ko-KR" altLang="en-US" sz="2000" dirty="0"/>
              <a:t>까지는 </a:t>
            </a:r>
            <a:r>
              <a:rPr lang="en-US" altLang="ko-KR" sz="2000" dirty="0"/>
              <a:t>ZONE_NORMAL </a:t>
            </a:r>
            <a:r>
              <a:rPr lang="ko-KR" altLang="en-US" sz="2000" dirty="0"/>
              <a:t>영역</a:t>
            </a:r>
            <a:endParaRPr lang="en-US" altLang="ko-KR" sz="2000" dirty="0"/>
          </a:p>
          <a:p>
            <a:r>
              <a:rPr lang="en-US" altLang="ko-KR" sz="2000" dirty="0"/>
              <a:t>16MB</a:t>
            </a:r>
            <a:r>
              <a:rPr lang="ko-KR" altLang="en-US" sz="2000" dirty="0"/>
              <a:t>까지 </a:t>
            </a:r>
            <a:r>
              <a:rPr lang="en-US" altLang="ko-KR" sz="2000" dirty="0"/>
              <a:t>ZONE_DMA</a:t>
            </a:r>
            <a:r>
              <a:rPr lang="ko-KR" altLang="en-US" sz="2000" dirty="0"/>
              <a:t> 영역</a:t>
            </a:r>
            <a:endParaRPr lang="en-US" altLang="ko-KR" sz="2000" dirty="0"/>
          </a:p>
          <a:p>
            <a:r>
              <a:rPr lang="en-US" altLang="ko-KR" sz="2000" dirty="0" err="1"/>
              <a:t>Mem_map</a:t>
            </a:r>
            <a:r>
              <a:rPr lang="ko-KR" altLang="en-US" sz="2000" dirty="0"/>
              <a:t>은 물리메모리를 표현하기 위한 페이지 프레임 자료구조가 들어있는 배열영역</a:t>
            </a:r>
            <a:endParaRPr lang="en-US" altLang="ko-KR" sz="2000" dirty="0"/>
          </a:p>
          <a:p>
            <a:r>
              <a:rPr lang="en-US" altLang="ko-KR" sz="2000" dirty="0"/>
              <a:t>Direct Mapping </a:t>
            </a:r>
            <a:r>
              <a:rPr lang="ko-KR" altLang="en-US" sz="2000" dirty="0"/>
              <a:t>영역은 동적 할당 공간으로 사용됨</a:t>
            </a:r>
            <a:r>
              <a:rPr lang="en-US" altLang="ko-KR" sz="2000" dirty="0"/>
              <a:t> </a:t>
            </a:r>
            <a:r>
              <a:rPr lang="ko-KR" altLang="en-US" sz="2000" dirty="0"/>
              <a:t>가상주소와 물리주소는 이영역으로 </a:t>
            </a:r>
            <a:r>
              <a:rPr lang="ko-KR" altLang="en-US" sz="2000" dirty="0" err="1"/>
              <a:t>연결되어있음</a:t>
            </a:r>
            <a:endParaRPr lang="en-US" altLang="ko-KR" sz="2000" dirty="0"/>
          </a:p>
          <a:p>
            <a:r>
              <a:rPr lang="en-US" altLang="ko-KR" sz="2000" dirty="0"/>
              <a:t>896MB</a:t>
            </a:r>
            <a:r>
              <a:rPr lang="ko-KR" altLang="en-US" sz="2000" dirty="0"/>
              <a:t>이후 부분은 임시 매핑하여 사용하기 위한 공간으로 씀 </a:t>
            </a:r>
            <a:r>
              <a:rPr lang="en-US" altLang="ko-KR" sz="2000" dirty="0"/>
              <a:t>( ZONE_HIGHMEM 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638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2517-45AF-4141-BE19-D237C41A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64bit CPU Kernel Address Space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21D6BD7-1D51-4467-B8F6-83A8DCAC2C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173C221-E6D8-4A59-B8FA-B1356C29A2D3}"/>
              </a:ext>
            </a:extLst>
          </p:cNvPr>
          <p:cNvSpPr txBox="1">
            <a:spLocks/>
          </p:cNvSpPr>
          <p:nvPr/>
        </p:nvSpPr>
        <p:spPr>
          <a:xfrm>
            <a:off x="5791200" y="1027906"/>
            <a:ext cx="6778979" cy="382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64bit</a:t>
            </a:r>
            <a:r>
              <a:rPr lang="ko-KR" altLang="en-US" sz="2000" dirty="0"/>
              <a:t>는 가상주소가 </a:t>
            </a:r>
            <a:r>
              <a:rPr lang="en-US" altLang="ko-KR" sz="2000" dirty="0"/>
              <a:t>0x7f~~ff~0xf~~ff (128tb-16eb)</a:t>
            </a:r>
          </a:p>
          <a:p>
            <a:r>
              <a:rPr lang="en-US" altLang="ko-KR" sz="2000" dirty="0"/>
              <a:t>32bit</a:t>
            </a:r>
            <a:r>
              <a:rPr lang="ko-KR" altLang="en-US" sz="2000" dirty="0"/>
              <a:t>와 달리 </a:t>
            </a:r>
            <a:r>
              <a:rPr lang="en-US" altLang="ko-KR" sz="2000" dirty="0"/>
              <a:t>Direct Mapping</a:t>
            </a:r>
            <a:r>
              <a:rPr lang="ko-KR" altLang="en-US" sz="2000" dirty="0"/>
              <a:t>가 </a:t>
            </a:r>
            <a:r>
              <a:rPr lang="en-US" altLang="ko-KR" sz="2000" dirty="0"/>
              <a:t>64TB</a:t>
            </a:r>
            <a:r>
              <a:rPr lang="ko-KR" altLang="en-US" sz="2000" dirty="0"/>
              <a:t>로 엄청 </a:t>
            </a:r>
            <a:r>
              <a:rPr lang="ko-KR" altLang="en-US" sz="2000" dirty="0" err="1"/>
              <a:t>크게할당</a:t>
            </a:r>
            <a:endParaRPr lang="en-US" altLang="ko-KR" sz="2000" dirty="0"/>
          </a:p>
          <a:p>
            <a:r>
              <a:rPr lang="ko-KR" altLang="en-US" sz="2000" dirty="0"/>
              <a:t>너무 공간이 남아서 </a:t>
            </a:r>
            <a:r>
              <a:rPr lang="en-US" altLang="ko-KR" sz="2000" dirty="0"/>
              <a:t>0x7f~~ff-0xffff80~00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비사용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F61D04-6037-4312-A11E-06C967C3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7" y="1380948"/>
            <a:ext cx="5475113" cy="50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6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B7C99-522B-074C-8B3A-A18F45173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Slub</a:t>
            </a:r>
            <a:r>
              <a:rPr kumimoji="1" lang="en-US" altLang="ko-KR" dirty="0"/>
              <a:t>, Slob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72DFB-04C6-F843-9EE6-D43F8127E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05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C6008-C3E0-5444-B876-7B32F4C5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Slab </a:t>
            </a:r>
            <a:r>
              <a:rPr kumimoji="1" lang="ko-KR" altLang="en-US" dirty="0"/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6205B-2A35-E241-83F5-57C4C156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ko-KR" dirty="0"/>
              <a:t>object</a:t>
            </a:r>
            <a:r>
              <a:rPr kumimoji="1" lang="ko-KR" altLang="en-US" dirty="0"/>
              <a:t> 큐 오버헤드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CPU, node </a:t>
            </a:r>
            <a:r>
              <a:rPr kumimoji="1" lang="ko-KR" altLang="en-US" dirty="0"/>
              <a:t>각각에 따른 </a:t>
            </a:r>
            <a:r>
              <a:rPr kumimoji="1" lang="en-US" altLang="ko-KR" dirty="0"/>
              <a:t>Slab</a:t>
            </a:r>
          </a:p>
          <a:p>
            <a:pPr marL="457200" lvl="1" indent="0">
              <a:buNone/>
            </a:pPr>
            <a:r>
              <a:rPr kumimoji="1" lang="en-US" altLang="ko-KR" dirty="0"/>
              <a:t>CPU</a:t>
            </a:r>
            <a:r>
              <a:rPr kumimoji="1" lang="ko-KR" altLang="en-US" dirty="0"/>
              <a:t>마다 </a:t>
            </a:r>
            <a:r>
              <a:rPr kumimoji="1" lang="en-US" altLang="ko-KR" dirty="0" err="1"/>
              <a:t>array_cache</a:t>
            </a:r>
            <a:r>
              <a:rPr kumimoji="1" lang="ko-KR" altLang="en-US" dirty="0"/>
              <a:t>에 포인터 배열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partial</a:t>
            </a:r>
            <a:r>
              <a:rPr kumimoji="1" lang="ko-KR" altLang="en-US" dirty="0"/>
              <a:t> 리스트 오버헤드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Slab – </a:t>
            </a:r>
            <a:r>
              <a:rPr kumimoji="1" lang="ko-KR" altLang="en-US" dirty="0"/>
              <a:t>각 노드의 </a:t>
            </a:r>
            <a:r>
              <a:rPr kumimoji="1" lang="en-US" altLang="ko-KR" dirty="0"/>
              <a:t>partial </a:t>
            </a:r>
            <a:r>
              <a:rPr kumimoji="1" lang="ko-KR" altLang="en-US" dirty="0"/>
              <a:t>리스트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 err="1"/>
              <a:t>Slub</a:t>
            </a:r>
            <a:r>
              <a:rPr kumimoji="1" lang="en-US" altLang="ko-KR" dirty="0"/>
              <a:t> – global </a:t>
            </a:r>
            <a:r>
              <a:rPr kumimoji="1" lang="ko-KR" altLang="en-US" dirty="0"/>
              <a:t>리스트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Slab </a:t>
            </a:r>
            <a:r>
              <a:rPr kumimoji="1" lang="ko-KR" altLang="en-US" dirty="0"/>
              <a:t>자체 오버헤드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Slab</a:t>
            </a:r>
            <a:r>
              <a:rPr kumimoji="1" lang="ko-KR" altLang="en-US" dirty="0"/>
              <a:t> 관리를 위한 메타 데이터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4FAAF-5E67-BB4D-8D7D-CD155F4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Slab</a:t>
            </a:r>
            <a:r>
              <a:rPr kumimoji="1" lang="ko-KR" altLang="en-US" dirty="0"/>
              <a:t>의 한계 </a:t>
            </a:r>
            <a:r>
              <a:rPr kumimoji="1" lang="en-US" altLang="ko-KR" dirty="0"/>
              <a:t>- object</a:t>
            </a:r>
            <a:r>
              <a:rPr kumimoji="1" lang="ko-KR" altLang="en-US" dirty="0"/>
              <a:t> 큐 오버헤드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9F0A7-7F43-B444-9F0A-EEE8334649FF}"/>
              </a:ext>
            </a:extLst>
          </p:cNvPr>
          <p:cNvSpPr txBox="1"/>
          <p:nvPr/>
        </p:nvSpPr>
        <p:spPr>
          <a:xfrm>
            <a:off x="8777283" y="1501422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800" dirty="0"/>
          </a:p>
          <a:p>
            <a:endParaRPr kumimoji="1"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0033C6-36E1-A649-B69D-96576D7F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5" y="1319113"/>
            <a:ext cx="7350478" cy="55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4FAAF-5E67-BB4D-8D7D-CD155F4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Slab</a:t>
            </a:r>
            <a:r>
              <a:rPr kumimoji="1" lang="ko-KR" altLang="en-US" dirty="0"/>
              <a:t>의 한계 </a:t>
            </a:r>
            <a:r>
              <a:rPr kumimoji="1" lang="en-US" altLang="ko-KR" dirty="0"/>
              <a:t>- </a:t>
            </a:r>
            <a:r>
              <a:rPr kumimoji="1" lang="ko-KR" altLang="en-US" dirty="0"/>
              <a:t>객체 큐 오버헤드</a:t>
            </a:r>
            <a:r>
              <a:rPr kumimoji="1" lang="en-US" altLang="ko-KR" dirty="0"/>
              <a:t>&amp; partial</a:t>
            </a:r>
            <a:r>
              <a:rPr kumimoji="1" lang="ko-KR" altLang="en-US" dirty="0"/>
              <a:t> </a:t>
            </a:r>
            <a:r>
              <a:rPr kumimoji="1" lang="en-US" altLang="ko-KR" dirty="0"/>
              <a:t>list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368966-61F6-E341-BC59-26D6FB6E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8208"/>
            <a:ext cx="7888111" cy="5423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9F0A7-7F43-B444-9F0A-EEE8334649FF}"/>
              </a:ext>
            </a:extLst>
          </p:cNvPr>
          <p:cNvSpPr txBox="1"/>
          <p:nvPr/>
        </p:nvSpPr>
        <p:spPr>
          <a:xfrm>
            <a:off x="8777283" y="1501422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800" dirty="0"/>
          </a:p>
          <a:p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7190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4FAAF-5E67-BB4D-8D7D-CD155F4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Slab</a:t>
            </a:r>
            <a:r>
              <a:rPr kumimoji="1" lang="ko-KR" altLang="en-US" dirty="0"/>
              <a:t>의 한계 </a:t>
            </a:r>
            <a:r>
              <a:rPr kumimoji="1" lang="en-US" altLang="ko-KR" dirty="0"/>
              <a:t>- Slab </a:t>
            </a:r>
            <a:r>
              <a:rPr kumimoji="1" lang="ko-KR" altLang="en-US" dirty="0"/>
              <a:t>자체 오버헤드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BB40B8-3157-E341-8DD9-0DB96807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342F72-0668-4942-88F5-6DA76D3F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27" y="1340644"/>
            <a:ext cx="9969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9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0451-830A-B047-9B0D-A693C0CF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Slub</a:t>
            </a:r>
            <a:r>
              <a:rPr kumimoji="1" lang="en-US" altLang="ko-KR" dirty="0"/>
              <a:t> vs slab </a:t>
            </a:r>
            <a:r>
              <a:rPr kumimoji="1" lang="ko-KR" altLang="en-US" dirty="0"/>
              <a:t>차이점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92CD0-22DF-8A4F-8767-3E4D9C16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2"/>
            <a:ext cx="10515600" cy="535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ore-KR" dirty="0"/>
              <a:t>Page struct </a:t>
            </a:r>
            <a:r>
              <a:rPr lang="ko-KR" altLang="en-US" dirty="0"/>
              <a:t>변화</a:t>
            </a:r>
            <a:endParaRPr lang="en-US" altLang="ko-Kore-KR" dirty="0"/>
          </a:p>
          <a:p>
            <a:pPr marL="514350" indent="-514350">
              <a:buAutoNum type="arabicPeriod"/>
            </a:pPr>
            <a:r>
              <a:rPr lang="en-US" altLang="ko-Kore-KR" dirty="0"/>
              <a:t>void *</a:t>
            </a:r>
            <a:r>
              <a:rPr lang="en-US" altLang="ko-Kore-KR" dirty="0" err="1"/>
              <a:t>freelist</a:t>
            </a:r>
            <a:r>
              <a:rPr lang="en-US" altLang="ko-Kore-KR" dirty="0"/>
              <a:t>; </a:t>
            </a:r>
          </a:p>
          <a:p>
            <a:pPr marL="457200" lvl="1" indent="0">
              <a:buNone/>
            </a:pPr>
            <a:r>
              <a:rPr lang="ko-KR" altLang="en-US" dirty="0"/>
              <a:t>첫번째 </a:t>
            </a:r>
            <a:r>
              <a:rPr lang="en-US" altLang="ko-KR" dirty="0"/>
              <a:t>free</a:t>
            </a:r>
            <a:r>
              <a:rPr lang="ko-KR" altLang="en-US" dirty="0"/>
              <a:t>된 </a:t>
            </a:r>
            <a:r>
              <a:rPr lang="en-US" altLang="ko-KR" dirty="0"/>
              <a:t>object </a:t>
            </a:r>
            <a:r>
              <a:rPr lang="ko-KR" altLang="en-US" dirty="0"/>
              <a:t>포인터</a:t>
            </a:r>
            <a:endParaRPr lang="en-US" altLang="ko-Kore-KR" dirty="0"/>
          </a:p>
          <a:p>
            <a:pPr marL="514350" indent="-514350">
              <a:buAutoNum type="arabicPeriod"/>
            </a:pPr>
            <a:r>
              <a:rPr lang="en-US" altLang="ko-Kore-KR" dirty="0"/>
              <a:t>short unsigned int </a:t>
            </a:r>
            <a:r>
              <a:rPr lang="en-US" altLang="ko-Kore-KR" dirty="0" err="1"/>
              <a:t>inuse</a:t>
            </a:r>
            <a:r>
              <a:rPr lang="en-US" altLang="ko-Kore-KR" dirty="0"/>
              <a:t>; </a:t>
            </a:r>
          </a:p>
          <a:p>
            <a:pPr marL="457200" lvl="1" indent="0">
              <a:buNone/>
            </a:pPr>
            <a:r>
              <a:rPr lang="ko-KR" altLang="en-US" dirty="0"/>
              <a:t>메타 데이터로 인해 추가된 공간을 제외한 실제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  <a:endParaRPr lang="en-US" altLang="ko-Kore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ore-KR" dirty="0"/>
              <a:t>short unsigned int offset;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통합 여부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Slub</a:t>
            </a:r>
            <a:r>
              <a:rPr lang="en-US" altLang="ko-KR" dirty="0"/>
              <a:t> : </a:t>
            </a:r>
            <a:r>
              <a:rPr lang="ko-KR" altLang="en-US" dirty="0"/>
              <a:t>비슷한 </a:t>
            </a:r>
            <a:r>
              <a:rPr lang="en-US" altLang="ko-KR" dirty="0"/>
              <a:t>slab</a:t>
            </a:r>
            <a:r>
              <a:rPr lang="ko-KR" altLang="en-US" dirty="0"/>
              <a:t>끼리 서로 혼합해서 사용 </a:t>
            </a:r>
            <a:r>
              <a:rPr lang="en-US" altLang="ko-KR" dirty="0"/>
              <a:t>-&gt; </a:t>
            </a:r>
            <a:r>
              <a:rPr lang="ko-KR" altLang="en-US" dirty="0"/>
              <a:t>메모리 효율 증가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Global </a:t>
            </a:r>
            <a:r>
              <a:rPr lang="ko-KR" altLang="en-US" dirty="0"/>
              <a:t>리스트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5820BD-B327-3145-8EAF-0875A937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16" y="169334"/>
            <a:ext cx="5524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D6114-9E5A-40F9-827F-4A949ECE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ABE67-8827-42EB-A02E-1FFC3B82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https://github.com/torvalds/linux/blob/master/include/linux/mm_types.h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F43D0B-A74B-4382-B7C3-939B37EA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365125"/>
            <a:ext cx="70294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3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92CD0-22DF-8A4F-8767-3E4D9C16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2"/>
            <a:ext cx="10515600" cy="53509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C071B-D129-3F4B-82B4-5171D4B6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89" y="480829"/>
            <a:ext cx="7143044" cy="1996035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D531CF-D03E-6D43-925F-2CC50341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6500"/>
            <a:ext cx="10718800" cy="1841500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57A0CD-6384-8C4C-BE13-25B760518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83950"/>
            <a:ext cx="5384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FC1D8-3CCA-8540-9E36-B531204E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Slub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D81835-7BCC-7C42-BF45-ABDCADF5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6596" y="365125"/>
            <a:ext cx="7287827" cy="2735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DBAF5D-ECC6-1E44-B435-065CA245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596" y="3500667"/>
            <a:ext cx="7565254" cy="3014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15647F3-AF07-524B-8A6D-87F19D70E35A}"/>
              </a:ext>
            </a:extLst>
          </p:cNvPr>
          <p:cNvSpPr txBox="1">
            <a:spLocks/>
          </p:cNvSpPr>
          <p:nvPr/>
        </p:nvSpPr>
        <p:spPr>
          <a:xfrm>
            <a:off x="838200" y="4130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Slab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4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0451-830A-B047-9B0D-A693C0CF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Slob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92CD0-22DF-8A4F-8767-3E4D9C16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9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Slub</a:t>
            </a:r>
            <a:r>
              <a:rPr lang="ko-KR" altLang="en-US" dirty="0"/>
              <a:t>의 오버헤드를 더 </a:t>
            </a:r>
            <a:r>
              <a:rPr lang="ko-KR" altLang="en-US" dirty="0" err="1"/>
              <a:t>줄인것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페이지를 단위</a:t>
            </a:r>
            <a:r>
              <a:rPr lang="en-US" altLang="ko-KR" dirty="0"/>
              <a:t>(</a:t>
            </a:r>
            <a:r>
              <a:rPr lang="en-US" altLang="ko-Kore-KR" dirty="0"/>
              <a:t>SLOB_UNIT </a:t>
            </a:r>
            <a:r>
              <a:rPr lang="en-US" altLang="ko-KR" dirty="0"/>
              <a:t>)</a:t>
            </a:r>
            <a:r>
              <a:rPr lang="ko-KR" altLang="en-US" dirty="0"/>
              <a:t>에 맞게 </a:t>
            </a:r>
            <a:r>
              <a:rPr lang="ko-KR" altLang="en-US" dirty="0" err="1"/>
              <a:t>짜른</a:t>
            </a:r>
            <a:r>
              <a:rPr lang="ko-KR" altLang="en-US" dirty="0"/>
              <a:t> 뒤 </a:t>
            </a:r>
            <a:r>
              <a:rPr lang="ko-KR" altLang="en-US" dirty="0" err="1"/>
              <a:t>블럭으로</a:t>
            </a:r>
            <a:r>
              <a:rPr lang="ko-KR" altLang="en-US" dirty="0"/>
              <a:t> 묶어서 관리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BB7FA-5072-3F4F-A5B0-C2369B1B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681412"/>
            <a:ext cx="9829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98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A6DD6-F317-794D-93B2-9EB56983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Slob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B65A4-1AFD-FD46-83A3-2675EF67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DC39F-745F-754B-9813-0748D801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1410494"/>
            <a:ext cx="9918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ECD25-1C2B-4CAF-9AED-0B903086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Mm_struct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71833-BEDD-4800-83CB-3BB991E7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크게</a:t>
            </a:r>
            <a:r>
              <a:rPr lang="en-US" altLang="ko-KR" dirty="0"/>
              <a:t> 3</a:t>
            </a:r>
            <a:r>
              <a:rPr lang="ko-KR" altLang="en-US" dirty="0"/>
              <a:t>개로 나눌 수 있음</a:t>
            </a:r>
            <a:endParaRPr lang="en-US" altLang="ko-KR" dirty="0"/>
          </a:p>
          <a:p>
            <a:pPr lvl="1"/>
            <a:r>
              <a:rPr lang="en-US" altLang="ko-KR" dirty="0" err="1"/>
              <a:t>vm_area_struct</a:t>
            </a:r>
            <a:endParaRPr lang="en-US" altLang="ko-KR" dirty="0"/>
          </a:p>
          <a:p>
            <a:pPr lvl="1"/>
            <a:r>
              <a:rPr lang="en-US" altLang="ko-KR" dirty="0" err="1"/>
              <a:t>Pgd</a:t>
            </a:r>
            <a:endParaRPr lang="en-US" altLang="ko-KR" dirty="0"/>
          </a:p>
          <a:p>
            <a:pPr lvl="1"/>
            <a:r>
              <a:rPr lang="en-US" altLang="ko-KR" dirty="0" err="1"/>
              <a:t>Start_code</a:t>
            </a:r>
            <a:r>
              <a:rPr lang="en-US" altLang="ko-KR" dirty="0"/>
              <a:t>, </a:t>
            </a:r>
            <a:r>
              <a:rPr lang="en-US" altLang="ko-KR" dirty="0" err="1"/>
              <a:t>start_data</a:t>
            </a:r>
            <a:r>
              <a:rPr lang="en-US" altLang="ko-KR" dirty="0"/>
              <a:t>, </a:t>
            </a:r>
            <a:r>
              <a:rPr lang="en-US" altLang="ko-KR" dirty="0" err="1"/>
              <a:t>start_data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28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36CD-2EA5-4920-973E-EA54A6D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vm_area_struct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11DF-197F-4714-B77D-96ADF5E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커널에서 같은 속성을 가진 연속된 영역을 </a:t>
            </a:r>
            <a:r>
              <a:rPr lang="en-US" altLang="ko-KR" dirty="0" err="1"/>
              <a:t>regio</a:t>
            </a:r>
            <a:r>
              <a:rPr lang="ko-KR" altLang="en-US" dirty="0"/>
              <a:t>이라 부름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각각의 </a:t>
            </a:r>
            <a:r>
              <a:rPr lang="en-US" altLang="ko-KR" dirty="0"/>
              <a:t>region</a:t>
            </a:r>
            <a:r>
              <a:rPr lang="ko-KR" altLang="en-US" dirty="0"/>
              <a:t>을 </a:t>
            </a:r>
            <a:r>
              <a:rPr lang="en-US" altLang="ko-KR" dirty="0" err="1"/>
              <a:t>vm_area_struct</a:t>
            </a:r>
            <a:r>
              <a:rPr lang="ko-KR" altLang="en-US" dirty="0"/>
              <a:t>로 관리함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vm_area_struct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/>
              <a:t>rbtree</a:t>
            </a:r>
            <a:r>
              <a:rPr lang="ko-KR" altLang="en-US" dirty="0"/>
              <a:t>로 관리하는데</a:t>
            </a:r>
            <a:r>
              <a:rPr lang="en-US" altLang="ko-KR" dirty="0"/>
              <a:t>, </a:t>
            </a:r>
            <a:r>
              <a:rPr lang="en-US" altLang="ko-KR" dirty="0" err="1"/>
              <a:t>mm_rb</a:t>
            </a:r>
            <a:r>
              <a:rPr lang="ko-KR" altLang="en-US" dirty="0"/>
              <a:t>와 </a:t>
            </a:r>
            <a:r>
              <a:rPr lang="en-US" altLang="ko-KR" dirty="0" err="1"/>
              <a:t>mmap_cache</a:t>
            </a:r>
            <a:r>
              <a:rPr lang="ko-KR" altLang="en-US" dirty="0"/>
              <a:t>등이 더 있음</a:t>
            </a:r>
          </a:p>
        </p:txBody>
      </p:sp>
    </p:spTree>
    <p:extLst>
      <p:ext uri="{BB962C8B-B14F-4D97-AF65-F5344CB8AC3E}">
        <p14:creationId xmlns:p14="http://schemas.microsoft.com/office/powerpoint/2010/main" val="42139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36CD-2EA5-4920-973E-EA54A6D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11DF-197F-4714-B77D-96ADF5E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directory </a:t>
            </a:r>
            <a:r>
              <a:rPr lang="ko-KR" altLang="en-US" dirty="0"/>
              <a:t>시작 주소를 여기에 저장함</a:t>
            </a:r>
          </a:p>
        </p:txBody>
      </p:sp>
    </p:spTree>
    <p:extLst>
      <p:ext uri="{BB962C8B-B14F-4D97-AF65-F5344CB8AC3E}">
        <p14:creationId xmlns:p14="http://schemas.microsoft.com/office/powerpoint/2010/main" val="23187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36CD-2EA5-4920-973E-EA54A6D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4400" dirty="0" err="1"/>
              <a:t>Start_code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start_data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start_data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11DF-197F-4714-B77D-96ADF5E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그대로 </a:t>
            </a:r>
            <a:r>
              <a:rPr lang="en-US" altLang="ko-KR" dirty="0"/>
              <a:t>code</a:t>
            </a:r>
            <a:r>
              <a:rPr lang="ko-KR" altLang="en-US" dirty="0"/>
              <a:t>영역의 시작주소</a:t>
            </a:r>
            <a:r>
              <a:rPr lang="en-US" altLang="ko-KR" dirty="0"/>
              <a:t>, data</a:t>
            </a:r>
            <a:r>
              <a:rPr lang="ko-KR" altLang="en-US" dirty="0"/>
              <a:t>영역의 시작주소 등을 저장함</a:t>
            </a:r>
          </a:p>
        </p:txBody>
      </p:sp>
    </p:spTree>
    <p:extLst>
      <p:ext uri="{BB962C8B-B14F-4D97-AF65-F5344CB8AC3E}">
        <p14:creationId xmlns:p14="http://schemas.microsoft.com/office/powerpoint/2010/main" val="153859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36CD-2EA5-4920-973E-EA54A6D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44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11DF-197F-4714-B77D-96ADF5E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공통된 속성 </a:t>
            </a:r>
            <a:r>
              <a:rPr lang="en-US" altLang="ko-KR" dirty="0"/>
              <a:t>( .text,</a:t>
            </a:r>
            <a:r>
              <a:rPr lang="ko-KR" altLang="en-US" dirty="0"/>
              <a:t> </a:t>
            </a:r>
            <a:r>
              <a:rPr lang="en-US" altLang="ko-KR" dirty="0"/>
              <a:t>.data,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을 가진 </a:t>
            </a:r>
            <a:r>
              <a:rPr lang="en-US" altLang="ko-KR" dirty="0"/>
              <a:t>page</a:t>
            </a:r>
            <a:r>
              <a:rPr lang="ko-KR" altLang="en-US" dirty="0"/>
              <a:t>들이 </a:t>
            </a:r>
            <a:r>
              <a:rPr lang="en-US" altLang="ko-KR" dirty="0" err="1"/>
              <a:t>vm_area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vm_area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vm_area_struct</a:t>
            </a:r>
            <a:r>
              <a:rPr lang="ko-KR" altLang="en-US" dirty="0"/>
              <a:t>로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같은 </a:t>
            </a:r>
            <a:r>
              <a:rPr lang="en-US" altLang="ko-KR" dirty="0" err="1"/>
              <a:t>task_struct</a:t>
            </a:r>
            <a:r>
              <a:rPr lang="ko-KR" altLang="en-US" dirty="0"/>
              <a:t>를 가진 </a:t>
            </a:r>
            <a:r>
              <a:rPr lang="en-US" altLang="ko-KR" dirty="0" err="1"/>
              <a:t>vm_area_struct</a:t>
            </a:r>
            <a:r>
              <a:rPr lang="en-US" altLang="ko-KR" dirty="0"/>
              <a:t> </a:t>
            </a:r>
            <a:r>
              <a:rPr lang="ko-KR" altLang="en-US" dirty="0"/>
              <a:t>들이 </a:t>
            </a:r>
            <a:r>
              <a:rPr lang="en-US" altLang="ko-KR" dirty="0" err="1"/>
              <a:t>mm_struct</a:t>
            </a:r>
            <a:r>
              <a:rPr lang="ko-KR" altLang="en-US" dirty="0"/>
              <a:t>내에 관리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4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36CD-2EA5-4920-973E-EA54A6D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44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11DF-197F-4714-B77D-96ADF5E5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공통된 속성 </a:t>
            </a:r>
            <a:r>
              <a:rPr lang="en-US" altLang="ko-KR" dirty="0"/>
              <a:t>( .text,</a:t>
            </a:r>
            <a:r>
              <a:rPr lang="ko-KR" altLang="en-US" dirty="0"/>
              <a:t> </a:t>
            </a:r>
            <a:r>
              <a:rPr lang="en-US" altLang="ko-KR" dirty="0"/>
              <a:t>.data,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을 가진 </a:t>
            </a:r>
            <a:r>
              <a:rPr lang="en-US" altLang="ko-KR" dirty="0"/>
              <a:t>page</a:t>
            </a:r>
            <a:r>
              <a:rPr lang="ko-KR" altLang="en-US" dirty="0"/>
              <a:t>들이 </a:t>
            </a:r>
            <a:r>
              <a:rPr lang="en-US" altLang="ko-KR" dirty="0" err="1"/>
              <a:t>vm_area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vm_area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vm_area_struct</a:t>
            </a:r>
            <a:r>
              <a:rPr lang="ko-KR" altLang="en-US" dirty="0"/>
              <a:t>로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같은 </a:t>
            </a:r>
            <a:r>
              <a:rPr lang="en-US" altLang="ko-KR" dirty="0" err="1"/>
              <a:t>task_struct</a:t>
            </a:r>
            <a:r>
              <a:rPr lang="ko-KR" altLang="en-US" dirty="0"/>
              <a:t>를 가진 </a:t>
            </a:r>
            <a:r>
              <a:rPr lang="en-US" altLang="ko-KR" dirty="0" err="1"/>
              <a:t>vm_area_struct</a:t>
            </a:r>
            <a:r>
              <a:rPr lang="en-US" altLang="ko-KR" dirty="0"/>
              <a:t> </a:t>
            </a:r>
            <a:r>
              <a:rPr lang="ko-KR" altLang="en-US" dirty="0"/>
              <a:t>들이 </a:t>
            </a:r>
            <a:r>
              <a:rPr lang="en-US" altLang="ko-KR" dirty="0" err="1"/>
              <a:t>mm_struct</a:t>
            </a:r>
            <a:r>
              <a:rPr lang="ko-KR" altLang="en-US" dirty="0"/>
              <a:t>내에 관리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메모리 관리 : 네이버 블로그">
            <a:extLst>
              <a:ext uri="{FF2B5EF4-FFF2-40B4-BE49-F238E27FC236}">
                <a16:creationId xmlns:a16="http://schemas.microsoft.com/office/drawing/2014/main" id="{501E3FD2-D90C-4DA8-B9C3-BE5800DA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624138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BB253D-627C-4521-B79D-C9D56E16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3" y="365124"/>
            <a:ext cx="11109749" cy="62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1867</Words>
  <Application>Microsoft Office PowerPoint</Application>
  <PresentationFormat>와이드스크린</PresentationFormat>
  <Paragraphs>369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가상메모리 관리 기법</vt:lpstr>
      <vt:lpstr>Task_struct</vt:lpstr>
      <vt:lpstr>PowerPoint 프레젠테이션</vt:lpstr>
      <vt:lpstr>Mm_struct </vt:lpstr>
      <vt:lpstr>vm_area_struct</vt:lpstr>
      <vt:lpstr>pgd</vt:lpstr>
      <vt:lpstr>Start_code, start_data, start_data</vt:lpstr>
      <vt:lpstr> </vt:lpstr>
      <vt:lpstr> </vt:lpstr>
      <vt:lpstr>가상메모리 할당 / 해제</vt:lpstr>
      <vt:lpstr>vm_area_struct 의 할당 / 해제</vt:lpstr>
      <vt:lpstr>가상 / 물리 메모리 연결 및 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커널 주소 공간</vt:lpstr>
      <vt:lpstr>32bit CPU Kernel Address Space</vt:lpstr>
      <vt:lpstr>64bit CPU Kernel Address Space</vt:lpstr>
      <vt:lpstr>Slub, Slob</vt:lpstr>
      <vt:lpstr>Slab 한계</vt:lpstr>
      <vt:lpstr>Slab의 한계 - object 큐 오버헤드</vt:lpstr>
      <vt:lpstr>Slab의 한계 - 객체 큐 오버헤드&amp; partial list</vt:lpstr>
      <vt:lpstr>Slab의 한계 - Slab 자체 오버헤드</vt:lpstr>
      <vt:lpstr>Slub vs slab 차이점</vt:lpstr>
      <vt:lpstr>PowerPoint 프레젠테이션</vt:lpstr>
      <vt:lpstr>Slub</vt:lpstr>
      <vt:lpstr>Slob</vt:lpstr>
      <vt:lpstr>Slob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가상메모리 관리 기법</dc:title>
  <dc:creator>이 주창</dc:creator>
  <cp:lastModifiedBy>이 주창</cp:lastModifiedBy>
  <cp:revision>17</cp:revision>
  <dcterms:created xsi:type="dcterms:W3CDTF">2020-04-19T03:42:25Z</dcterms:created>
  <dcterms:modified xsi:type="dcterms:W3CDTF">2020-04-19T04:04:49Z</dcterms:modified>
</cp:coreProperties>
</file>