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6"/>
  </p:notesMasterIdLst>
  <p:sldIdLst>
    <p:sldId id="257" r:id="rId2"/>
    <p:sldId id="277" r:id="rId3"/>
    <p:sldId id="265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3" r:id="rId12"/>
    <p:sldId id="304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7176" autoAdjust="0"/>
  </p:normalViewPr>
  <p:slideViewPr>
    <p:cSldViewPr snapToGrid="0">
      <p:cViewPr varScale="1">
        <p:scale>
          <a:sx n="100" d="100"/>
          <a:sy n="100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27CF1-23CB-4CA1-BA36-77E948017B7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73114-586F-4E8C-B754-00280D13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8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2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14FE-81A0-48FB-AAB3-7A526EBBEB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C823-4D68-4068-AE53-15AF2F44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Contents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7E8531D-99CA-4C9C-A109-E9713A6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메모리 관리 기법</a:t>
            </a:r>
            <a:endParaRPr lang="en-US" altLang="ko-KR" dirty="0"/>
          </a:p>
          <a:p>
            <a:r>
              <a:rPr lang="ko-KR" altLang="en-US" dirty="0"/>
              <a:t>물리 메모리 관리 자료구조</a:t>
            </a:r>
            <a:endParaRPr lang="en-US" altLang="ko-KR" dirty="0"/>
          </a:p>
          <a:p>
            <a:r>
              <a:rPr lang="en-US" altLang="ko-KR" dirty="0"/>
              <a:t>Buddy</a:t>
            </a:r>
            <a:r>
              <a:rPr lang="ko-KR" altLang="en-US" dirty="0"/>
              <a:t>와 </a:t>
            </a:r>
            <a:r>
              <a:rPr lang="en-US" altLang="ko-KR" dirty="0"/>
              <a:t>Slab</a:t>
            </a:r>
          </a:p>
        </p:txBody>
      </p:sp>
    </p:spTree>
    <p:extLst>
      <p:ext uri="{BB962C8B-B14F-4D97-AF65-F5344CB8AC3E}">
        <p14:creationId xmlns:p14="http://schemas.microsoft.com/office/powerpoint/2010/main" val="172808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Zone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Zone ( /proc/</a:t>
            </a:r>
            <a:r>
              <a:rPr lang="en-US" altLang="ko-KR" sz="1700" b="1" dirty="0" err="1">
                <a:latin typeface="+mj-ea"/>
                <a:ea typeface="+mj-ea"/>
              </a:rPr>
              <a:t>zoneinfo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에서 확인가능 </a:t>
            </a:r>
            <a:r>
              <a:rPr lang="en-US" altLang="ko-KR" sz="1700" b="1" dirty="0">
                <a:latin typeface="+mj-ea"/>
                <a:ea typeface="+mj-ea"/>
              </a:rPr>
              <a:t>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: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앞서 말한 이유로 인해</a:t>
            </a:r>
            <a:r>
              <a:rPr lang="en-US" altLang="ko-KR" sz="1700" b="1" dirty="0">
                <a:latin typeface="+mj-ea"/>
                <a:ea typeface="+mj-ea"/>
              </a:rPr>
              <a:t>, 16MB </a:t>
            </a:r>
            <a:r>
              <a:rPr lang="ko-KR" altLang="en-US" sz="1700" b="1" dirty="0">
                <a:latin typeface="+mj-ea"/>
                <a:ea typeface="+mj-ea"/>
              </a:rPr>
              <a:t>이하 부분을 좀 특별하게 관리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 이를 위해 </a:t>
            </a:r>
            <a:r>
              <a:rPr lang="en-US" altLang="ko-KR" sz="1700" b="1" dirty="0">
                <a:latin typeface="+mj-ea"/>
                <a:ea typeface="+mj-ea"/>
              </a:rPr>
              <a:t>node </a:t>
            </a:r>
            <a:r>
              <a:rPr lang="ko-KR" altLang="en-US" sz="1700" b="1" dirty="0">
                <a:latin typeface="+mj-ea"/>
                <a:ea typeface="+mj-ea"/>
              </a:rPr>
              <a:t>일부분을 따로 관리할 수 있는 자료구조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16MB </a:t>
            </a:r>
            <a:r>
              <a:rPr lang="ko-KR" altLang="en-US" sz="1700" b="1" dirty="0">
                <a:latin typeface="+mj-ea"/>
                <a:ea typeface="+mj-ea"/>
              </a:rPr>
              <a:t>이하부분 </a:t>
            </a:r>
            <a:r>
              <a:rPr lang="en-US" altLang="ko-KR" sz="1700" b="1" dirty="0">
                <a:latin typeface="+mj-ea"/>
                <a:ea typeface="+mj-ea"/>
              </a:rPr>
              <a:t>:		</a:t>
            </a:r>
            <a:r>
              <a:rPr lang="ko-KR" altLang="en-US" sz="1700" b="1" dirty="0">
                <a:latin typeface="+mj-ea"/>
                <a:ea typeface="+mj-ea"/>
              </a:rPr>
              <a:t>  </a:t>
            </a:r>
            <a:r>
              <a:rPr lang="en-US" altLang="ko-KR" sz="1700" b="1" dirty="0">
                <a:latin typeface="+mj-ea"/>
                <a:ea typeface="+mj-ea"/>
              </a:rPr>
              <a:t>		</a:t>
            </a:r>
            <a:r>
              <a:rPr lang="ko-KR" altLang="en-US" sz="1700" b="1" dirty="0">
                <a:latin typeface="+mj-ea"/>
                <a:ea typeface="+mj-ea"/>
              </a:rPr>
              <a:t>나머지 </a:t>
            </a:r>
            <a:r>
              <a:rPr lang="en-US" altLang="ko-KR" sz="1700" b="1" dirty="0">
                <a:latin typeface="+mj-ea"/>
                <a:ea typeface="+mj-ea"/>
              </a:rPr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ZONE_DMA, ZONE_DMA32 </a:t>
            </a:r>
            <a:r>
              <a:rPr lang="ko-KR" altLang="en-US" sz="1700" b="1" dirty="0">
                <a:latin typeface="+mj-ea"/>
                <a:ea typeface="+mj-ea"/>
              </a:rPr>
              <a:t>라고 불림         </a:t>
            </a:r>
            <a:r>
              <a:rPr lang="en-US" altLang="ko-KR" sz="1700" b="1" dirty="0">
                <a:latin typeface="+mj-ea"/>
                <a:ea typeface="+mj-ea"/>
              </a:rPr>
              <a:t>ZONE_NORMAL</a:t>
            </a:r>
            <a:r>
              <a:rPr lang="ko-KR" altLang="en-US" sz="1700" b="1" dirty="0">
                <a:latin typeface="+mj-ea"/>
                <a:ea typeface="+mj-ea"/>
              </a:rPr>
              <a:t>이라고 불림</a:t>
            </a:r>
            <a:endParaRPr lang="en-US" altLang="ko-KR" sz="17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47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Zone</a:t>
            </a:r>
            <a:r>
              <a:rPr lang="ko-KR" altLang="en-US" sz="1800" dirty="0">
                <a:latin typeface="+mj-ea"/>
              </a:rPr>
              <a:t>의 문제점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리눅스는 가상 주소 공간 </a:t>
            </a:r>
            <a:r>
              <a:rPr lang="en-US" altLang="ko-KR" sz="1700" b="1" dirty="0">
                <a:latin typeface="+mj-ea"/>
                <a:ea typeface="+mj-ea"/>
              </a:rPr>
              <a:t>1GB</a:t>
            </a:r>
            <a:r>
              <a:rPr lang="ko-KR" altLang="en-US" sz="1700" b="1" dirty="0">
                <a:latin typeface="+mj-ea"/>
                <a:ea typeface="+mj-ea"/>
              </a:rPr>
              <a:t>를 차지함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가상 주소공간과 물리메모리 공간을 </a:t>
            </a:r>
            <a:r>
              <a:rPr lang="en-US" altLang="ko-KR" sz="1700" b="1" dirty="0">
                <a:latin typeface="+mj-ea"/>
                <a:ea typeface="+mj-ea"/>
              </a:rPr>
              <a:t>1:1</a:t>
            </a:r>
            <a:r>
              <a:rPr lang="ko-KR" altLang="en-US" sz="1700" b="1" dirty="0">
                <a:latin typeface="+mj-ea"/>
                <a:ea typeface="+mj-ea"/>
              </a:rPr>
              <a:t>로 연결한다면</a:t>
            </a:r>
            <a:r>
              <a:rPr lang="en-US" altLang="ko-KR" sz="1700" b="1" dirty="0">
                <a:latin typeface="+mj-ea"/>
                <a:ea typeface="+mj-ea"/>
              </a:rPr>
              <a:t>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700" b="1" dirty="0">
                <a:latin typeface="+mj-ea"/>
                <a:ea typeface="+mj-ea"/>
              </a:rPr>
              <a:t> 최대 </a:t>
            </a:r>
            <a:r>
              <a:rPr lang="en-US" altLang="ko-KR" sz="1700" b="1" dirty="0">
                <a:latin typeface="+mj-ea"/>
                <a:ea typeface="+mj-ea"/>
              </a:rPr>
              <a:t>1GB</a:t>
            </a:r>
            <a:r>
              <a:rPr lang="ko-KR" altLang="en-US" sz="1700" b="1" dirty="0">
                <a:latin typeface="+mj-ea"/>
                <a:ea typeface="+mj-ea"/>
              </a:rPr>
              <a:t>까지밖에 </a:t>
            </a:r>
            <a:r>
              <a:rPr lang="ko-KR" altLang="en-US" sz="1700" b="1" dirty="0" err="1">
                <a:latin typeface="+mj-ea"/>
                <a:ea typeface="+mj-ea"/>
              </a:rPr>
              <a:t>접근불가함</a:t>
            </a:r>
            <a:endParaRPr lang="en-US" altLang="ko-KR" sz="17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요즘은 수십 </a:t>
            </a:r>
            <a:r>
              <a:rPr lang="en-US" altLang="ko-KR" sz="1700" b="1" dirty="0">
                <a:latin typeface="+mj-ea"/>
                <a:ea typeface="+mj-ea"/>
              </a:rPr>
              <a:t>GB</a:t>
            </a:r>
            <a:r>
              <a:rPr lang="ko-KR" altLang="en-US" sz="1700" b="1" dirty="0">
                <a:latin typeface="+mj-ea"/>
                <a:ea typeface="+mj-ea"/>
              </a:rPr>
              <a:t>이상 메모리 장착 가능</a:t>
            </a:r>
            <a:endParaRPr lang="en-US" altLang="ko-KR" sz="17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메모리가 많아도 낭비됨</a:t>
            </a:r>
            <a:endParaRPr lang="en-US" altLang="ko-KR" sz="17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36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Zone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984303"/>
            <a:ext cx="8763000" cy="424504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Solution 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물리메모리가 </a:t>
            </a:r>
            <a:r>
              <a:rPr lang="en-US" altLang="ko-KR" sz="1700" b="1" dirty="0">
                <a:latin typeface="+mj-ea"/>
                <a:ea typeface="+mj-ea"/>
              </a:rPr>
              <a:t>1GB</a:t>
            </a:r>
            <a:r>
              <a:rPr lang="ko-KR" altLang="en-US" sz="1700" b="1" dirty="0">
                <a:latin typeface="+mj-ea"/>
                <a:ea typeface="+mj-ea"/>
              </a:rPr>
              <a:t>이상이라면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896MB</a:t>
            </a:r>
            <a:r>
              <a:rPr lang="ko-KR" altLang="en-US" sz="1700" b="1" dirty="0">
                <a:latin typeface="+mj-ea"/>
                <a:ea typeface="+mj-ea"/>
              </a:rPr>
              <a:t>까지 커널의 가상주소공간과 </a:t>
            </a:r>
            <a:r>
              <a:rPr lang="en-US" altLang="ko-KR" sz="1700" b="1" dirty="0">
                <a:latin typeface="+mj-ea"/>
                <a:ea typeface="+mj-ea"/>
              </a:rPr>
              <a:t>1:1</a:t>
            </a:r>
            <a:r>
              <a:rPr lang="ko-KR" altLang="en-US" sz="1700" b="1" dirty="0">
                <a:latin typeface="+mj-ea"/>
                <a:ea typeface="+mj-ea"/>
              </a:rPr>
              <a:t>로 연결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나머지는 </a:t>
            </a:r>
            <a:r>
              <a:rPr lang="ko-KR" altLang="en-US" sz="1700" b="1" dirty="0" err="1">
                <a:latin typeface="+mj-ea"/>
                <a:ea typeface="+mj-ea"/>
              </a:rPr>
              <a:t>필요할때</a:t>
            </a:r>
            <a:r>
              <a:rPr lang="ko-KR" altLang="en-US" sz="1700" b="1" dirty="0">
                <a:latin typeface="+mj-ea"/>
                <a:ea typeface="+mj-ea"/>
              </a:rPr>
              <a:t> 동적으로 연결하여 사용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054FBE-725F-4308-A75A-AA77F7C62442}"/>
              </a:ext>
            </a:extLst>
          </p:cNvPr>
          <p:cNvSpPr/>
          <p:nvPr/>
        </p:nvSpPr>
        <p:spPr>
          <a:xfrm>
            <a:off x="4533900" y="3886200"/>
            <a:ext cx="1362075" cy="55245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BF720150-6CE8-4587-893A-0E290017F607}"/>
              </a:ext>
            </a:extLst>
          </p:cNvPr>
          <p:cNvSpPr/>
          <p:nvPr/>
        </p:nvSpPr>
        <p:spPr>
          <a:xfrm rot="1183200">
            <a:off x="3619132" y="3725117"/>
            <a:ext cx="685800" cy="274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C566-3512-4538-88F7-F4DF18EB77A8}"/>
              </a:ext>
            </a:extLst>
          </p:cNvPr>
          <p:cNvSpPr txBox="1"/>
          <p:nvPr/>
        </p:nvSpPr>
        <p:spPr>
          <a:xfrm>
            <a:off x="1682282" y="3432784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ZONE_HIGHMEM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3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Page frame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각각의 </a:t>
            </a:r>
            <a:r>
              <a:rPr lang="en-US" altLang="ko-KR" sz="1700" b="1" dirty="0">
                <a:latin typeface="+mj-ea"/>
                <a:ea typeface="+mj-ea"/>
              </a:rPr>
              <a:t>zone </a:t>
            </a:r>
            <a:r>
              <a:rPr lang="ko-KR" altLang="en-US" sz="1700" b="1" dirty="0">
                <a:latin typeface="+mj-ea"/>
                <a:ea typeface="+mj-ea"/>
              </a:rPr>
              <a:t>은 자신에 </a:t>
            </a:r>
            <a:r>
              <a:rPr lang="ko-KR" altLang="en-US" sz="1700" b="1" dirty="0" err="1">
                <a:latin typeface="+mj-ea"/>
                <a:ea typeface="+mj-ea"/>
              </a:rPr>
              <a:t>속해있는</a:t>
            </a:r>
            <a:r>
              <a:rPr lang="ko-KR" altLang="en-US" sz="1700" b="1" dirty="0">
                <a:latin typeface="+mj-ea"/>
                <a:ea typeface="+mj-ea"/>
              </a:rPr>
              <a:t> 물리메모리들을 관리</a:t>
            </a:r>
            <a:endParaRPr lang="en-US" altLang="ko-KR" sz="17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700" b="1" dirty="0">
                <a:latin typeface="+mj-ea"/>
                <a:ea typeface="+mj-ea"/>
              </a:rPr>
              <a:t> 물리메모리의 최소단위를 </a:t>
            </a:r>
            <a:r>
              <a:rPr lang="en-US" altLang="ko-KR" sz="1700" b="1" dirty="0">
                <a:latin typeface="+mj-ea"/>
                <a:ea typeface="+mj-ea"/>
              </a:rPr>
              <a:t>page frame </a:t>
            </a:r>
            <a:r>
              <a:rPr lang="ko-KR" altLang="en-US" sz="1700" b="1" dirty="0">
                <a:latin typeface="+mj-ea"/>
                <a:ea typeface="+mj-ea"/>
              </a:rPr>
              <a:t>이라고 부름</a:t>
            </a:r>
            <a:endParaRPr lang="en-US" altLang="ko-KR" sz="17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Page</a:t>
            </a:r>
            <a:r>
              <a:rPr lang="ko-KR" altLang="en-US" sz="1700" b="1" dirty="0">
                <a:latin typeface="+mj-ea"/>
                <a:ea typeface="+mj-ea"/>
              </a:rPr>
              <a:t>라는 구조체에 의해 관리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( ~/include/</a:t>
            </a:r>
            <a:r>
              <a:rPr lang="en-US" altLang="ko-KR" sz="1700" b="1" dirty="0" err="1">
                <a:latin typeface="+mj-ea"/>
                <a:ea typeface="+mj-ea"/>
              </a:rPr>
              <a:t>linux</a:t>
            </a:r>
            <a:r>
              <a:rPr lang="en-US" altLang="ko-KR" sz="1700" b="1" dirty="0">
                <a:latin typeface="+mj-ea"/>
                <a:ea typeface="+mj-ea"/>
              </a:rPr>
              <a:t>/</a:t>
            </a:r>
            <a:r>
              <a:rPr lang="en-US" altLang="ko-KR" sz="1700" b="1" dirty="0" err="1">
                <a:latin typeface="+mj-ea"/>
                <a:ea typeface="+mj-ea"/>
              </a:rPr>
              <a:t>mm_types.h</a:t>
            </a:r>
            <a:r>
              <a:rPr lang="en-US" altLang="ko-KR" sz="1700" b="1" dirty="0">
                <a:latin typeface="+mj-ea"/>
                <a:ea typeface="+mj-ea"/>
              </a:rPr>
              <a:t> )</a:t>
            </a: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700" b="1" dirty="0">
                <a:latin typeface="+mj-ea"/>
                <a:ea typeface="+mj-ea"/>
              </a:rPr>
              <a:t> Page frame </a:t>
            </a:r>
            <a:r>
              <a:rPr lang="ko-KR" altLang="en-US" sz="1700" b="1" dirty="0">
                <a:latin typeface="+mj-ea"/>
                <a:ea typeface="+mj-ea"/>
              </a:rPr>
              <a:t>하나당 </a:t>
            </a:r>
            <a:r>
              <a:rPr lang="ko-KR" altLang="en-US" sz="1700" b="1" dirty="0" err="1">
                <a:latin typeface="+mj-ea"/>
                <a:ea typeface="+mj-ea"/>
              </a:rPr>
              <a:t>한개씩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page </a:t>
            </a:r>
            <a:r>
              <a:rPr lang="ko-KR" altLang="en-US" sz="1700" b="1" dirty="0">
                <a:latin typeface="+mj-ea"/>
                <a:ea typeface="+mj-ea"/>
              </a:rPr>
              <a:t>구조체가 존재함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mem_map</a:t>
            </a:r>
            <a:r>
              <a:rPr lang="ko-KR" altLang="en-US" sz="1700" b="1" dirty="0">
                <a:latin typeface="+mj-ea"/>
                <a:ea typeface="+mj-ea"/>
              </a:rPr>
              <a:t>이라는 전역배열을 통해서 접근</a:t>
            </a:r>
            <a:endParaRPr lang="en-US" altLang="ko-KR" sz="17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139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Page frame</a:t>
            </a:r>
            <a:endParaRPr lang="en-US" altLang="ko-KR" sz="3800" dirty="0">
              <a:latin typeface="+mj-ea"/>
            </a:endParaRPr>
          </a:p>
        </p:txBody>
      </p:sp>
      <p:pic>
        <p:nvPicPr>
          <p:cNvPr id="2052" name="Picture 4" descr="A.T.S Mucha :: 'LINUX Kernel' 카테고리의 글 목록">
            <a:extLst>
              <a:ext uri="{FF2B5EF4-FFF2-40B4-BE49-F238E27FC236}">
                <a16:creationId xmlns:a16="http://schemas.microsoft.com/office/drawing/2014/main" id="{A6960286-6E11-412E-B477-0BCADE4FA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5" b="18027"/>
          <a:stretch/>
        </p:blipFill>
        <p:spPr bwMode="auto">
          <a:xfrm>
            <a:off x="838200" y="1843881"/>
            <a:ext cx="7267575" cy="40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3E3402-2BF4-44C5-97FD-DF2B2F0D12A2}"/>
              </a:ext>
            </a:extLst>
          </p:cNvPr>
          <p:cNvSpPr txBox="1">
            <a:spLocks/>
          </p:cNvSpPr>
          <p:nvPr/>
        </p:nvSpPr>
        <p:spPr>
          <a:xfrm>
            <a:off x="8724900" y="1839912"/>
            <a:ext cx="2743201" cy="406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1" dirty="0">
                <a:latin typeface="+mj-ea"/>
                <a:ea typeface="+mj-ea"/>
              </a:rPr>
              <a:t>복수개의 </a:t>
            </a:r>
            <a:r>
              <a:rPr lang="en-US" altLang="ko-KR" sz="1700" b="1" dirty="0">
                <a:latin typeface="+mj-ea"/>
                <a:ea typeface="+mj-ea"/>
              </a:rPr>
              <a:t>page frame</a:t>
            </a:r>
            <a:r>
              <a:rPr lang="ko-KR" altLang="en-US" sz="1700" b="1" dirty="0">
                <a:latin typeface="+mj-ea"/>
                <a:ea typeface="+mj-ea"/>
              </a:rPr>
              <a:t>이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+mj-ea"/>
                <a:ea typeface="+mj-ea"/>
              </a:rPr>
              <a:t>Zone</a:t>
            </a:r>
            <a:r>
              <a:rPr lang="ko-KR" altLang="en-US" sz="1700" b="1" dirty="0">
                <a:latin typeface="+mj-ea"/>
                <a:ea typeface="+mj-ea"/>
              </a:rPr>
              <a:t>을 구성</a:t>
            </a:r>
            <a:r>
              <a:rPr lang="en-US" altLang="ko-KR" sz="1700" b="1" dirty="0">
                <a:latin typeface="+mj-ea"/>
                <a:ea typeface="+mj-ea"/>
              </a:rPr>
              <a:t>,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1" dirty="0">
                <a:latin typeface="+mj-ea"/>
                <a:ea typeface="+mj-ea"/>
              </a:rPr>
              <a:t>단수 혹은 복수개의 </a:t>
            </a:r>
            <a:r>
              <a:rPr lang="en-US" altLang="ko-KR" sz="1700" b="1" dirty="0">
                <a:latin typeface="+mj-ea"/>
                <a:ea typeface="+mj-ea"/>
              </a:rPr>
              <a:t>zone</a:t>
            </a:r>
            <a:r>
              <a:rPr lang="ko-KR" altLang="en-US" sz="1700" b="1" dirty="0">
                <a:latin typeface="+mj-ea"/>
                <a:ea typeface="+mj-ea"/>
              </a:rPr>
              <a:t>이 </a:t>
            </a:r>
            <a:r>
              <a:rPr lang="en-US" altLang="ko-KR" sz="1700" b="1" dirty="0">
                <a:latin typeface="+mj-ea"/>
                <a:ea typeface="+mj-ea"/>
              </a:rPr>
              <a:t>node</a:t>
            </a:r>
            <a:r>
              <a:rPr lang="ko-KR" altLang="en-US" sz="1700" b="1" dirty="0">
                <a:latin typeface="+mj-ea"/>
                <a:ea typeface="+mj-ea"/>
              </a:rPr>
              <a:t>를 구성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1" dirty="0">
                <a:latin typeface="+mj-ea"/>
                <a:ea typeface="+mj-ea"/>
              </a:rPr>
              <a:t>시스템에 따라 단수 혹은 복수개의 </a:t>
            </a:r>
            <a:r>
              <a:rPr lang="en-US" altLang="ko-KR" sz="1700" b="1" dirty="0">
                <a:latin typeface="+mj-ea"/>
                <a:ea typeface="+mj-ea"/>
              </a:rPr>
              <a:t>node</a:t>
            </a:r>
            <a:r>
              <a:rPr lang="ko-KR" altLang="en-US" sz="1700" b="1" dirty="0">
                <a:latin typeface="+mj-ea"/>
                <a:ea typeface="+mj-ea"/>
              </a:rPr>
              <a:t>가 존재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1" dirty="0">
                <a:latin typeface="+mj-ea"/>
                <a:ea typeface="+mj-ea"/>
              </a:rPr>
              <a:t>통틀어서 물리 메모리 관리구조</a:t>
            </a:r>
            <a:endParaRPr lang="en-US" altLang="ko-KR" sz="17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163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Keyword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7E8531D-99CA-4C9C-A109-E9713A6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Virtual memory – </a:t>
            </a:r>
            <a:r>
              <a:rPr lang="ko-KR" altLang="en-US" dirty="0"/>
              <a:t>가상 메모리</a:t>
            </a:r>
            <a:endParaRPr lang="en-US" altLang="ko-KR" dirty="0"/>
          </a:p>
          <a:p>
            <a:r>
              <a:rPr lang="en-US" altLang="ko-KR" dirty="0"/>
              <a:t>Physical memory – </a:t>
            </a:r>
            <a:r>
              <a:rPr lang="ko-KR" altLang="en-US" dirty="0"/>
              <a:t>물리 메모리</a:t>
            </a:r>
            <a:endParaRPr lang="en-US" altLang="ko-KR" dirty="0"/>
          </a:p>
          <a:p>
            <a:r>
              <a:rPr lang="en-US" altLang="ko-KR" dirty="0"/>
              <a:t> Symmetric Multiprocessing – SMP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UMA, NUMA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Node,</a:t>
            </a:r>
            <a:r>
              <a:rPr lang="ko-KR" altLang="en-US" dirty="0"/>
              <a:t> </a:t>
            </a:r>
            <a:r>
              <a:rPr lang="en-US" altLang="ko-KR" dirty="0"/>
              <a:t>Zone,</a:t>
            </a:r>
            <a:r>
              <a:rPr lang="ko-KR" altLang="en-US" dirty="0"/>
              <a:t> </a:t>
            </a:r>
            <a:r>
              <a:rPr lang="en-US" altLang="ko-KR" dirty="0"/>
              <a:t>Page frame</a:t>
            </a:r>
          </a:p>
          <a:p>
            <a:r>
              <a:rPr lang="en-US" altLang="ko-KR" dirty="0"/>
              <a:t>Buddy, Slap</a:t>
            </a:r>
          </a:p>
          <a:p>
            <a:r>
              <a:rPr lang="en-US" altLang="ko-KR" dirty="0"/>
              <a:t>Buddy Allocator, Laze Buddy</a:t>
            </a:r>
          </a:p>
          <a:p>
            <a:r>
              <a:rPr lang="en-US" altLang="ko-KR" dirty="0"/>
              <a:t>Slap, Allocator</a:t>
            </a:r>
          </a:p>
        </p:txBody>
      </p:sp>
    </p:spTree>
    <p:extLst>
      <p:ext uri="{BB962C8B-B14F-4D97-AF65-F5344CB8AC3E}">
        <p14:creationId xmlns:p14="http://schemas.microsoft.com/office/powerpoint/2010/main" val="386601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</a:t>
            </a:r>
            <a:r>
              <a:rPr lang="ko-KR" altLang="en-US" sz="1800" dirty="0">
                <a:latin typeface="+mj-ea"/>
              </a:rPr>
              <a:t>가상 메모리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340020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최초의 컴퓨터부터 우리는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물리적으로 존재하는 메모리보다 더 많은 양의 메모리 요구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: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 가상 메모리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(virtual memory)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 방법 도입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268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</a:t>
            </a:r>
            <a:r>
              <a:rPr lang="ko-KR" altLang="en-US" sz="1800" dirty="0">
                <a:latin typeface="+mj-ea"/>
              </a:rPr>
              <a:t>메모리 관리 구조</a:t>
            </a:r>
            <a:r>
              <a:rPr lang="en-US" altLang="ko-KR" sz="1800" dirty="0">
                <a:latin typeface="+mj-ea"/>
              </a:rPr>
              <a:t>, </a:t>
            </a:r>
            <a:r>
              <a:rPr lang="ko-KR" altLang="en-US" sz="1800" dirty="0">
                <a:latin typeface="+mj-ea"/>
              </a:rPr>
              <a:t>정책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6896100" cy="340020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SMP (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Symmetric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Multiprocessing ) 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복수개의 </a:t>
            </a:r>
            <a:r>
              <a:rPr lang="en-US" altLang="ko-KR" sz="1700" b="1" dirty="0">
                <a:latin typeface="+mj-ea"/>
                <a:ea typeface="+mj-ea"/>
              </a:rPr>
              <a:t>CPU</a:t>
            </a:r>
            <a:r>
              <a:rPr lang="ko-KR" altLang="en-US" sz="1700" b="1" dirty="0">
                <a:latin typeface="+mj-ea"/>
                <a:ea typeface="+mj-ea"/>
              </a:rPr>
              <a:t>를 가지고 있는 컴퓨터 </a:t>
            </a:r>
            <a:r>
              <a:rPr lang="ko-KR" altLang="en-US" sz="1700" b="1" dirty="0" err="1">
                <a:latin typeface="+mj-ea"/>
                <a:ea typeface="+mj-ea"/>
              </a:rPr>
              <a:t>시스템중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모든 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CPU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가 메모리와 입출력 버스를 공유하는 구조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입출력 버스 </a:t>
            </a:r>
            <a:r>
              <a:rPr lang="en-US" altLang="ko-KR" sz="1700" b="1" dirty="0">
                <a:latin typeface="+mj-ea"/>
                <a:ea typeface="+mj-ea"/>
              </a:rPr>
              <a:t>( I/O BUS ) 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컴퓨터의 구성요소 사이에서 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데이터를 주고 받기위해 </a:t>
            </a:r>
            <a:r>
              <a:rPr lang="ko-KR" altLang="en-US" sz="1700" b="1" dirty="0" err="1">
                <a:highlight>
                  <a:srgbClr val="800080"/>
                </a:highlight>
                <a:latin typeface="+mj-ea"/>
                <a:ea typeface="+mj-ea"/>
              </a:rPr>
              <a:t>사용되는경로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60D17-4E9E-42BA-BFFF-AE2A262A8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252662"/>
            <a:ext cx="4105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4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</a:t>
            </a:r>
            <a:r>
              <a:rPr lang="ko-KR" altLang="en-US" sz="1800" dirty="0">
                <a:latin typeface="+mj-ea"/>
              </a:rPr>
              <a:t>메모리 관리 구조</a:t>
            </a:r>
            <a:r>
              <a:rPr lang="en-US" altLang="ko-KR" sz="1800" dirty="0">
                <a:latin typeface="+mj-ea"/>
              </a:rPr>
              <a:t>, </a:t>
            </a:r>
            <a:r>
              <a:rPr lang="ko-KR" altLang="en-US" sz="1800" dirty="0">
                <a:latin typeface="+mj-ea"/>
              </a:rPr>
              <a:t>정책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SMP</a:t>
            </a:r>
            <a:r>
              <a:rPr lang="ko-KR" altLang="en-US" sz="1700" b="1" dirty="0">
                <a:latin typeface="+mj-ea"/>
                <a:ea typeface="+mj-ea"/>
              </a:rPr>
              <a:t> 의 문제점이 제기됨 </a:t>
            </a:r>
            <a:r>
              <a:rPr lang="en-US" altLang="ko-KR" sz="1700" b="1" dirty="0">
                <a:latin typeface="+mj-ea"/>
                <a:ea typeface="+mj-ea"/>
              </a:rPr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복수개의 </a:t>
            </a:r>
            <a:r>
              <a:rPr lang="en-US" altLang="ko-KR" sz="1700" b="1" dirty="0">
                <a:latin typeface="+mj-ea"/>
                <a:ea typeface="+mj-ea"/>
              </a:rPr>
              <a:t>CPU</a:t>
            </a:r>
            <a:r>
              <a:rPr lang="ko-KR" altLang="en-US" sz="1700" b="1" dirty="0">
                <a:latin typeface="+mj-ea"/>
                <a:ea typeface="+mj-ea"/>
              </a:rPr>
              <a:t>가 메모리 등의 자원을 공유하기 때문에 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성능상 병목 현상이 발생할 수 있음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---------------------------------------------------------------------------------------------------------------------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병목 현상 </a:t>
            </a:r>
            <a:r>
              <a:rPr lang="en-US" altLang="ko-KR" sz="1700" b="1" dirty="0">
                <a:latin typeface="+mj-ea"/>
                <a:ea typeface="+mj-ea"/>
              </a:rPr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전체 시스템의 성능 </a:t>
            </a:r>
            <a:r>
              <a:rPr lang="en-US" altLang="ko-KR" sz="1700" b="1" dirty="0">
                <a:latin typeface="+mj-ea"/>
                <a:ea typeface="+mj-ea"/>
              </a:rPr>
              <a:t>&amp; </a:t>
            </a:r>
            <a:r>
              <a:rPr lang="ko-KR" altLang="en-US" sz="1700" b="1" dirty="0">
                <a:latin typeface="+mj-ea"/>
                <a:ea typeface="+mj-ea"/>
              </a:rPr>
              <a:t>용량이 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하나의 구성요소에 의해 제한되는 현상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Ex ) </a:t>
            </a:r>
            <a:r>
              <a:rPr lang="ko-KR" altLang="en-US" sz="1700" b="1" dirty="0">
                <a:latin typeface="+mj-ea"/>
                <a:ea typeface="+mj-ea"/>
              </a:rPr>
              <a:t>복수개의 </a:t>
            </a:r>
            <a:r>
              <a:rPr lang="en-US" altLang="ko-KR" sz="1700" b="1" dirty="0">
                <a:latin typeface="+mj-ea"/>
                <a:ea typeface="+mj-ea"/>
              </a:rPr>
              <a:t>CPU</a:t>
            </a:r>
            <a:r>
              <a:rPr lang="ko-KR" altLang="en-US" sz="1700" b="1" dirty="0">
                <a:latin typeface="+mj-ea"/>
                <a:ea typeface="+mj-ea"/>
              </a:rPr>
              <a:t>중 하나의 </a:t>
            </a:r>
            <a:r>
              <a:rPr lang="en-US" altLang="ko-KR" sz="1700" b="1" dirty="0">
                <a:latin typeface="+mj-ea"/>
                <a:ea typeface="+mj-ea"/>
              </a:rPr>
              <a:t>CPU</a:t>
            </a:r>
            <a:r>
              <a:rPr lang="ko-KR" altLang="en-US" sz="1700" b="1" dirty="0">
                <a:latin typeface="+mj-ea"/>
                <a:ea typeface="+mj-ea"/>
              </a:rPr>
              <a:t>만 메모리에 접근</a:t>
            </a:r>
            <a:r>
              <a:rPr lang="en-US" altLang="ko-KR" sz="1700" b="1" dirty="0">
                <a:latin typeface="+mj-ea"/>
                <a:ea typeface="+mj-ea"/>
              </a:rPr>
              <a:t>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다른 </a:t>
            </a:r>
            <a:r>
              <a:rPr lang="en-US" altLang="ko-KR" sz="1700" b="1" dirty="0">
                <a:latin typeface="+mj-ea"/>
                <a:ea typeface="+mj-ea"/>
              </a:rPr>
              <a:t>CPU</a:t>
            </a:r>
            <a:r>
              <a:rPr lang="ko-KR" altLang="en-US" sz="1700" b="1" dirty="0">
                <a:latin typeface="+mj-ea"/>
                <a:ea typeface="+mj-ea"/>
              </a:rPr>
              <a:t>들은 접근하지 않아도</a:t>
            </a:r>
            <a:r>
              <a:rPr lang="en-US" altLang="ko-KR" sz="1700" b="1" dirty="0">
                <a:latin typeface="+mj-ea"/>
                <a:ea typeface="+mj-ea"/>
              </a:rPr>
              <a:t>, </a:t>
            </a:r>
            <a:r>
              <a:rPr lang="ko-KR" altLang="en-US" sz="1700" b="1" dirty="0">
                <a:latin typeface="+mj-ea"/>
                <a:ea typeface="+mj-ea"/>
              </a:rPr>
              <a:t>메모리를 공유하기때문에 함께 </a:t>
            </a:r>
            <a:r>
              <a:rPr lang="en-US" altLang="ko-KR" sz="1700" b="1" dirty="0">
                <a:latin typeface="+mj-ea"/>
                <a:ea typeface="+mj-ea"/>
              </a:rPr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32611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</a:t>
            </a:r>
            <a:r>
              <a:rPr lang="ko-KR" altLang="en-US" sz="1800" dirty="0">
                <a:latin typeface="+mj-ea"/>
              </a:rPr>
              <a:t>메모리 관리 구조</a:t>
            </a:r>
            <a:r>
              <a:rPr lang="en-US" altLang="ko-KR" sz="1800" dirty="0">
                <a:latin typeface="+mj-ea"/>
              </a:rPr>
              <a:t>, </a:t>
            </a:r>
            <a:r>
              <a:rPr lang="ko-KR" altLang="en-US" sz="1800" dirty="0">
                <a:latin typeface="+mj-ea"/>
              </a:rPr>
              <a:t>정책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Solution : NUMA ( Non-Uniform Memory </a:t>
            </a:r>
            <a:r>
              <a:rPr lang="en-US" altLang="ko-KR" sz="1700" b="1" dirty="0" err="1">
                <a:latin typeface="+mj-ea"/>
                <a:ea typeface="+mj-ea"/>
              </a:rPr>
              <a:t>Acccess</a:t>
            </a:r>
            <a:r>
              <a:rPr lang="en-US" altLang="ko-KR" sz="1700" b="1" dirty="0">
                <a:latin typeface="+mj-ea"/>
                <a:ea typeface="+mj-ea"/>
              </a:rPr>
              <a:t> )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CPU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들을 몇 개의 그룹으로 분할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, 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그룹에게 지역메모리 할당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br>
              <a:rPr lang="en-US" altLang="ko-KR" sz="1700" b="1" dirty="0">
                <a:latin typeface="+mj-ea"/>
                <a:ea typeface="+mj-ea"/>
              </a:rPr>
            </a:b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기존 시스템 </a:t>
            </a:r>
            <a:r>
              <a:rPr lang="en-US" altLang="ko-KR" sz="1700" b="1" dirty="0">
                <a:latin typeface="+mj-ea"/>
                <a:ea typeface="+mj-ea"/>
              </a:rPr>
              <a:t>: UMA ( Uniform Memory Access 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</p:txBody>
      </p: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21DDEB37-3394-4DF4-A6F3-6A4E27D3CF4D}"/>
              </a:ext>
            </a:extLst>
          </p:cNvPr>
          <p:cNvSpPr/>
          <p:nvPr/>
        </p:nvSpPr>
        <p:spPr>
          <a:xfrm>
            <a:off x="5915025" y="3654388"/>
            <a:ext cx="361950" cy="904875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Node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뱅크 </a:t>
            </a:r>
            <a:r>
              <a:rPr lang="en-US" altLang="ko-KR" sz="1700" b="1" dirty="0">
                <a:latin typeface="+mj-ea"/>
                <a:ea typeface="+mj-ea"/>
              </a:rPr>
              <a:t>( bank ) : </a:t>
            </a:r>
            <a:r>
              <a:rPr lang="ko-KR" altLang="en-US" sz="1700" b="1" dirty="0">
                <a:latin typeface="+mj-ea"/>
                <a:ea typeface="+mj-ea"/>
              </a:rPr>
              <a:t>접근속도가 같은 메모리의 집합</a:t>
            </a:r>
            <a:endParaRPr lang="en-US" altLang="ko-KR" sz="1700" b="1" dirty="0">
              <a:latin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</a:rPr>
              <a:t>노드 </a:t>
            </a:r>
            <a:r>
              <a:rPr lang="en-US" altLang="ko-KR" sz="1700" b="1" dirty="0">
                <a:latin typeface="+mj-ea"/>
              </a:rPr>
              <a:t>: </a:t>
            </a:r>
            <a:r>
              <a:rPr lang="ko-KR" altLang="en-US" sz="1700" b="1" dirty="0">
                <a:latin typeface="+mj-ea"/>
              </a:rPr>
              <a:t>뱅크를 표현하는 구조</a:t>
            </a:r>
            <a:endParaRPr lang="en-US" altLang="ko-KR" sz="1700" b="1" dirty="0">
              <a:latin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</a:rPr>
              <a:t>( ~/include/</a:t>
            </a:r>
            <a:r>
              <a:rPr lang="en-US" altLang="ko-KR" sz="1700" b="1" dirty="0" err="1">
                <a:latin typeface="+mj-ea"/>
              </a:rPr>
              <a:t>linux</a:t>
            </a:r>
            <a:r>
              <a:rPr lang="en-US" altLang="ko-KR" sz="1700" b="1" dirty="0">
                <a:latin typeface="+mj-ea"/>
              </a:rPr>
              <a:t>/</a:t>
            </a:r>
            <a:r>
              <a:rPr lang="en-US" altLang="ko-KR" sz="1700" b="1" dirty="0" err="1">
                <a:latin typeface="+mj-ea"/>
              </a:rPr>
              <a:t>mmzone.h</a:t>
            </a:r>
            <a:r>
              <a:rPr lang="en-US" altLang="ko-KR" sz="1700" b="1" dirty="0">
                <a:latin typeface="+mj-ea"/>
              </a:rPr>
              <a:t> 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UMA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:</a:t>
            </a:r>
            <a:r>
              <a:rPr lang="ko-KR" altLang="en-US" sz="1700" b="1" dirty="0">
                <a:latin typeface="+mj-ea"/>
                <a:ea typeface="+mj-ea"/>
              </a:rPr>
              <a:t> 한 개의 뱅크 </a:t>
            </a:r>
            <a:r>
              <a:rPr lang="en-US" altLang="ko-KR" sz="1700" b="1" dirty="0">
                <a:latin typeface="+mj-ea"/>
                <a:ea typeface="+mj-ea"/>
              </a:rPr>
              <a:t>/ </a:t>
            </a:r>
            <a:r>
              <a:rPr lang="ko-KR" altLang="en-US" sz="1700" b="1" dirty="0">
                <a:latin typeface="+mj-ea"/>
                <a:ea typeface="+mj-ea"/>
              </a:rPr>
              <a:t>전역변수 </a:t>
            </a:r>
            <a:r>
              <a:rPr lang="en-US" altLang="ko-KR" sz="1700" b="1" dirty="0" err="1">
                <a:latin typeface="+mj-ea"/>
                <a:ea typeface="+mj-ea"/>
              </a:rPr>
              <a:t>contig_page_data</a:t>
            </a:r>
            <a:r>
              <a:rPr lang="ko-KR" altLang="en-US" sz="1700" b="1" dirty="0">
                <a:latin typeface="+mj-ea"/>
                <a:ea typeface="+mj-ea"/>
              </a:rPr>
              <a:t>로 접근가능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NUMA : </a:t>
            </a:r>
            <a:r>
              <a:rPr lang="ko-KR" altLang="en-US" sz="1700" b="1" dirty="0">
                <a:latin typeface="+mj-ea"/>
                <a:ea typeface="+mj-ea"/>
              </a:rPr>
              <a:t>복수개의 뱅크 </a:t>
            </a:r>
            <a:r>
              <a:rPr lang="en-US" altLang="ko-KR" sz="1700" b="1" dirty="0">
                <a:latin typeface="+mj-ea"/>
                <a:ea typeface="+mj-ea"/>
              </a:rPr>
              <a:t>/ </a:t>
            </a:r>
            <a:r>
              <a:rPr lang="en-US" altLang="ko-KR" sz="1700" b="1" dirty="0" err="1">
                <a:latin typeface="+mj-ea"/>
                <a:ea typeface="+mj-ea"/>
              </a:rPr>
              <a:t>page_list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라는 </a:t>
            </a:r>
            <a:r>
              <a:rPr lang="ko-KR" altLang="en-US" sz="1700" b="1" dirty="0">
                <a:highlight>
                  <a:srgbClr val="008000"/>
                </a:highlight>
                <a:latin typeface="+mj-ea"/>
                <a:ea typeface="+mj-ea"/>
              </a:rPr>
              <a:t>배열로</a:t>
            </a:r>
            <a:r>
              <a:rPr lang="ko-KR" altLang="en-US" sz="1700" b="1" dirty="0">
                <a:latin typeface="+mj-ea"/>
                <a:ea typeface="+mj-ea"/>
              </a:rPr>
              <a:t> 접근</a:t>
            </a:r>
            <a:r>
              <a:rPr lang="en-US" altLang="ko-KR" sz="1700" b="1" dirty="0">
                <a:latin typeface="+mj-ea"/>
                <a:ea typeface="+mj-ea"/>
              </a:rPr>
              <a:t>, </a:t>
            </a:r>
            <a:r>
              <a:rPr lang="ko-KR" altLang="en-US" sz="1700" b="1" dirty="0">
                <a:latin typeface="+mj-ea"/>
                <a:ea typeface="+mj-ea"/>
              </a:rPr>
              <a:t>관리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&gt; 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일관된 자료구조를 통해서 전체 물리메모리 접근 가능 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( </a:t>
            </a:r>
            <a:r>
              <a:rPr lang="en-US" altLang="ko-KR" sz="1700" b="1" dirty="0" err="1">
                <a:highlight>
                  <a:srgbClr val="800080"/>
                </a:highlight>
                <a:latin typeface="+mj-ea"/>
                <a:ea typeface="+mj-ea"/>
              </a:rPr>
              <a:t>pg_data_t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 struct )</a:t>
            </a:r>
          </a:p>
        </p:txBody>
      </p:sp>
    </p:spTree>
    <p:extLst>
      <p:ext uri="{BB962C8B-B14F-4D97-AF65-F5344CB8AC3E}">
        <p14:creationId xmlns:p14="http://schemas.microsoft.com/office/powerpoint/2010/main" val="25032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Node</a:t>
            </a:r>
            <a:endParaRPr lang="en-US" altLang="ko-KR" sz="3800" dirty="0">
              <a:latin typeface="+mj-ea"/>
            </a:endParaRPr>
          </a:p>
        </p:txBody>
      </p:sp>
      <p:pic>
        <p:nvPicPr>
          <p:cNvPr id="1026" name="Picture 2" descr="Bank, Node, Zone, Pageframe">
            <a:extLst>
              <a:ext uri="{FF2B5EF4-FFF2-40B4-BE49-F238E27FC236}">
                <a16:creationId xmlns:a16="http://schemas.microsoft.com/office/drawing/2014/main" id="{8672914A-A809-4364-818E-F1A6AE779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4" y="1843088"/>
            <a:ext cx="6445732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9A4D2E7-1000-4BF7-830A-754D67ABDB47}"/>
              </a:ext>
            </a:extLst>
          </p:cNvPr>
          <p:cNvSpPr txBox="1">
            <a:spLocks/>
          </p:cNvSpPr>
          <p:nvPr/>
        </p:nvSpPr>
        <p:spPr>
          <a:xfrm>
            <a:off x="7210424" y="1843089"/>
            <a:ext cx="4143375" cy="438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 err="1">
                <a:latin typeface="+mj-ea"/>
                <a:ea typeface="+mj-ea"/>
              </a:rPr>
              <a:t>pg_data_t</a:t>
            </a:r>
            <a:r>
              <a:rPr lang="en-US" altLang="ko-KR" sz="1700" b="1" dirty="0">
                <a:latin typeface="+mj-ea"/>
                <a:ea typeface="+mj-ea"/>
              </a:rPr>
              <a:t>  Member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+mj-ea"/>
                <a:ea typeface="+mj-ea"/>
              </a:rPr>
              <a:t>+ </a:t>
            </a:r>
            <a:r>
              <a:rPr lang="ko-KR" altLang="en-US" sz="1700" b="1" dirty="0">
                <a:latin typeface="+mj-ea"/>
                <a:ea typeface="+mj-ea"/>
              </a:rPr>
              <a:t>물리 메모리의 실제 양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+mj-ea"/>
                <a:ea typeface="+mj-ea"/>
              </a:rPr>
              <a:t>+ </a:t>
            </a:r>
            <a:r>
              <a:rPr lang="ko-KR" altLang="en-US" sz="1700" b="1" dirty="0">
                <a:latin typeface="+mj-ea"/>
                <a:ea typeface="+mj-ea"/>
              </a:rPr>
              <a:t>물리메모리의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메모리 맵 위치 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+mj-ea"/>
                <a:ea typeface="+mj-ea"/>
              </a:rPr>
              <a:t>+ zone</a:t>
            </a:r>
            <a:r>
              <a:rPr lang="ko-KR" altLang="en-US" sz="1700" b="1" dirty="0">
                <a:latin typeface="+mj-ea"/>
                <a:ea typeface="+mj-ea"/>
              </a:rPr>
              <a:t>구조체를 한 배열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+mj-ea"/>
                <a:ea typeface="+mj-ea"/>
              </a:rPr>
              <a:t>+ zone </a:t>
            </a:r>
            <a:r>
              <a:rPr lang="ko-KR" altLang="en-US" sz="1700" b="1" dirty="0">
                <a:latin typeface="+mj-ea"/>
                <a:ea typeface="+mj-ea"/>
              </a:rPr>
              <a:t>구조체의 개수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8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CDF007-A789-4DA2-99EE-437EF9DB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+mj-ea"/>
              </a:rPr>
              <a:t>메모리 관리 기법</a:t>
            </a:r>
            <a:br>
              <a:rPr lang="en-US" altLang="ko-KR" sz="3800" dirty="0">
                <a:latin typeface="+mj-ea"/>
              </a:rPr>
            </a:br>
            <a:r>
              <a:rPr lang="en-US" altLang="ko-KR" sz="1800" dirty="0">
                <a:latin typeface="+mj-ea"/>
              </a:rPr>
              <a:t> - Zone</a:t>
            </a:r>
            <a:endParaRPr lang="en-US" altLang="ko-KR" sz="3800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216DD4-F3F3-460F-9072-3DE0F39E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303"/>
            <a:ext cx="10515600" cy="4245047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일부 </a:t>
            </a:r>
            <a:r>
              <a:rPr lang="en-US" altLang="ko-KR" sz="1700" b="1" dirty="0">
                <a:latin typeface="+mj-ea"/>
                <a:ea typeface="+mj-ea"/>
              </a:rPr>
              <a:t>ISA</a:t>
            </a:r>
            <a:r>
              <a:rPr lang="ko-KR" altLang="en-US" sz="1700" b="1" dirty="0">
                <a:latin typeface="+mj-ea"/>
                <a:ea typeface="+mj-ea"/>
              </a:rPr>
              <a:t>버스 기반 디바이스의 경우 정상적인 </a:t>
            </a:r>
            <a:r>
              <a:rPr lang="ko-KR" altLang="en-US" sz="1700" b="1" dirty="0" err="1">
                <a:latin typeface="+mj-ea"/>
                <a:ea typeface="+mj-ea"/>
              </a:rPr>
              <a:t>동작울</a:t>
            </a:r>
            <a:r>
              <a:rPr lang="ko-KR" altLang="en-US" sz="1700" b="1" dirty="0">
                <a:latin typeface="+mj-ea"/>
                <a:ea typeface="+mj-ea"/>
              </a:rPr>
              <a:t> 위해 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반드시 물리메모리 중 </a:t>
            </a:r>
            <a:r>
              <a:rPr lang="en-US" altLang="ko-KR" sz="1700" b="1" dirty="0">
                <a:latin typeface="+mj-ea"/>
                <a:ea typeface="+mj-ea"/>
              </a:rPr>
              <a:t>16MB</a:t>
            </a:r>
            <a:r>
              <a:rPr lang="ko-KR" altLang="en-US" sz="1700" b="1" dirty="0">
                <a:latin typeface="+mj-ea"/>
                <a:ea typeface="+mj-ea"/>
              </a:rPr>
              <a:t>이하 부분을 할당해 줘야함</a:t>
            </a: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latin typeface="+mj-ea"/>
                <a:ea typeface="+mj-ea"/>
              </a:rPr>
              <a:t>하지만 </a:t>
            </a:r>
            <a:r>
              <a:rPr lang="en-US" altLang="ko-KR" sz="1700" b="1" dirty="0">
                <a:latin typeface="+mj-ea"/>
                <a:ea typeface="+mj-ea"/>
              </a:rPr>
              <a:t>LINUX</a:t>
            </a:r>
            <a:r>
              <a:rPr lang="ko-KR" altLang="en-US" sz="1700" b="1" dirty="0">
                <a:latin typeface="+mj-ea"/>
                <a:ea typeface="+mj-ea"/>
              </a:rPr>
              <a:t>에서는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 </a:t>
            </a:r>
            <a:r>
              <a:rPr lang="en-US" altLang="ko-KR" sz="1700" b="1" dirty="0">
                <a:highlight>
                  <a:srgbClr val="800080"/>
                </a:highlight>
                <a:latin typeface="+mj-ea"/>
                <a:ea typeface="+mj-ea"/>
              </a:rPr>
              <a:t>ISA</a:t>
            </a: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사용여부와 관계없이 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700" b="1" dirty="0">
                <a:highlight>
                  <a:srgbClr val="800080"/>
                </a:highlight>
                <a:latin typeface="+mj-ea"/>
                <a:ea typeface="+mj-ea"/>
              </a:rPr>
              <a:t>리눅스가 원활히 수행될 수 있도록 설계하고자 했음</a:t>
            </a:r>
            <a:endParaRPr lang="en-US" altLang="ko-KR" sz="1700" b="1" dirty="0">
              <a:highlight>
                <a:srgbClr val="800080"/>
              </a:highlight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ISA 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IBM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PC</a:t>
            </a:r>
            <a:r>
              <a:rPr lang="ko-KR" altLang="en-US" sz="1700" b="1" dirty="0">
                <a:latin typeface="+mj-ea"/>
                <a:ea typeface="+mj-ea"/>
              </a:rPr>
              <a:t>에서 플러그인 카드를 삽입하는 방법</a:t>
            </a:r>
            <a:r>
              <a:rPr lang="en-US" altLang="ko-KR" sz="1700" b="1" dirty="0">
                <a:latin typeface="+mj-ea"/>
                <a:ea typeface="+mj-ea"/>
              </a:rPr>
              <a:t>,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700" b="1" dirty="0">
                <a:latin typeface="+mj-ea"/>
                <a:ea typeface="+mj-ea"/>
              </a:rPr>
              <a:t>CPU</a:t>
            </a:r>
            <a:r>
              <a:rPr lang="ko-KR" altLang="en-US" sz="1700" b="1" dirty="0">
                <a:latin typeface="+mj-ea"/>
                <a:ea typeface="+mj-ea"/>
              </a:rPr>
              <a:t>와 각종 주변장치를 연결하여 정보를 전달 할 수 있게 하는 버스설계규격</a:t>
            </a:r>
            <a:endParaRPr lang="en-US" altLang="ko-KR" sz="17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11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524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Symbol</vt:lpstr>
      <vt:lpstr>Office Theme</vt:lpstr>
      <vt:lpstr>Contents</vt:lpstr>
      <vt:lpstr>Keyword</vt:lpstr>
      <vt:lpstr>메모리 관리 기법  - 가상 메모리</vt:lpstr>
      <vt:lpstr>메모리 관리 기법  - 메모리 관리 구조, 정책</vt:lpstr>
      <vt:lpstr>메모리 관리 기법  - 메모리 관리 구조, 정책</vt:lpstr>
      <vt:lpstr>메모리 관리 기법  - 메모리 관리 구조, 정책</vt:lpstr>
      <vt:lpstr>메모리 관리 기법  - Node</vt:lpstr>
      <vt:lpstr>메모리 관리 기법  - Node</vt:lpstr>
      <vt:lpstr>메모리 관리 기법  - Zone</vt:lpstr>
      <vt:lpstr>메모리 관리 기법  - Zone</vt:lpstr>
      <vt:lpstr>메모리 관리 기법  - Zone의 문제점</vt:lpstr>
      <vt:lpstr>메모리 관리 기법  - Zone</vt:lpstr>
      <vt:lpstr>메모리 관리 기법  - Page frame</vt:lpstr>
      <vt:lpstr>메모리 관리 기법  - Page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형일</dc:creator>
  <cp:lastModifiedBy>형일 문</cp:lastModifiedBy>
  <cp:revision>598</cp:revision>
  <dcterms:created xsi:type="dcterms:W3CDTF">2020-04-10T06:45:37Z</dcterms:created>
  <dcterms:modified xsi:type="dcterms:W3CDTF">2020-04-18T12:50:49Z</dcterms:modified>
</cp:coreProperties>
</file>