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8" r:id="rId2"/>
    <p:sldId id="259" r:id="rId3"/>
    <p:sldId id="266" r:id="rId4"/>
    <p:sldId id="260" r:id="rId5"/>
    <p:sldId id="261" r:id="rId6"/>
    <p:sldId id="262" r:id="rId7"/>
    <p:sldId id="263" r:id="rId8"/>
    <p:sldId id="264" r:id="rId9"/>
    <p:sldId id="265" r:id="rId10"/>
    <p:sldId id="256" r:id="rId11"/>
    <p:sldId id="257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56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0866DB-9131-4598-A18E-1B7CEA46B52C}" type="datetimeFigureOut">
              <a:rPr lang="ko-KR" altLang="en-US" smtClean="0"/>
              <a:t>2020-04-11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BF7DC4-E955-4FB5-90E5-9259167855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54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CPU</a:t>
            </a:r>
            <a:r>
              <a:rPr kumimoji="1" lang="ko-KR" altLang="en-US" dirty="0"/>
              <a:t>는 하나의 </a:t>
            </a:r>
            <a:r>
              <a:rPr kumimoji="1" lang="en-US" altLang="ko-KR" dirty="0"/>
              <a:t>task</a:t>
            </a:r>
            <a:r>
              <a:rPr kumimoji="1" lang="ko-KR" altLang="en-US" dirty="0"/>
              <a:t>밖에 실행을 못함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멀티 </a:t>
            </a:r>
            <a:r>
              <a:rPr kumimoji="1" lang="ko-KR" altLang="en-US" dirty="0" err="1"/>
              <a:t>테스킹을</a:t>
            </a:r>
            <a:r>
              <a:rPr kumimoji="1" lang="ko-KR" altLang="en-US" dirty="0"/>
              <a:t> 위해서는 현재의 작업 상태를 저장할 필요가 있음</a:t>
            </a:r>
            <a:endParaRPr kumimoji="1" lang="en-US" altLang="ko-KR" dirty="0"/>
          </a:p>
          <a:p>
            <a:r>
              <a:rPr kumimoji="1" lang="en-US" altLang="ko-KR" dirty="0"/>
              <a:t>EX) A,</a:t>
            </a:r>
            <a:r>
              <a:rPr kumimoji="1" lang="ko-KR" altLang="en-US" dirty="0"/>
              <a:t> </a:t>
            </a:r>
            <a:r>
              <a:rPr kumimoji="1" lang="en-US" altLang="ko-KR" dirty="0"/>
              <a:t>B</a:t>
            </a:r>
            <a:r>
              <a:rPr kumimoji="1" lang="ko-KR" altLang="en-US" dirty="0"/>
              <a:t> 프로세스가 있다라고 가정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A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처리하는 중에 </a:t>
            </a:r>
            <a:r>
              <a:rPr kumimoji="1" lang="en-US" altLang="ko-KR" dirty="0"/>
              <a:t>B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갑자기 처리해야 할 때</a:t>
            </a:r>
            <a:r>
              <a:rPr kumimoji="1" lang="en-US" altLang="ko-KR" dirty="0"/>
              <a:t>,</a:t>
            </a:r>
            <a:r>
              <a:rPr kumimoji="1" lang="ko-KR" altLang="en-US" dirty="0"/>
              <a:t> 만약 </a:t>
            </a:r>
            <a:r>
              <a:rPr kumimoji="1" lang="en-US" altLang="ko-KR" dirty="0"/>
              <a:t>A</a:t>
            </a:r>
            <a:r>
              <a:rPr kumimoji="1" lang="ko-KR" altLang="en-US" dirty="0"/>
              <a:t>의 작업 상태를 저장하지 않고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B</a:t>
            </a:r>
            <a:r>
              <a:rPr kumimoji="1" lang="ko-KR" altLang="en-US" dirty="0"/>
              <a:t> 프로세스의 작업을 수행한다면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32 bit</a:t>
            </a:r>
            <a:r>
              <a:rPr kumimoji="1" lang="ko-KR" altLang="en-US" dirty="0"/>
              <a:t> 기준으로 </a:t>
            </a:r>
            <a:r>
              <a:rPr kumimoji="1" lang="en-US" altLang="ko-KR" dirty="0"/>
              <a:t>EAX, EIP </a:t>
            </a:r>
            <a:r>
              <a:rPr kumimoji="1" lang="ko-KR" altLang="en-US" dirty="0"/>
              <a:t>등의 레지스터의 값 변화가 생길 것이고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그러면 나중에 </a:t>
            </a:r>
            <a:r>
              <a:rPr kumimoji="1" lang="en-US" altLang="ko-KR" dirty="0"/>
              <a:t>A</a:t>
            </a:r>
            <a:r>
              <a:rPr kumimoji="1" lang="ko-KR" altLang="en-US" dirty="0"/>
              <a:t> 프로세스로 돌아갔을 때 정상적인 처리가 불가능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B5B184-10F0-E64D-BF7D-7B2662D34543}" type="slidenum">
              <a:rPr kumimoji="1" lang="ko-KR" altLang="en-US" smtClean="0"/>
              <a:t>20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36370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B5B184-10F0-E64D-BF7D-7B2662D34543}" type="slidenum">
              <a:rPr kumimoji="1" lang="ko-KR" altLang="en-US" smtClean="0"/>
              <a:t>21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971755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B5B184-10F0-E64D-BF7D-7B2662D34543}" type="slidenum">
              <a:rPr kumimoji="1" lang="ko-KR" altLang="en-US" smtClean="0"/>
              <a:t>22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784093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오른쪽 그림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__</a:t>
            </a:r>
            <a:r>
              <a:rPr lang="en-US" altLang="ko-KR" dirty="0" err="1"/>
              <a:t>switch_to</a:t>
            </a:r>
            <a:r>
              <a:rPr lang="ko-KR" altLang="en-US" dirty="0"/>
              <a:t> 일부분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B5B184-10F0-E64D-BF7D-7B2662D34543}" type="slidenum">
              <a:rPr kumimoji="1" lang="ko-KR" altLang="en-US" smtClean="0"/>
              <a:t>23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176415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err="1"/>
              <a:t>다으메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iretq</a:t>
            </a:r>
            <a:r>
              <a:rPr kumimoji="1" lang="en-US" altLang="ko-KR" dirty="0"/>
              <a:t> or </a:t>
            </a:r>
            <a:r>
              <a:rPr kumimoji="1" lang="en-US" altLang="ko-KR" dirty="0" err="1"/>
              <a:t>iret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B5B184-10F0-E64D-BF7D-7B2662D34543}" type="slidenum">
              <a:rPr kumimoji="1" lang="ko-KR" altLang="en-US" smtClean="0"/>
              <a:t>24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14268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4E7CD8-8B65-42D6-9D19-4F274F221D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A64EB7E-E286-49DE-ADF0-985004DBDE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C97B47-8033-4FF4-8A58-55FF41D2B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1AF54-0C9A-4E20-AE20-85A4D44B305C}" type="datetimeFigureOut">
              <a:rPr lang="ko-KR" altLang="en-US" smtClean="0"/>
              <a:t>2020-04-11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5E40FB-3975-40D3-A871-0F4B70B8C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B97924-8AA1-49AA-96E5-95E759622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603DC-EF90-432C-9E4C-38483A123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519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5D7627-6FED-4297-ACB2-89A835233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28A0CD1-BE85-4E5D-B073-593260EA93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BCDB65-D81B-42C6-9332-8B912DDF0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1AF54-0C9A-4E20-AE20-85A4D44B305C}" type="datetimeFigureOut">
              <a:rPr lang="ko-KR" altLang="en-US" smtClean="0"/>
              <a:t>2020-04-11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3D9E82-BFFE-47D5-A9C6-95EE74630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6FF134-6613-4266-BE2C-D46FCB1E2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603DC-EF90-432C-9E4C-38483A123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3055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3E71A28-B7D0-4FD9-A58A-E1C9DAC5B5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144D93-DC83-41AE-B882-23A1CBE44C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CD9B21-DC0D-4AE8-8592-E0CEEE4D3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1AF54-0C9A-4E20-AE20-85A4D44B305C}" type="datetimeFigureOut">
              <a:rPr lang="ko-KR" altLang="en-US" smtClean="0"/>
              <a:t>2020-04-11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8CE7A6-64CC-4E3B-9CFB-89778F5B9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9CC1CF-7EBF-49AC-947B-5B41BDD0E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603DC-EF90-432C-9E4C-38483A123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826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5F8499-EB4B-4C2B-ADF9-F8744B814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E8F404-D526-4FFC-9D60-14567BE5E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A14F37-A397-40EF-8FCF-6A123FDCA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1AF54-0C9A-4E20-AE20-85A4D44B305C}" type="datetimeFigureOut">
              <a:rPr lang="ko-KR" altLang="en-US" smtClean="0"/>
              <a:t>2020-04-11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9213C0-0C5C-4EC2-BD0E-F55198913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63125D-2A61-4E15-94B3-DB15BE530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603DC-EF90-432C-9E4C-38483A123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011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7ACE2E-187B-4672-9A5C-09CABDD84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AF118E-3E4B-4582-9A56-CE8302769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C01EBE-230A-4F95-80CC-068BAB797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1AF54-0C9A-4E20-AE20-85A4D44B305C}" type="datetimeFigureOut">
              <a:rPr lang="ko-KR" altLang="en-US" smtClean="0"/>
              <a:t>2020-04-11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7BA395-BBD2-42D7-B821-12BE23FCA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766A88-6A17-4FD9-8F96-AF703FB72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603DC-EF90-432C-9E4C-38483A123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997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3E8F13-8848-44E3-AFB3-3225FF45A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09F1C3-7A20-438C-9549-6BC0B57743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5D6FBF-F7FE-4A82-82C6-71962A1177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DF2168-F8D2-48D3-9944-44FD7F267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1AF54-0C9A-4E20-AE20-85A4D44B305C}" type="datetimeFigureOut">
              <a:rPr lang="ko-KR" altLang="en-US" smtClean="0"/>
              <a:t>2020-04-11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FEE5AB-FB3A-4985-A783-C7127E3D2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BCFC46-804F-446B-8EC6-EA3DF798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603DC-EF90-432C-9E4C-38483A123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9411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E2B19A-BDD4-4B69-A15B-05D02B191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D65F2D-E830-41D3-8A2B-7933D1E5FD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9BDFAC9-196A-4275-8088-FF1E468A3B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36E6E6D-AB17-4187-AE70-4B06839A47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2ACD1B3-73AF-4A9C-8D00-0CCB0135DA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E4160A6-2EA5-4685-BCED-B438F0FD9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1AF54-0C9A-4E20-AE20-85A4D44B305C}" type="datetimeFigureOut">
              <a:rPr lang="ko-KR" altLang="en-US" smtClean="0"/>
              <a:t>2020-04-11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AEAEBF1-FF51-4501-BEEC-9906BE00A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71DEB49-FCD4-4F5F-9395-793E71727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603DC-EF90-432C-9E4C-38483A123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043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D54CB0-3896-48E4-8DAD-B1392EB07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343B4A1-FEA2-48D7-A764-A485B9EE8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1AF54-0C9A-4E20-AE20-85A4D44B305C}" type="datetimeFigureOut">
              <a:rPr lang="ko-KR" altLang="en-US" smtClean="0"/>
              <a:t>2020-04-11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1B9F778-46EB-439B-A878-1DFF3424A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7BB2166-16AC-4A89-B967-DBCBB34C3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603DC-EF90-432C-9E4C-38483A123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584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3DAD389-16E6-49B6-A743-D1E634F74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1AF54-0C9A-4E20-AE20-85A4D44B305C}" type="datetimeFigureOut">
              <a:rPr lang="ko-KR" altLang="en-US" smtClean="0"/>
              <a:t>2020-04-11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E524B0A-358A-412D-9396-75B243224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CA1ECB-6406-469E-8515-B96F0157E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603DC-EF90-432C-9E4C-38483A123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704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7C6603-34DC-4E36-8FB9-E82568AE0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C983A8-16B3-4E6C-BC4D-8A7B10A29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715759-DC74-4112-B5AC-48DA6A64F3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8430E6-2920-4D26-9770-DFE69194C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1AF54-0C9A-4E20-AE20-85A4D44B305C}" type="datetimeFigureOut">
              <a:rPr lang="ko-KR" altLang="en-US" smtClean="0"/>
              <a:t>2020-04-11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679690-12DA-4FCC-9C75-ABD428A8B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FCE067-30B5-4575-851C-C514E7E04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603DC-EF90-432C-9E4C-38483A123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185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96FB74-12FF-48F5-B117-20D77F631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A347F27-52C4-4022-8141-524C42BB42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B0196F1-5B92-4577-95AC-4265D2542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716EF1-7CAB-451F-9745-B0414AB90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1AF54-0C9A-4E20-AE20-85A4D44B305C}" type="datetimeFigureOut">
              <a:rPr lang="ko-KR" altLang="en-US" smtClean="0"/>
              <a:t>2020-04-11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1701B1-28FA-42BC-8A64-99B39BF9A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19D032-4823-40F5-9FDC-0ABFE3719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603DC-EF90-432C-9E4C-38483A123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7535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1BB6496-52FA-4528-9C00-C30CBEE7A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833EDD-DABA-4F4F-BFF8-C8B828B56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CD8BB3-6D8E-42DC-94CE-BFF0197833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91AF54-0C9A-4E20-AE20-85A4D44B305C}" type="datetimeFigureOut">
              <a:rPr lang="ko-KR" altLang="en-US" smtClean="0"/>
              <a:t>2020-04-11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321FE0-7A40-44F2-9DB1-8994C190E2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AD29CB-5D04-4CF0-891A-3B8A428E21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603DC-EF90-432C-9E4C-38483A123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699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orvalds/linux/blob/master/include/linux/signal.h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orvalds/linux/blob/master/kernel/signal.c#L1070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E76A18-59F3-4978-BA05-2356838F03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5983" y="1771602"/>
            <a:ext cx="9440034" cy="2157730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Linux Task Model</a:t>
            </a:r>
            <a:endParaRPr lang="ko-KR" alt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712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D74078-B22B-EA43-A507-18B2BF3BAD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ore-KR" dirty="0"/>
              <a:t>Task Context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838B09-064B-6C4C-9070-A03CEDEC20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86829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9CF6A5-E032-E342-8D2E-A6AF774AB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Task Context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2B9D42-464C-354D-B116-51227DFF4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ko-Kore-KR" dirty="0"/>
          </a:p>
          <a:p>
            <a:r>
              <a:rPr kumimoji="1" lang="en-US" altLang="ko-Kore-KR" dirty="0"/>
              <a:t>1.</a:t>
            </a:r>
            <a:r>
              <a:rPr kumimoji="1" lang="ko-KR" altLang="en-US" dirty="0"/>
              <a:t> </a:t>
            </a:r>
            <a:r>
              <a:rPr kumimoji="1" lang="en-US" altLang="ko-KR" dirty="0"/>
              <a:t>System Context</a:t>
            </a:r>
          </a:p>
          <a:p>
            <a:pPr lvl="1"/>
            <a:r>
              <a:rPr kumimoji="1" lang="ko-KR" altLang="en-US" dirty="0"/>
              <a:t>정보를 유지하기위해 커널이 할당한 자료구조들이다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(</a:t>
            </a:r>
            <a:r>
              <a:rPr kumimoji="1" lang="en-US" altLang="ko-KR" dirty="0" err="1"/>
              <a:t>task_struct,fd,file</a:t>
            </a:r>
            <a:r>
              <a:rPr kumimoji="1" lang="en-US" altLang="ko-KR" dirty="0"/>
              <a:t> table, segment </a:t>
            </a:r>
            <a:r>
              <a:rPr kumimoji="1" lang="en-US" altLang="ko-KR" dirty="0" err="1"/>
              <a:t>table,page</a:t>
            </a:r>
            <a:r>
              <a:rPr kumimoji="1" lang="en-US" altLang="ko-KR" dirty="0"/>
              <a:t> table, </a:t>
            </a:r>
            <a:r>
              <a:rPr kumimoji="1" lang="en-US" altLang="ko-KR" dirty="0" err="1"/>
              <a:t>etc</a:t>
            </a:r>
            <a:r>
              <a:rPr kumimoji="1" lang="en-US" altLang="ko-KR" dirty="0"/>
              <a:t>)</a:t>
            </a:r>
          </a:p>
          <a:p>
            <a:r>
              <a:rPr kumimoji="1" lang="en-US" altLang="ko-Kore-KR" dirty="0"/>
              <a:t>2. Memory Context</a:t>
            </a:r>
          </a:p>
          <a:p>
            <a:pPr lvl="1"/>
            <a:r>
              <a:rPr kumimoji="1" lang="en-US" altLang="ko-KR" dirty="0"/>
              <a:t>text, data,</a:t>
            </a:r>
            <a:r>
              <a:rPr kumimoji="1" lang="ko-KR" altLang="en-US" dirty="0"/>
              <a:t> </a:t>
            </a:r>
            <a:r>
              <a:rPr kumimoji="1" lang="en-US" altLang="ko-KR" dirty="0"/>
              <a:t>stack, heap, swap</a:t>
            </a:r>
            <a:r>
              <a:rPr kumimoji="1" lang="ko-KR" altLang="en-US" dirty="0"/>
              <a:t> </a:t>
            </a:r>
            <a:endParaRPr kumimoji="1" lang="en-US" altLang="ko-Kore-KR" dirty="0"/>
          </a:p>
          <a:p>
            <a:r>
              <a:rPr kumimoji="1" lang="en-US" altLang="ko-Kore-KR" dirty="0"/>
              <a:t>3. Hardware Context</a:t>
            </a:r>
          </a:p>
          <a:p>
            <a:pPr lvl="1"/>
            <a:r>
              <a:rPr kumimoji="1" lang="en-US" altLang="ko-Kore-KR" dirty="0"/>
              <a:t>Context </a:t>
            </a:r>
            <a:r>
              <a:rPr kumimoji="1" lang="en-US" altLang="ko-Kore-KR" dirty="0" err="1"/>
              <a:t>switc</a:t>
            </a:r>
            <a:r>
              <a:rPr kumimoji="1" lang="ko-KR" altLang="en-US" dirty="0" err="1"/>
              <a:t>할때</a:t>
            </a:r>
            <a:r>
              <a:rPr kumimoji="1" lang="ko-KR" altLang="en-US" dirty="0"/>
              <a:t> </a:t>
            </a:r>
            <a:r>
              <a:rPr kumimoji="1" lang="en-US" altLang="ko-KR" dirty="0"/>
              <a:t>task</a:t>
            </a:r>
            <a:r>
              <a:rPr kumimoji="1" lang="ko-KR" altLang="en-US" dirty="0"/>
              <a:t>의 현재 </a:t>
            </a:r>
            <a:r>
              <a:rPr kumimoji="1" lang="ko-KR" altLang="en-US" dirty="0" err="1"/>
              <a:t>실행위치</a:t>
            </a:r>
            <a:r>
              <a:rPr kumimoji="1" lang="ko-KR" altLang="en-US" dirty="0"/>
              <a:t> 정보 유지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850126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6F1490-44C1-224C-A7DB-2DFC6408F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 err="1"/>
              <a:t>Task_struct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71693C-6F81-A241-866C-20FB4CD9C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kumimoji="1" lang="en-US" altLang="ko-Kore-KR" dirty="0"/>
              <a:t>~/include/</a:t>
            </a:r>
            <a:r>
              <a:rPr kumimoji="1" lang="en-US" altLang="ko-Kore-KR" dirty="0" err="1"/>
              <a:t>linux</a:t>
            </a:r>
            <a:r>
              <a:rPr kumimoji="1" lang="en-US" altLang="ko-Kore-KR" dirty="0"/>
              <a:t>/</a:t>
            </a:r>
            <a:r>
              <a:rPr kumimoji="1" lang="en-US" altLang="ko-Kore-KR" dirty="0" err="1"/>
              <a:t>sched.h</a:t>
            </a:r>
            <a:r>
              <a:rPr kumimoji="1" lang="ko-KR" altLang="en-US" dirty="0"/>
              <a:t>에 </a:t>
            </a:r>
            <a:r>
              <a:rPr kumimoji="1" lang="ko-KR" altLang="en-US" dirty="0" err="1"/>
              <a:t>정의되어있음</a:t>
            </a:r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  <a:p>
            <a:pPr marL="514350" indent="-514350">
              <a:buAutoNum type="arabicPeriod"/>
            </a:pPr>
            <a:r>
              <a:rPr kumimoji="1" lang="en-US" altLang="ko-KR" dirty="0"/>
              <a:t>Task identification</a:t>
            </a:r>
          </a:p>
          <a:p>
            <a:pPr marL="514350" indent="-514350">
              <a:buAutoNum type="arabicPeriod"/>
            </a:pPr>
            <a:r>
              <a:rPr kumimoji="1" lang="en-US" altLang="ko-KR" dirty="0"/>
              <a:t>State</a:t>
            </a:r>
          </a:p>
          <a:p>
            <a:pPr marL="514350" indent="-514350">
              <a:buAutoNum type="arabicPeriod"/>
            </a:pPr>
            <a:r>
              <a:rPr kumimoji="1" lang="en-US" altLang="ko-KR" dirty="0"/>
              <a:t>Task relationship</a:t>
            </a:r>
          </a:p>
          <a:p>
            <a:pPr marL="514350" indent="-514350">
              <a:buAutoNum type="arabicPeriod"/>
            </a:pPr>
            <a:r>
              <a:rPr kumimoji="1" lang="en-US" altLang="ko-KR" dirty="0"/>
              <a:t>Scheduling information</a:t>
            </a:r>
          </a:p>
          <a:p>
            <a:pPr marL="514350" indent="-514350">
              <a:buAutoNum type="arabicPeriod"/>
            </a:pPr>
            <a:r>
              <a:rPr kumimoji="1" lang="en-US" altLang="ko-KR" dirty="0"/>
              <a:t>Signal information</a:t>
            </a:r>
          </a:p>
          <a:p>
            <a:pPr marL="514350" indent="-514350">
              <a:buAutoNum type="arabicPeriod"/>
            </a:pPr>
            <a:r>
              <a:rPr kumimoji="1" lang="en-US" altLang="ko-KR" dirty="0"/>
              <a:t>Memory information</a:t>
            </a:r>
          </a:p>
          <a:p>
            <a:pPr marL="514350" indent="-514350">
              <a:buAutoNum type="arabicPeriod"/>
            </a:pPr>
            <a:r>
              <a:rPr kumimoji="1" lang="en-US" altLang="ko-KR" dirty="0"/>
              <a:t>File information</a:t>
            </a:r>
          </a:p>
          <a:p>
            <a:pPr marL="514350" indent="-514350">
              <a:buAutoNum type="arabicPeriod"/>
            </a:pPr>
            <a:r>
              <a:rPr kumimoji="1" lang="en-US" altLang="ko-KR" dirty="0"/>
              <a:t>Thread structure</a:t>
            </a:r>
          </a:p>
          <a:p>
            <a:pPr marL="514350" indent="-514350">
              <a:buAutoNum type="arabicPeriod"/>
            </a:pPr>
            <a:r>
              <a:rPr kumimoji="1" lang="en-US" altLang="ko-KR" dirty="0"/>
              <a:t>Time information</a:t>
            </a:r>
          </a:p>
          <a:p>
            <a:pPr marL="514350" indent="-514350">
              <a:buAutoNum type="arabicPeriod"/>
            </a:pPr>
            <a:r>
              <a:rPr kumimoji="1" lang="en-US" altLang="ko-KR" dirty="0"/>
              <a:t>Format</a:t>
            </a:r>
          </a:p>
          <a:p>
            <a:pPr marL="514350" indent="-514350">
              <a:buAutoNum type="arabicPeriod"/>
            </a:pPr>
            <a:r>
              <a:rPr kumimoji="1" lang="en-US" altLang="ko-KR" dirty="0"/>
              <a:t>Resource limits</a:t>
            </a:r>
          </a:p>
        </p:txBody>
      </p:sp>
    </p:spTree>
    <p:extLst>
      <p:ext uri="{BB962C8B-B14F-4D97-AF65-F5344CB8AC3E}">
        <p14:creationId xmlns:p14="http://schemas.microsoft.com/office/powerpoint/2010/main" val="3437860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6F1490-44C1-224C-A7DB-2DFC6408F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Task </a:t>
            </a:r>
            <a:r>
              <a:rPr kumimoji="1" lang="en-US" altLang="ko-KR" dirty="0"/>
              <a:t>identification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71693C-6F81-A241-866C-20FB4CD9C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/>
              <a:t>쓰임새</a:t>
            </a:r>
            <a:r>
              <a:rPr kumimoji="1" lang="en-US" altLang="ko-KR" dirty="0"/>
              <a:t>: Task</a:t>
            </a:r>
            <a:r>
              <a:rPr kumimoji="1" lang="ko-KR" altLang="en-US" dirty="0"/>
              <a:t> 인식하기 위한 변수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대표적</a:t>
            </a:r>
            <a:r>
              <a:rPr kumimoji="1" lang="en-US" altLang="ko-KR" dirty="0"/>
              <a:t>, </a:t>
            </a:r>
            <a:r>
              <a:rPr kumimoji="1" lang="en-US" altLang="ko-KR" dirty="0" err="1"/>
              <a:t>Pid,tgid,hash</a:t>
            </a:r>
            <a:r>
              <a:rPr kumimoji="1" lang="en-US" altLang="ko-KR" dirty="0"/>
              <a:t> </a:t>
            </a:r>
            <a:r>
              <a:rPr kumimoji="1" lang="ko-KR" altLang="en-US" dirty="0" err="1"/>
              <a:t>관련필드</a:t>
            </a:r>
            <a:r>
              <a:rPr kumimoji="1" lang="ko-KR" altLang="en-US" dirty="0"/>
              <a:t> 변수</a:t>
            </a:r>
            <a:endParaRPr kumimoji="1" lang="en-US" altLang="ko-KR" dirty="0"/>
          </a:p>
          <a:p>
            <a:r>
              <a:rPr kumimoji="1" lang="ko-KR" altLang="en-US" dirty="0"/>
              <a:t>사용자에 대한 접근 </a:t>
            </a:r>
            <a:r>
              <a:rPr kumimoji="1" lang="ko-KR" altLang="en-US" dirty="0" err="1"/>
              <a:t>제어권한</a:t>
            </a:r>
            <a:endParaRPr kumimoji="1" lang="en-US" altLang="ko-KR" dirty="0"/>
          </a:p>
          <a:p>
            <a:pPr lvl="1"/>
            <a:r>
              <a:rPr kumimoji="1" lang="en-US" altLang="ko-KR" dirty="0" err="1"/>
              <a:t>uid,euid,suid,fsuid</a:t>
            </a:r>
            <a:endParaRPr kumimoji="1" lang="en-US" altLang="ko-KR" dirty="0"/>
          </a:p>
          <a:p>
            <a:r>
              <a:rPr kumimoji="1" lang="ko-KR" altLang="en-US" dirty="0"/>
              <a:t>사용자 그룹에 대한 접근제어 </a:t>
            </a:r>
            <a:endParaRPr kumimoji="1" lang="en-US" altLang="ko-KR" dirty="0"/>
          </a:p>
          <a:p>
            <a:pPr lvl="1"/>
            <a:r>
              <a:rPr kumimoji="1" lang="en-US" altLang="ko-KR" dirty="0" err="1"/>
              <a:t>Gid,egid,sgid,fssgid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191654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6F1490-44C1-224C-A7DB-2DFC6408F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State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71693C-6F81-A241-866C-20FB4CD9C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kumimoji="1" lang="en-US" altLang="ko-KR" dirty="0"/>
          </a:p>
          <a:p>
            <a:r>
              <a:rPr kumimoji="1" lang="ko-KR" altLang="en-US" dirty="0"/>
              <a:t>생성에서 소멸까지 </a:t>
            </a:r>
            <a:r>
              <a:rPr kumimoji="1" lang="ko-KR" altLang="en-US" dirty="0" err="1"/>
              <a:t>상태관리를</a:t>
            </a:r>
            <a:r>
              <a:rPr kumimoji="1" lang="ko-KR" altLang="en-US" dirty="0"/>
              <a:t> 위한 변수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RUNNING(0),INTERRUPTIBLE(1),UN INTERRUPTIBLE(2),STOPPED(4)</a:t>
            </a:r>
          </a:p>
          <a:p>
            <a:pPr lvl="1"/>
            <a:r>
              <a:rPr kumimoji="1" lang="en-US" altLang="ko-KR" dirty="0"/>
              <a:t>TRACED(8),EXIT_DEAD(16),EXIT_ZOMBIE(32) </a:t>
            </a:r>
          </a:p>
          <a:p>
            <a:endParaRPr kumimoji="1" lang="en-US" altLang="ko-KR" dirty="0"/>
          </a:p>
          <a:p>
            <a:pPr lvl="1"/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239039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6F1490-44C1-224C-A7DB-2DFC6408F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Task </a:t>
            </a:r>
            <a:r>
              <a:rPr kumimoji="1" lang="en-US" altLang="ko-KR" dirty="0"/>
              <a:t>relationship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71693C-6F81-A241-866C-20FB4CD9C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ko-KR" dirty="0"/>
              <a:t>Task</a:t>
            </a:r>
            <a:r>
              <a:rPr kumimoji="1" lang="ko-KR" altLang="en-US" dirty="0"/>
              <a:t>는 생성시 가족관계를 갖음</a:t>
            </a:r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903B749-273D-7F40-96D6-01040615F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913" y="3184711"/>
            <a:ext cx="7771787" cy="2379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7124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6F1490-44C1-224C-A7DB-2DFC6408F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Information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71693C-6F81-A241-866C-20FB4CD9C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kumimoji="1" lang="en-US" altLang="ko-KR" dirty="0"/>
          </a:p>
          <a:p>
            <a:r>
              <a:rPr kumimoji="1" lang="en-US" altLang="ko-KR" dirty="0"/>
              <a:t>Scheduling </a:t>
            </a:r>
          </a:p>
          <a:p>
            <a:pPr lvl="1"/>
            <a:r>
              <a:rPr kumimoji="1" lang="en-US" altLang="ko-KR" dirty="0" err="1"/>
              <a:t>prio</a:t>
            </a:r>
            <a:r>
              <a:rPr kumimoji="1" lang="en-US" altLang="ko-KR" dirty="0"/>
              <a:t>, policy, </a:t>
            </a:r>
            <a:r>
              <a:rPr kumimoji="1" lang="en-US" altLang="ko-KR" dirty="0" err="1"/>
              <a:t>cpus_allowd,time_slice</a:t>
            </a:r>
            <a:r>
              <a:rPr kumimoji="1" lang="en-US" altLang="ko-KR" dirty="0"/>
              <a:t>, </a:t>
            </a:r>
            <a:r>
              <a:rPr kumimoji="1" lang="en-US" altLang="ko-KR" dirty="0" err="1"/>
              <a:t>rt_priority</a:t>
            </a:r>
            <a:r>
              <a:rPr kumimoji="1" lang="ko-KR" altLang="en-US" dirty="0"/>
              <a:t>와 같은 </a:t>
            </a:r>
            <a:r>
              <a:rPr kumimoji="1" lang="ko-KR" altLang="en-US" dirty="0" err="1"/>
              <a:t>스케쥴링변수가</a:t>
            </a:r>
            <a:r>
              <a:rPr kumimoji="1" lang="ko-KR" altLang="en-US" dirty="0"/>
              <a:t> 존재</a:t>
            </a:r>
            <a:endParaRPr kumimoji="1" lang="en-US" altLang="ko-KR" dirty="0"/>
          </a:p>
          <a:p>
            <a:r>
              <a:rPr kumimoji="1" lang="en-US" altLang="ko-KR" dirty="0" err="1"/>
              <a:t>Singal</a:t>
            </a:r>
            <a:endParaRPr kumimoji="1" lang="en-US" altLang="ko-KR" dirty="0"/>
          </a:p>
          <a:p>
            <a:pPr lvl="1"/>
            <a:r>
              <a:rPr kumimoji="1" lang="ko-KR" altLang="en-US" dirty="0" err="1"/>
              <a:t>비동기적인</a:t>
            </a:r>
            <a:r>
              <a:rPr kumimoji="1" lang="ko-KR" altLang="en-US" dirty="0"/>
              <a:t> 사건발생을 알림</a:t>
            </a:r>
            <a:endParaRPr kumimoji="1" lang="en-US" altLang="ko-KR" dirty="0"/>
          </a:p>
          <a:p>
            <a:pPr lvl="2"/>
            <a:r>
              <a:rPr kumimoji="1" lang="en-US" altLang="ko-KR" dirty="0" err="1"/>
              <a:t>Signal,sigghand,blocked,pending</a:t>
            </a:r>
            <a:r>
              <a:rPr kumimoji="1" lang="en-US" altLang="ko-KR" dirty="0"/>
              <a:t> </a:t>
            </a:r>
            <a:r>
              <a:rPr kumimoji="1" lang="ko-KR" altLang="en-US" dirty="0"/>
              <a:t>등이 있음</a:t>
            </a:r>
            <a:endParaRPr kumimoji="1" lang="en-US" altLang="ko-KR" dirty="0"/>
          </a:p>
          <a:p>
            <a:r>
              <a:rPr kumimoji="1" lang="en-US" altLang="ko-KR" dirty="0"/>
              <a:t>Memory</a:t>
            </a:r>
          </a:p>
          <a:p>
            <a:pPr lvl="1"/>
            <a:r>
              <a:rPr kumimoji="1" lang="en-US" altLang="ko-KR" dirty="0" err="1"/>
              <a:t>Task_struct</a:t>
            </a:r>
            <a:r>
              <a:rPr kumimoji="1" lang="ko-KR" altLang="en-US" dirty="0"/>
              <a:t>에는 </a:t>
            </a:r>
            <a:r>
              <a:rPr kumimoji="1" lang="ko-KR" altLang="en-US" dirty="0" err="1"/>
              <a:t>메모리영역</a:t>
            </a:r>
            <a:r>
              <a:rPr kumimoji="1" lang="en-US" altLang="ko-KR" dirty="0"/>
              <a:t> </a:t>
            </a:r>
            <a:r>
              <a:rPr kumimoji="1" lang="ko-KR" altLang="en-US" dirty="0"/>
              <a:t>공간에 대한 위치</a:t>
            </a:r>
            <a:r>
              <a:rPr kumimoji="1" lang="en-US" altLang="ko-KR" dirty="0"/>
              <a:t>,</a:t>
            </a:r>
            <a:r>
              <a:rPr kumimoji="1" lang="ko-KR" altLang="en-US" dirty="0"/>
              <a:t>크기</a:t>
            </a:r>
            <a:r>
              <a:rPr kumimoji="1" lang="en-US" altLang="ko-KR" dirty="0"/>
              <a:t>,</a:t>
            </a:r>
            <a:r>
              <a:rPr kumimoji="1" lang="ko-KR" altLang="en-US" dirty="0"/>
              <a:t>접근제어정보를 관리하는 변수 존재</a:t>
            </a:r>
            <a:endParaRPr kumimoji="1" lang="en-US" altLang="ko-KR" dirty="0"/>
          </a:p>
          <a:p>
            <a:pPr lvl="1"/>
            <a:r>
              <a:rPr kumimoji="1" lang="ko-KR" altLang="en-US" dirty="0" err="1"/>
              <a:t>가상주소</a:t>
            </a:r>
            <a:r>
              <a:rPr kumimoji="1" lang="en-US" altLang="ko-KR" dirty="0"/>
              <a:t>-&gt;</a:t>
            </a:r>
            <a:r>
              <a:rPr kumimoji="1" lang="ko-KR" altLang="en-US" dirty="0" err="1"/>
              <a:t>물리주소</a:t>
            </a:r>
            <a:r>
              <a:rPr kumimoji="1" lang="ko-KR" altLang="en-US" dirty="0"/>
              <a:t> 변환하기 위한 페이지 디렉터리와 테이블 등 정보도 존재</a:t>
            </a:r>
            <a:endParaRPr kumimoji="1" lang="en-US" altLang="ko-KR" dirty="0"/>
          </a:p>
          <a:p>
            <a:pPr lvl="1"/>
            <a:r>
              <a:rPr kumimoji="1" lang="en-US" altLang="ko-KR" dirty="0" err="1"/>
              <a:t>Task_struct</a:t>
            </a:r>
            <a:r>
              <a:rPr kumimoji="1" lang="ko-KR" altLang="en-US" dirty="0"/>
              <a:t>의 </a:t>
            </a:r>
            <a:r>
              <a:rPr kumimoji="1" lang="en-US" altLang="ko-KR" dirty="0" err="1"/>
              <a:t>mm_struct</a:t>
            </a:r>
            <a:r>
              <a:rPr kumimoji="1" lang="ko-KR" altLang="en-US" dirty="0"/>
              <a:t>라는 변수로 </a:t>
            </a:r>
            <a:r>
              <a:rPr kumimoji="1" lang="ko-KR" altLang="en-US" dirty="0" err="1"/>
              <a:t>접근가능</a:t>
            </a:r>
            <a:endParaRPr kumimoji="1" lang="en-US" altLang="ko-KR" dirty="0"/>
          </a:p>
          <a:p>
            <a:r>
              <a:rPr kumimoji="1" lang="en-US" altLang="ko-KR" dirty="0"/>
              <a:t>File</a:t>
            </a:r>
          </a:p>
          <a:p>
            <a:pPr lvl="1"/>
            <a:r>
              <a:rPr kumimoji="1" lang="en-US" altLang="ko-KR" dirty="0"/>
              <a:t>Task</a:t>
            </a:r>
            <a:r>
              <a:rPr kumimoji="1" lang="ko-KR" altLang="en-US" dirty="0"/>
              <a:t>가 오픈한 파일을 </a:t>
            </a:r>
            <a:r>
              <a:rPr kumimoji="1" lang="en-US" altLang="ko-KR" dirty="0" err="1"/>
              <a:t>files_struct</a:t>
            </a:r>
            <a:r>
              <a:rPr kumimoji="1" lang="en-US" altLang="ko-KR" dirty="0"/>
              <a:t> </a:t>
            </a:r>
            <a:r>
              <a:rPr kumimoji="1" lang="ko-KR" altLang="en-US" dirty="0"/>
              <a:t>구조체형태인 </a:t>
            </a:r>
            <a:r>
              <a:rPr kumimoji="1" lang="en-US" altLang="ko-KR" dirty="0"/>
              <a:t>files</a:t>
            </a:r>
            <a:r>
              <a:rPr kumimoji="1" lang="ko-KR" altLang="en-US" dirty="0"/>
              <a:t>변수로 </a:t>
            </a:r>
            <a:r>
              <a:rPr kumimoji="1" lang="ko-KR" altLang="en-US" dirty="0" err="1"/>
              <a:t>접근가능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Ffs</a:t>
            </a:r>
            <a:r>
              <a:rPr kumimoji="1" lang="ko-KR" altLang="en-US" dirty="0"/>
              <a:t>변수로  루트디렉토리</a:t>
            </a:r>
            <a:r>
              <a:rPr kumimoji="1" lang="en-US" altLang="ko-KR" dirty="0"/>
              <a:t>, </a:t>
            </a:r>
            <a:r>
              <a:rPr kumimoji="1" lang="ko-KR" altLang="en-US" dirty="0"/>
              <a:t>현재디렉토리의 </a:t>
            </a:r>
            <a:r>
              <a:rPr kumimoji="1" lang="en-US" altLang="ko-KR" dirty="0" err="1"/>
              <a:t>inode</a:t>
            </a:r>
            <a:r>
              <a:rPr kumimoji="1" lang="en-US" altLang="ko-KR" dirty="0"/>
              <a:t> </a:t>
            </a:r>
            <a:r>
              <a:rPr kumimoji="1" lang="ko-KR" altLang="en-US" dirty="0" err="1"/>
              <a:t>접근가능</a:t>
            </a:r>
            <a:endParaRPr kumimoji="1" lang="en-US" altLang="ko-KR" dirty="0"/>
          </a:p>
          <a:p>
            <a:r>
              <a:rPr kumimoji="1" lang="en-US" altLang="ko-KR" dirty="0"/>
              <a:t>Time</a:t>
            </a:r>
          </a:p>
          <a:p>
            <a:pPr lvl="1"/>
            <a:r>
              <a:rPr kumimoji="1" lang="en-US" altLang="ko-KR" dirty="0"/>
              <a:t>Task</a:t>
            </a:r>
            <a:r>
              <a:rPr kumimoji="1" lang="ko-KR" altLang="en-US" dirty="0"/>
              <a:t>의 </a:t>
            </a:r>
            <a:r>
              <a:rPr kumimoji="1" lang="ko-KR" altLang="en-US" dirty="0" err="1"/>
              <a:t>시간정보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start_time,real_start_time</a:t>
            </a:r>
            <a:r>
              <a:rPr kumimoji="1" lang="en-US" altLang="ko-KR" dirty="0"/>
              <a:t> </a:t>
            </a:r>
            <a:r>
              <a:rPr kumimoji="1" lang="ko-KR" altLang="en-US" dirty="0"/>
              <a:t>등이 존재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사용</a:t>
            </a:r>
            <a:r>
              <a:rPr kumimoji="1" lang="en-US" altLang="ko-KR" dirty="0"/>
              <a:t>CPU </a:t>
            </a:r>
            <a:r>
              <a:rPr kumimoji="1" lang="ko-KR" altLang="en-US" dirty="0"/>
              <a:t>시간의 통계를 담는 필드도 있음</a:t>
            </a:r>
            <a:endParaRPr kumimoji="1" lang="en-US" altLang="ko-KR" dirty="0"/>
          </a:p>
          <a:p>
            <a:endParaRPr kumimoji="1" lang="en-US" altLang="ko-KR" dirty="0"/>
          </a:p>
          <a:p>
            <a:pPr lvl="1"/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644038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6F1490-44C1-224C-A7DB-2DFC6408F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Thread Structure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71693C-6F81-A241-866C-20FB4CD9C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kumimoji="1" lang="en-US" altLang="ko-KR" dirty="0"/>
          </a:p>
          <a:p>
            <a:r>
              <a:rPr kumimoji="1" lang="en-US" altLang="ko-KR" dirty="0"/>
              <a:t>Context Switch</a:t>
            </a:r>
            <a:r>
              <a:rPr kumimoji="1" lang="ko-KR" altLang="en-US" dirty="0" err="1"/>
              <a:t>할때</a:t>
            </a:r>
            <a:r>
              <a:rPr kumimoji="1" lang="ko-KR" altLang="en-US" dirty="0"/>
              <a:t> </a:t>
            </a:r>
            <a:r>
              <a:rPr kumimoji="1" lang="en-US" altLang="ko-KR" dirty="0"/>
              <a:t>Task</a:t>
            </a:r>
            <a:r>
              <a:rPr kumimoji="1" lang="ko-KR" altLang="en-US" dirty="0"/>
              <a:t>가 현재어디까지 실행되었는지 </a:t>
            </a:r>
            <a:r>
              <a:rPr kumimoji="1" lang="ko-KR" altLang="en-US" dirty="0" err="1"/>
              <a:t>저장하는공간</a:t>
            </a:r>
            <a:endParaRPr kumimoji="1" lang="en-US" altLang="ko-KR" dirty="0"/>
          </a:p>
          <a:p>
            <a:endParaRPr kumimoji="1" lang="en-US" altLang="ko-KR" dirty="0"/>
          </a:p>
          <a:p>
            <a:pPr lvl="1"/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220903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6F1490-44C1-224C-A7DB-2DFC6408F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Resource limits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6AFD5BB-7400-C34C-8EC7-308B18AACCEC}"/>
              </a:ext>
            </a:extLst>
          </p:cNvPr>
          <p:cNvSpPr/>
          <p:nvPr/>
        </p:nvSpPr>
        <p:spPr>
          <a:xfrm>
            <a:off x="5210789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ko-Kore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D8241D7E-09B4-2A42-8D2F-B8D89DF73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kumimoji="1" lang="en-US" altLang="ko-KR" dirty="0"/>
          </a:p>
          <a:p>
            <a:r>
              <a:rPr kumimoji="1" lang="en-US" altLang="ko-KR" sz="2400" dirty="0"/>
              <a:t>Task</a:t>
            </a:r>
            <a:r>
              <a:rPr kumimoji="1" lang="ko-KR" altLang="en-US" sz="2400" dirty="0"/>
              <a:t>가 </a:t>
            </a:r>
            <a:r>
              <a:rPr kumimoji="1" lang="ko-KR" altLang="en-US" sz="2400" dirty="0" err="1"/>
              <a:t>사용가능한</a:t>
            </a:r>
            <a:r>
              <a:rPr kumimoji="1" lang="ko-KR" altLang="en-US" sz="2400" dirty="0"/>
              <a:t> 자원의 한계</a:t>
            </a:r>
            <a:endParaRPr kumimoji="1" lang="en-US" altLang="ko-KR" sz="2400" dirty="0"/>
          </a:p>
          <a:p>
            <a:pPr lvl="1"/>
            <a:r>
              <a:rPr kumimoji="1" lang="en-US" altLang="ko-KR" dirty="0" err="1"/>
              <a:t>rlim_max</a:t>
            </a:r>
            <a:r>
              <a:rPr kumimoji="1" lang="en-US" altLang="ko-KR" dirty="0"/>
              <a:t> : </a:t>
            </a:r>
            <a:r>
              <a:rPr kumimoji="1" lang="ko-KR" altLang="en-US" dirty="0"/>
              <a:t>최대 </a:t>
            </a:r>
            <a:r>
              <a:rPr kumimoji="1" lang="ko-KR" altLang="en-US" dirty="0" err="1"/>
              <a:t>허용자원</a:t>
            </a:r>
            <a:r>
              <a:rPr kumimoji="1" lang="ko-KR" altLang="en-US" dirty="0"/>
              <a:t> 수</a:t>
            </a:r>
            <a:endParaRPr kumimoji="1" lang="en-US" altLang="ko-KR" dirty="0"/>
          </a:p>
          <a:p>
            <a:pPr lvl="1"/>
            <a:r>
              <a:rPr kumimoji="1" lang="en-US" altLang="ko-KR" dirty="0" err="1"/>
              <a:t>rlim_cur</a:t>
            </a:r>
            <a:r>
              <a:rPr kumimoji="1" lang="en-US" altLang="ko-KR" dirty="0"/>
              <a:t>   : </a:t>
            </a:r>
            <a:r>
              <a:rPr kumimoji="1" lang="ko-KR" altLang="en-US" dirty="0"/>
              <a:t>현재 설정된 허용 자원의 수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r>
              <a:rPr kumimoji="1" lang="ko-KR" altLang="en-US" sz="2400" dirty="0"/>
              <a:t>현 </a:t>
            </a:r>
            <a:r>
              <a:rPr kumimoji="1" lang="ko-KR" altLang="en-US" sz="2400" dirty="0" err="1"/>
              <a:t>린커널은</a:t>
            </a:r>
            <a:r>
              <a:rPr kumimoji="1" lang="ko-KR" altLang="en-US" sz="2400" dirty="0"/>
              <a:t> 최대 </a:t>
            </a:r>
            <a:r>
              <a:rPr kumimoji="1" lang="en-US" altLang="ko-KR" sz="2400" dirty="0"/>
              <a:t>16</a:t>
            </a:r>
            <a:r>
              <a:rPr kumimoji="1" lang="ko-KR" altLang="en-US" sz="2400" dirty="0"/>
              <a:t>개의 자원에 대한 한계 설정 가능 </a:t>
            </a:r>
            <a:endParaRPr kumimoji="1" lang="en-US" altLang="ko-KR" dirty="0"/>
          </a:p>
          <a:p>
            <a:endParaRPr kumimoji="1" lang="en-US" altLang="ko-KR" dirty="0"/>
          </a:p>
          <a:p>
            <a:pPr lvl="1"/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671881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CEB315-C48B-A244-B37F-6BCB49BE3D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/>
              <a:t>문맥 교환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F61327F-5F96-7046-AE14-9815407D70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ko-KR" altLang="en-US" dirty="0"/>
              <a:t>문맥 교환에는 총 </a:t>
            </a:r>
            <a:r>
              <a:rPr kumimoji="1" lang="en-US" altLang="ko-KR" dirty="0"/>
              <a:t>4</a:t>
            </a:r>
            <a:r>
              <a:rPr kumimoji="1" lang="ko-KR" altLang="en-US" dirty="0"/>
              <a:t>번의 </a:t>
            </a:r>
            <a:r>
              <a:rPr kumimoji="1" lang="en-US" altLang="ko-KR" dirty="0"/>
              <a:t>CPU</a:t>
            </a:r>
            <a:r>
              <a:rPr kumimoji="1" lang="ko-KR" altLang="en-US" dirty="0"/>
              <a:t> 레지스터 정보 저장</a:t>
            </a:r>
            <a:r>
              <a:rPr kumimoji="1" lang="en-US" altLang="ko-KR" dirty="0"/>
              <a:t>/</a:t>
            </a:r>
            <a:r>
              <a:rPr kumimoji="1" lang="ko-KR" altLang="en-US" dirty="0"/>
              <a:t>복원이 이루어진다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8075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175F2C5-63E3-4ABD-9527-E7E644D3D545}"/>
              </a:ext>
            </a:extLst>
          </p:cNvPr>
          <p:cNvSpPr txBox="1"/>
          <p:nvPr/>
        </p:nvSpPr>
        <p:spPr>
          <a:xfrm>
            <a:off x="1006679" y="1124124"/>
            <a:ext cx="8717451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task_struct</a:t>
            </a:r>
            <a:endParaRPr lang="en-US" altLang="ko-KR" sz="50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endParaRPr lang="en-US" altLang="ko-KR" sz="30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endParaRPr lang="en-US" altLang="ko-KR" sz="30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리눅스에서 각 프로세스마다 생성하는 자료구조</a:t>
            </a:r>
            <a:endParaRPr lang="en-US" altLang="ko-KR" sz="20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342900" indent="-342900">
              <a:buFontTx/>
              <a:buChar char="-"/>
            </a:pPr>
            <a:endParaRPr lang="en-US" altLang="ko-KR" sz="20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리눅스에서는 프로세스 </a:t>
            </a:r>
            <a:r>
              <a:rPr lang="en-US" altLang="ko-KR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/ </a:t>
            </a:r>
            <a:r>
              <a:rPr lang="ko-KR" altLang="en-US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쓰레드 관계 없이 이 자료구조를 생성하여 관리</a:t>
            </a:r>
            <a:endParaRPr lang="en-US" altLang="ko-KR" sz="20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342900" indent="-342900">
              <a:buFontTx/>
              <a:buChar char="-"/>
            </a:pPr>
            <a:endParaRPr lang="en-US" altLang="ko-KR" sz="20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fork() / </a:t>
            </a:r>
            <a:r>
              <a:rPr lang="en-US" altLang="ko-KR" sz="20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vfork</a:t>
            </a:r>
            <a:r>
              <a:rPr lang="en-US" altLang="ko-KR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() / clone() / </a:t>
            </a:r>
            <a:r>
              <a:rPr lang="en-US" altLang="ko-KR" sz="20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pthread_create</a:t>
            </a:r>
            <a:r>
              <a:rPr lang="en-US" altLang="ko-KR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()</a:t>
            </a:r>
            <a:endParaRPr lang="ko-KR" altLang="en-US" sz="20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00403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930801-AF82-624D-A842-2A2CF800D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문맥 교환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6DF5D9-28E0-0847-898B-B18CB7578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현재 진행중인 </a:t>
            </a:r>
            <a:r>
              <a:rPr kumimoji="1" lang="en-US" altLang="ko-KR" dirty="0"/>
              <a:t>task</a:t>
            </a:r>
            <a:r>
              <a:rPr kumimoji="1" lang="ko-KR" altLang="en-US" dirty="0"/>
              <a:t> 상태 저장 </a:t>
            </a:r>
            <a:r>
              <a:rPr kumimoji="1" lang="en-US" altLang="ko-KR" dirty="0"/>
              <a:t>&amp;</a:t>
            </a:r>
            <a:r>
              <a:rPr kumimoji="1" lang="ko-KR" altLang="en-US" dirty="0"/>
              <a:t> 다음</a:t>
            </a:r>
            <a:r>
              <a:rPr kumimoji="1" lang="en-US" altLang="ko-KR" dirty="0"/>
              <a:t> task </a:t>
            </a:r>
            <a:r>
              <a:rPr kumimoji="1" lang="ko-KR" altLang="en-US" dirty="0"/>
              <a:t>수행할 준비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/>
              <a:t>CPU</a:t>
            </a:r>
            <a:r>
              <a:rPr kumimoji="1" lang="ko-KR" altLang="en-US" dirty="0"/>
              <a:t>의 멀티 </a:t>
            </a:r>
            <a:r>
              <a:rPr kumimoji="1" lang="ko-KR" altLang="en-US" dirty="0" err="1"/>
              <a:t>테스킹을</a:t>
            </a:r>
            <a:r>
              <a:rPr kumimoji="1" lang="ko-KR" altLang="en-US" dirty="0"/>
              <a:t> 위해 필요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오버헤드 발생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최적화된 스케줄링 필요</a:t>
            </a:r>
            <a:endParaRPr kumimoji="1" lang="en-US" altLang="ko-KR" dirty="0"/>
          </a:p>
          <a:p>
            <a:endParaRPr kumimoji="1"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6F0DFFF-2688-7E43-AC63-31C74576D6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68799"/>
            <a:ext cx="7239896" cy="248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3192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6C0BEB-BD35-9D40-9268-7D3B73F8A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기본 구조체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3C50F0-B942-2D4A-83F3-1ED308C23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838" y="1325366"/>
            <a:ext cx="7556494" cy="530146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kumimoji="1" lang="en-US" altLang="ko-KR" sz="1800" dirty="0"/>
              <a:t>struct </a:t>
            </a:r>
            <a:r>
              <a:rPr kumimoji="1" lang="en-US" altLang="ko-KR" sz="1800" dirty="0" err="1"/>
              <a:t>task_struct</a:t>
            </a:r>
            <a:r>
              <a:rPr kumimoji="1" lang="en-US" altLang="ko-KR" sz="1800" dirty="0"/>
              <a:t> {</a:t>
            </a:r>
          </a:p>
          <a:p>
            <a:pPr marL="0" indent="0">
              <a:buNone/>
            </a:pPr>
            <a:r>
              <a:rPr kumimoji="1" lang="en-US" altLang="ko-KR" sz="1800" dirty="0"/>
              <a:t>	volatile long state;	/* -1 </a:t>
            </a:r>
            <a:r>
              <a:rPr kumimoji="1" lang="en-US" altLang="ko-KR" sz="1800" dirty="0" err="1"/>
              <a:t>unrunnable</a:t>
            </a:r>
            <a:r>
              <a:rPr kumimoji="1" lang="en-US" altLang="ko-KR" sz="1800" dirty="0"/>
              <a:t>, 0 runnable, &gt;0 stopped */</a:t>
            </a:r>
          </a:p>
          <a:p>
            <a:pPr marL="0" indent="0">
              <a:buNone/>
            </a:pPr>
            <a:r>
              <a:rPr kumimoji="1" lang="en-US" altLang="ko-KR" sz="1800" dirty="0"/>
              <a:t>	void *stack;</a:t>
            </a:r>
          </a:p>
          <a:p>
            <a:pPr marL="0" indent="0">
              <a:buNone/>
            </a:pPr>
            <a:r>
              <a:rPr kumimoji="1" lang="en-US" altLang="ko-KR" sz="1800" dirty="0"/>
              <a:t>	</a:t>
            </a:r>
            <a:r>
              <a:rPr kumimoji="1" lang="en-US" altLang="ko-KR" sz="1800" dirty="0" err="1"/>
              <a:t>atomic_t</a:t>
            </a:r>
            <a:r>
              <a:rPr kumimoji="1" lang="en-US" altLang="ko-KR" sz="1800" dirty="0"/>
              <a:t> usage;</a:t>
            </a:r>
          </a:p>
          <a:p>
            <a:pPr marL="0" indent="0">
              <a:buNone/>
            </a:pPr>
            <a:r>
              <a:rPr kumimoji="1" lang="en-US" altLang="ko-KR" sz="1800" dirty="0"/>
              <a:t>	unsigned int flags;	/* per process flags, defined below */</a:t>
            </a:r>
          </a:p>
          <a:p>
            <a:pPr marL="0" indent="0">
              <a:buNone/>
            </a:pPr>
            <a:r>
              <a:rPr kumimoji="1" lang="en-US" altLang="ko-KR" sz="1800" dirty="0"/>
              <a:t>	unsigned int </a:t>
            </a:r>
            <a:r>
              <a:rPr kumimoji="1" lang="en-US" altLang="ko-KR" sz="1800" dirty="0" err="1"/>
              <a:t>ptrace</a:t>
            </a:r>
            <a:r>
              <a:rPr kumimoji="1" lang="en-US" altLang="ko-KR" sz="1800" dirty="0"/>
              <a:t>;</a:t>
            </a:r>
          </a:p>
          <a:p>
            <a:pPr marL="0" indent="0">
              <a:buNone/>
            </a:pPr>
            <a:r>
              <a:rPr kumimoji="1" lang="en-US" altLang="ko-KR" sz="1800" dirty="0"/>
              <a:t>		</a:t>
            </a:r>
            <a:r>
              <a:rPr kumimoji="1" lang="ko-KR" altLang="en-US" sz="1800" dirty="0"/>
              <a:t>∙</a:t>
            </a:r>
            <a:endParaRPr kumimoji="1" lang="en-US" altLang="ko-KR" sz="1800" dirty="0"/>
          </a:p>
          <a:p>
            <a:pPr marL="0" indent="0">
              <a:buNone/>
            </a:pPr>
            <a:r>
              <a:rPr kumimoji="1" lang="en-US" altLang="ko-KR" sz="1800" dirty="0"/>
              <a:t>		</a:t>
            </a:r>
            <a:r>
              <a:rPr kumimoji="1" lang="ko-KR" altLang="en-US" sz="1800" dirty="0"/>
              <a:t>∙</a:t>
            </a:r>
            <a:endParaRPr kumimoji="1" lang="en-US" altLang="ko-KR" sz="1800" dirty="0"/>
          </a:p>
          <a:p>
            <a:pPr marL="0" indent="0">
              <a:buNone/>
            </a:pPr>
            <a:r>
              <a:rPr kumimoji="1" lang="en-US" altLang="ko-KR" sz="1800" dirty="0"/>
              <a:t>		</a:t>
            </a:r>
            <a:r>
              <a:rPr kumimoji="1" lang="ko-KR" altLang="en-US" sz="1800" dirty="0"/>
              <a:t>∙</a:t>
            </a:r>
            <a:endParaRPr kumimoji="1" lang="en-US" altLang="ko-KR" sz="1800" dirty="0"/>
          </a:p>
          <a:p>
            <a:pPr marL="0" indent="0">
              <a:buNone/>
            </a:pPr>
            <a:r>
              <a:rPr kumimoji="1" lang="en-US" altLang="ko-KR" sz="1800" dirty="0"/>
              <a:t>	/* CPU-specific state of this task */</a:t>
            </a:r>
          </a:p>
          <a:p>
            <a:pPr marL="0" indent="0">
              <a:buNone/>
            </a:pPr>
            <a:r>
              <a:rPr kumimoji="1" lang="en-US" altLang="ko-KR" sz="1800" dirty="0"/>
              <a:t>	struct </a:t>
            </a:r>
            <a:r>
              <a:rPr kumimoji="1" lang="en-US" altLang="ko-KR" sz="1800" dirty="0" err="1">
                <a:highlight>
                  <a:srgbClr val="FF0000"/>
                </a:highlight>
              </a:rPr>
              <a:t>thread_struct</a:t>
            </a:r>
            <a:r>
              <a:rPr kumimoji="1" lang="en-US" altLang="ko-KR" sz="1800" dirty="0">
                <a:highlight>
                  <a:srgbClr val="FF0000"/>
                </a:highlight>
              </a:rPr>
              <a:t> thread</a:t>
            </a:r>
            <a:r>
              <a:rPr kumimoji="1" lang="en-US" altLang="ko-KR" sz="1800" dirty="0"/>
              <a:t>;</a:t>
            </a:r>
            <a:r>
              <a:rPr kumimoji="1" lang="ko-KR" altLang="en-US" sz="1800" dirty="0"/>
              <a:t>  </a:t>
            </a:r>
            <a:r>
              <a:rPr kumimoji="1" lang="en-US" altLang="ko-KR" sz="1800" dirty="0"/>
              <a:t>&lt;-</a:t>
            </a:r>
            <a:r>
              <a:rPr kumimoji="1" lang="ko-KR" altLang="en-US" sz="1800" dirty="0"/>
              <a:t>여기에 </a:t>
            </a:r>
            <a:r>
              <a:rPr kumimoji="1" lang="en-US" altLang="ko-KR" sz="1800" dirty="0"/>
              <a:t>context</a:t>
            </a:r>
            <a:r>
              <a:rPr kumimoji="1" lang="ko-KR" altLang="en-US" sz="1800" dirty="0"/>
              <a:t> 저장</a:t>
            </a:r>
            <a:endParaRPr kumimoji="1" lang="en-US" altLang="ko-KR" sz="1800" dirty="0"/>
          </a:p>
          <a:p>
            <a:pPr marL="0" indent="0">
              <a:buNone/>
            </a:pPr>
            <a:r>
              <a:rPr kumimoji="1" lang="en-US" altLang="ko-KR" sz="1800" dirty="0"/>
              <a:t>		</a:t>
            </a:r>
            <a:r>
              <a:rPr kumimoji="1" lang="ko-KR" altLang="en-US" sz="1800" dirty="0"/>
              <a:t>∙ </a:t>
            </a:r>
            <a:endParaRPr kumimoji="1" lang="en-US" altLang="ko-KR" sz="1800" dirty="0"/>
          </a:p>
          <a:p>
            <a:pPr marL="0" indent="0">
              <a:buNone/>
            </a:pPr>
            <a:r>
              <a:rPr kumimoji="1" lang="en-US" altLang="ko-KR" sz="1800" dirty="0"/>
              <a:t>		</a:t>
            </a:r>
            <a:r>
              <a:rPr kumimoji="1" lang="ko-KR" altLang="en-US" sz="1800" dirty="0"/>
              <a:t> ∙</a:t>
            </a:r>
            <a:endParaRPr kumimoji="1" lang="en-US" altLang="ko-KR" sz="1800" dirty="0"/>
          </a:p>
          <a:p>
            <a:pPr marL="0" indent="0">
              <a:buNone/>
            </a:pPr>
            <a:r>
              <a:rPr kumimoji="1" lang="en-US" altLang="ko-KR" sz="1800" dirty="0"/>
              <a:t>		</a:t>
            </a:r>
            <a:r>
              <a:rPr kumimoji="1" lang="ko-KR" altLang="en-US" sz="1800" dirty="0"/>
              <a:t> ∙</a:t>
            </a:r>
            <a:endParaRPr kumimoji="1" lang="en-US" altLang="ko-KR" sz="1800" dirty="0"/>
          </a:p>
          <a:p>
            <a:pPr marL="0" indent="0">
              <a:buNone/>
            </a:pPr>
            <a:r>
              <a:rPr kumimoji="1" lang="en-US" altLang="ko-KR" sz="1800" dirty="0"/>
              <a:t>}</a:t>
            </a:r>
          </a:p>
          <a:p>
            <a:pPr marL="0" indent="0">
              <a:buNone/>
            </a:pPr>
            <a:endParaRPr kumimoji="1" lang="en-US" altLang="ko-KR" sz="1800" dirty="0"/>
          </a:p>
          <a:p>
            <a:pPr marL="0" indent="0">
              <a:buNone/>
            </a:pPr>
            <a:endParaRPr kumimoji="1" lang="ko-KR" altLang="en-US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249A67B-B7AF-624A-8BA1-8413E7C2EA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9769" y="30822"/>
            <a:ext cx="3555506" cy="497269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1642553-8926-5C4B-A1CB-F243CF5C0C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2900" y="5067300"/>
            <a:ext cx="5499100" cy="1790700"/>
          </a:xfrm>
          <a:prstGeom prst="rect">
            <a:avLst/>
          </a:prstGeom>
        </p:spPr>
      </p:pic>
      <p:cxnSp>
        <p:nvCxnSpPr>
          <p:cNvPr id="8" name="구부러진 연결선[U] 7">
            <a:extLst>
              <a:ext uri="{FF2B5EF4-FFF2-40B4-BE49-F238E27FC236}">
                <a16:creationId xmlns:a16="http://schemas.microsoft.com/office/drawing/2014/main" id="{57F88F09-BE12-9345-AAE1-74714F68370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154824" y="1172345"/>
            <a:ext cx="4674320" cy="2791968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>
                <a:alpha val="95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1A3C020C-B12D-9144-9B4C-55B97E07D9D9}"/>
              </a:ext>
            </a:extLst>
          </p:cNvPr>
          <p:cNvCxnSpPr>
            <a:cxnSpLocks/>
          </p:cNvCxnSpPr>
          <p:nvPr/>
        </p:nvCxnSpPr>
        <p:spPr>
          <a:xfrm rot="5400000">
            <a:off x="7760208" y="3846576"/>
            <a:ext cx="1560576" cy="1109472"/>
          </a:xfrm>
          <a:prstGeom prst="curved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46689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C98DA6-CA4B-A444-9E02-7C21611DF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과정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상태전이</a:t>
            </a:r>
            <a:endParaRPr kumimoji="1"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B797057-8A7A-C946-9480-BA696D435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사용자 모드 </a:t>
            </a:r>
            <a:r>
              <a:rPr lang="en-US" altLang="ko-KR" dirty="0"/>
              <a:t>-&gt;</a:t>
            </a:r>
            <a:r>
              <a:rPr lang="ko-KR" altLang="en-US" dirty="0"/>
              <a:t> 커널 모드 </a:t>
            </a:r>
            <a:r>
              <a:rPr lang="en-US" altLang="ko-KR" dirty="0"/>
              <a:t>(</a:t>
            </a:r>
            <a:r>
              <a:rPr lang="ko-KR" altLang="en-US" dirty="0"/>
              <a:t>상태 전이</a:t>
            </a:r>
            <a:r>
              <a:rPr lang="en-US" altLang="ko-KR" dirty="0"/>
              <a:t>)</a:t>
            </a:r>
            <a:r>
              <a:rPr lang="ko-KR" altLang="en-US" dirty="0"/>
              <a:t>로 전환되는 과정에서 커널 스택에 </a:t>
            </a:r>
            <a:r>
              <a:rPr lang="en-US" altLang="ko-KR" dirty="0" err="1"/>
              <a:t>cpu</a:t>
            </a:r>
            <a:r>
              <a:rPr lang="en-US" altLang="ko-KR" dirty="0"/>
              <a:t> </a:t>
            </a:r>
            <a:r>
              <a:rPr lang="ko-KR" altLang="en-US" dirty="0"/>
              <a:t>레지스터 정보 저장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9AF8328-DED2-1942-853F-1F23420910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1586" y="2260314"/>
            <a:ext cx="3250413" cy="459768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ABE2DE00-0AFE-BE42-B7D5-09E5FD21B4EF}"/>
              </a:ext>
            </a:extLst>
          </p:cNvPr>
          <p:cNvSpPr/>
          <p:nvPr/>
        </p:nvSpPr>
        <p:spPr>
          <a:xfrm>
            <a:off x="6431640" y="6476104"/>
            <a:ext cx="2000922" cy="38189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fs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3505C32-54BE-6342-988E-924F32C8E708}"/>
              </a:ext>
            </a:extLst>
          </p:cNvPr>
          <p:cNvSpPr/>
          <p:nvPr/>
        </p:nvSpPr>
        <p:spPr>
          <a:xfrm>
            <a:off x="6431640" y="6094209"/>
            <a:ext cx="2000922" cy="38189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es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9715F89-D5B1-BD4F-972F-81EEDE7269F0}"/>
              </a:ext>
            </a:extLst>
          </p:cNvPr>
          <p:cNvSpPr/>
          <p:nvPr/>
        </p:nvSpPr>
        <p:spPr>
          <a:xfrm>
            <a:off x="6431640" y="5753691"/>
            <a:ext cx="2000922" cy="38189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ds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9FDCEB7-B392-634E-9E19-79EB39A45BA1}"/>
              </a:ext>
            </a:extLst>
          </p:cNvPr>
          <p:cNvSpPr/>
          <p:nvPr/>
        </p:nvSpPr>
        <p:spPr>
          <a:xfrm>
            <a:off x="6431640" y="5371796"/>
            <a:ext cx="2000922" cy="38189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>
                <a:solidFill>
                  <a:srgbClr val="FF0000"/>
                </a:solidFill>
              </a:rPr>
              <a:t>eax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751EC4B-20F8-584F-86DF-07AEDA6F9783}"/>
              </a:ext>
            </a:extLst>
          </p:cNvPr>
          <p:cNvSpPr/>
          <p:nvPr/>
        </p:nvSpPr>
        <p:spPr>
          <a:xfrm>
            <a:off x="6431640" y="4979567"/>
            <a:ext cx="2000922" cy="38189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>
                <a:solidFill>
                  <a:srgbClr val="FF0000"/>
                </a:solidFill>
              </a:rPr>
              <a:t>ebp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3BD8444-CBC8-F44F-B622-0F4EA32789AE}"/>
              </a:ext>
            </a:extLst>
          </p:cNvPr>
          <p:cNvSpPr/>
          <p:nvPr/>
        </p:nvSpPr>
        <p:spPr>
          <a:xfrm>
            <a:off x="6431640" y="4586475"/>
            <a:ext cx="2000922" cy="38189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>
                <a:solidFill>
                  <a:srgbClr val="FF0000"/>
                </a:solidFill>
              </a:rPr>
              <a:t>edi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5D42DCC-CB45-464F-BAB1-BCA82614C7FF}"/>
              </a:ext>
            </a:extLst>
          </p:cNvPr>
          <p:cNvSpPr/>
          <p:nvPr/>
        </p:nvSpPr>
        <p:spPr>
          <a:xfrm>
            <a:off x="6431640" y="4188019"/>
            <a:ext cx="2000922" cy="38189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>
                <a:solidFill>
                  <a:srgbClr val="FF0000"/>
                </a:solidFill>
              </a:rPr>
              <a:t>esi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F5463DD-D6B5-D941-BF66-C995121FDFCA}"/>
              </a:ext>
            </a:extLst>
          </p:cNvPr>
          <p:cNvSpPr/>
          <p:nvPr/>
        </p:nvSpPr>
        <p:spPr>
          <a:xfrm>
            <a:off x="6431640" y="3402099"/>
            <a:ext cx="2000922" cy="38189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>
                <a:solidFill>
                  <a:srgbClr val="FF0000"/>
                </a:solidFill>
              </a:rPr>
              <a:t>ecx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7988B87-1BE6-6B46-B5DB-329368478EE7}"/>
              </a:ext>
            </a:extLst>
          </p:cNvPr>
          <p:cNvSpPr/>
          <p:nvPr/>
        </p:nvSpPr>
        <p:spPr>
          <a:xfrm>
            <a:off x="6431640" y="3793101"/>
            <a:ext cx="2000922" cy="38189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>
                <a:solidFill>
                  <a:srgbClr val="FF0000"/>
                </a:solidFill>
              </a:rPr>
              <a:t>edx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44BB1BD-4B6E-2A42-A830-9303DA462BF6}"/>
              </a:ext>
            </a:extLst>
          </p:cNvPr>
          <p:cNvSpPr/>
          <p:nvPr/>
        </p:nvSpPr>
        <p:spPr>
          <a:xfrm>
            <a:off x="6431640" y="3007181"/>
            <a:ext cx="2000922" cy="38189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>
                <a:solidFill>
                  <a:srgbClr val="FF0000"/>
                </a:solidFill>
              </a:rPr>
              <a:t>ebx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F7B6DA-CE48-814F-933E-AC911CA32702}"/>
              </a:ext>
            </a:extLst>
          </p:cNvPr>
          <p:cNvSpPr txBox="1"/>
          <p:nvPr/>
        </p:nvSpPr>
        <p:spPr>
          <a:xfrm>
            <a:off x="5179913" y="6476104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높은 주소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18FE3F-8664-AD41-9314-6AE653875850}"/>
              </a:ext>
            </a:extLst>
          </p:cNvPr>
          <p:cNvSpPr txBox="1"/>
          <p:nvPr/>
        </p:nvSpPr>
        <p:spPr>
          <a:xfrm>
            <a:off x="5167721" y="2828796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낮은 주소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BECD4D54-17CB-3D46-B784-9AB879B1E4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473" y="2808225"/>
            <a:ext cx="5461695" cy="3938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7167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C98DA6-CA4B-A444-9E02-7C21611DF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과정 </a:t>
            </a:r>
            <a:r>
              <a:rPr kumimoji="1" lang="en-US" altLang="ko-KR" dirty="0"/>
              <a:t>2,</a:t>
            </a:r>
            <a:r>
              <a:rPr kumimoji="1" lang="ko-KR" altLang="en-US" dirty="0"/>
              <a:t> </a:t>
            </a:r>
            <a:r>
              <a:rPr kumimoji="1" lang="en-US" altLang="ko-KR" dirty="0"/>
              <a:t>3</a:t>
            </a:r>
            <a:endParaRPr kumimoji="1"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91AFEA64-895B-BF45-AD87-98F2B5470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6443" y="5178175"/>
            <a:ext cx="5672191" cy="1032552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Task struct</a:t>
            </a:r>
            <a:r>
              <a:rPr lang="ko-KR" altLang="en-US" dirty="0"/>
              <a:t>에 </a:t>
            </a:r>
            <a:r>
              <a:rPr lang="en-US" altLang="ko-KR" dirty="0"/>
              <a:t>CPU</a:t>
            </a:r>
            <a:r>
              <a:rPr lang="ko-KR" altLang="en-US" dirty="0"/>
              <a:t>레지스터 정보를 저장 </a:t>
            </a:r>
            <a:r>
              <a:rPr lang="en-US" altLang="ko-KR" dirty="0"/>
              <a:t>&amp;</a:t>
            </a:r>
            <a:r>
              <a:rPr lang="ko-KR" altLang="en-US" dirty="0"/>
              <a:t> 복원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58CCA1C-189D-5D49-8891-1777656E79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397"/>
          <a:stretch/>
        </p:blipFill>
        <p:spPr>
          <a:xfrm>
            <a:off x="0" y="1397285"/>
            <a:ext cx="5085708" cy="546071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FDA215D-7626-AD46-B52F-A126E999ACA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569"/>
          <a:stretch/>
        </p:blipFill>
        <p:spPr>
          <a:xfrm>
            <a:off x="5446443" y="365125"/>
            <a:ext cx="6735709" cy="44196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C351D0EB-7065-B747-8B02-A45E53C2ABE7}"/>
              </a:ext>
            </a:extLst>
          </p:cNvPr>
          <p:cNvSpPr/>
          <p:nvPr/>
        </p:nvSpPr>
        <p:spPr>
          <a:xfrm>
            <a:off x="1043492" y="2022438"/>
            <a:ext cx="3894268" cy="5701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23608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1A2D9A-65F6-E046-B032-B3C353B02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과정</a:t>
            </a:r>
            <a:r>
              <a:rPr kumimoji="1" lang="en-US" altLang="ko-KR" dirty="0"/>
              <a:t>4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6B9DC1-F1DB-B54C-A0FB-2DF14DDAD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438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kumimoji="1" lang="ko-KR" altLang="en-US" dirty="0"/>
              <a:t>커널 모드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사용자 모드로 전환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커널 스택에서 </a:t>
            </a:r>
            <a:r>
              <a:rPr kumimoji="1" lang="en-US" altLang="ko-KR" dirty="0"/>
              <a:t>CPU</a:t>
            </a:r>
            <a:r>
              <a:rPr kumimoji="1" lang="ko-KR" altLang="en-US" dirty="0"/>
              <a:t> 정보 복원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49965A6-B6F3-2748-A247-0D717E5A2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3434" y="1838497"/>
            <a:ext cx="4068566" cy="501950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ECB6A11-EFA1-1D4B-A1D9-92ABBD34F0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850208"/>
            <a:ext cx="4664467" cy="5007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7740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AD7056-FABF-4D88-AC55-9D322D21E6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Task &amp; signal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B1F52FF-2DCD-4176-A1FB-339E674906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00650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F0A573-F497-4AB2-B04E-FD5213169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642" y="365125"/>
            <a:ext cx="11153274" cy="1325563"/>
          </a:xfrm>
        </p:spPr>
        <p:txBody>
          <a:bodyPr/>
          <a:lstStyle/>
          <a:p>
            <a:r>
              <a:rPr lang="en-US" altLang="ko-KR" b="1" dirty="0">
                <a:effectLst/>
              </a:rPr>
              <a:t>Task</a:t>
            </a:r>
            <a:r>
              <a:rPr lang="ko-KR" altLang="en-US" b="1" dirty="0">
                <a:effectLst/>
              </a:rPr>
              <a:t>가 </a:t>
            </a:r>
            <a:r>
              <a:rPr lang="en-US" altLang="ko-KR" b="1" dirty="0">
                <a:effectLst/>
              </a:rPr>
              <a:t>signal</a:t>
            </a:r>
            <a:r>
              <a:rPr lang="ko-KR" altLang="en-US" b="1" dirty="0">
                <a:effectLst/>
              </a:rPr>
              <a:t>을 처리하기 위한 </a:t>
            </a:r>
            <a:r>
              <a:rPr lang="en-US" altLang="ko-KR" b="1" dirty="0">
                <a:effectLst/>
              </a:rPr>
              <a:t>3</a:t>
            </a:r>
            <a:r>
              <a:rPr lang="ko-KR" altLang="en-US" b="1" dirty="0">
                <a:effectLst/>
              </a:rPr>
              <a:t>가지 기능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784C5E-8081-40B7-A4CA-B085CFC00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다른 </a:t>
            </a:r>
            <a:r>
              <a:rPr lang="en-US" altLang="ko-KR" dirty="0"/>
              <a:t>task</a:t>
            </a:r>
            <a:r>
              <a:rPr lang="ko-KR" altLang="en-US" dirty="0"/>
              <a:t>에게 </a:t>
            </a:r>
            <a:r>
              <a:rPr lang="en-US" altLang="ko-KR" dirty="0"/>
              <a:t>signal</a:t>
            </a:r>
            <a:r>
              <a:rPr lang="ko-KR" altLang="en-US" dirty="0"/>
              <a:t>을 보낼 수 있어야 함</a:t>
            </a:r>
            <a:endParaRPr lang="en-US" altLang="ko-KR" dirty="0"/>
          </a:p>
          <a:p>
            <a:endParaRPr lang="ko-KR" altLang="en-US" dirty="0"/>
          </a:p>
          <a:p>
            <a:r>
              <a:rPr lang="ko-KR" altLang="en-US" dirty="0"/>
              <a:t>자신에게 </a:t>
            </a:r>
            <a:r>
              <a:rPr lang="en-US" altLang="ko-KR" dirty="0"/>
              <a:t>signal</a:t>
            </a:r>
            <a:r>
              <a:rPr lang="ko-KR" altLang="en-US" dirty="0"/>
              <a:t>이 오면 이를 수신할 수 있어야 함</a:t>
            </a:r>
            <a:endParaRPr lang="en-US" altLang="ko-KR" dirty="0"/>
          </a:p>
          <a:p>
            <a:endParaRPr lang="ko-KR" altLang="en-US" dirty="0"/>
          </a:p>
          <a:p>
            <a:r>
              <a:rPr lang="en-US" altLang="ko-KR" dirty="0"/>
              <a:t>signal</a:t>
            </a:r>
            <a:r>
              <a:rPr lang="ko-KR" altLang="en-US" dirty="0"/>
              <a:t>을 수신 했을 때</a:t>
            </a:r>
            <a:r>
              <a:rPr lang="en-US" altLang="ko-KR" dirty="0"/>
              <a:t>, </a:t>
            </a:r>
            <a:r>
              <a:rPr lang="ko-KR" altLang="en-US" dirty="0"/>
              <a:t>이를 처리할 수 있는 함수를 지정할 수 있어야 함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57681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F0A573-F497-4AB2-B04E-FD5213169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642" y="365125"/>
            <a:ext cx="11153274" cy="1325563"/>
          </a:xfrm>
        </p:spPr>
        <p:txBody>
          <a:bodyPr/>
          <a:lstStyle/>
          <a:p>
            <a:r>
              <a:rPr lang="en-US" altLang="ko-KR" b="1" dirty="0"/>
              <a:t>Signal	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784C5E-8081-40B7-A4CA-B085CFC00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Linux </a:t>
            </a:r>
            <a:r>
              <a:rPr lang="ko-KR" altLang="en-US" dirty="0"/>
              <a:t>기본 지원 </a:t>
            </a:r>
            <a:r>
              <a:rPr lang="en-US" altLang="ko-KR" dirty="0"/>
              <a:t>signal 32</a:t>
            </a:r>
            <a:r>
              <a:rPr lang="ko-KR" altLang="en-US" dirty="0"/>
              <a:t>개 </a:t>
            </a:r>
            <a:r>
              <a:rPr lang="en-US" altLang="ko-KR" dirty="0"/>
              <a:t>+ </a:t>
            </a:r>
            <a:r>
              <a:rPr lang="en-US" altLang="ko-KR" dirty="0" err="1"/>
              <a:t>posix</a:t>
            </a:r>
            <a:r>
              <a:rPr lang="en-US" altLang="ko-KR" dirty="0"/>
              <a:t> signal 32</a:t>
            </a:r>
            <a:r>
              <a:rPr lang="ko-KR" altLang="en-US" dirty="0"/>
              <a:t>개</a:t>
            </a:r>
            <a:endParaRPr lang="en-US" altLang="ko-KR" dirty="0"/>
          </a:p>
          <a:p>
            <a:endParaRPr lang="ko-KR" altLang="en-US" dirty="0"/>
          </a:p>
          <a:p>
            <a:r>
              <a:rPr lang="en-US" altLang="ko-KR" u="sng" dirty="0">
                <a:effectLst/>
                <a:hlinkClick r:id="rId2"/>
              </a:rPr>
              <a:t>https://github.com/torvalds/linux/blob/master/include/linux/signal.h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35957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107DF4-4642-444F-8778-F97F6D89F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E508A3-84D7-4271-B14E-4D126989C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3D99856-72CD-4F26-AC7B-FC7EA6D30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040" y="0"/>
            <a:ext cx="35059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8962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7DC9F0-2A37-403F-9F04-4F836C77B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u="sng" dirty="0" err="1">
                <a:effectLst/>
              </a:rPr>
              <a:t>Task_struct</a:t>
            </a:r>
            <a:endParaRPr lang="ko-KR" altLang="en-US" b="1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2A8CBE86-7B37-40F0-9398-4BB82B22ED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3208" y="1690688"/>
            <a:ext cx="9953837" cy="3732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888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96C0A26-62D9-4024-9932-C1357FB979CA}"/>
              </a:ext>
            </a:extLst>
          </p:cNvPr>
          <p:cNvSpPr/>
          <p:nvPr/>
        </p:nvSpPr>
        <p:spPr>
          <a:xfrm>
            <a:off x="648748" y="2190199"/>
            <a:ext cx="1493240" cy="24776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fork()</a:t>
            </a:r>
          </a:p>
          <a:p>
            <a:pPr algn="ctr"/>
            <a:endParaRPr lang="en-US" altLang="ko-KR" sz="16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ctr"/>
            <a:r>
              <a:rPr lang="en-US" altLang="ko-KR" sz="16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vfork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()</a:t>
            </a:r>
          </a:p>
          <a:p>
            <a:pPr algn="ctr"/>
            <a:endParaRPr lang="en-US" altLang="ko-KR" sz="16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ctr"/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clone()</a:t>
            </a:r>
          </a:p>
          <a:p>
            <a:pPr algn="ctr"/>
            <a:endParaRPr lang="en-US" altLang="ko-KR" sz="16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ctr"/>
            <a:r>
              <a:rPr lang="en-US" altLang="ko-KR" sz="14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pthread_create</a:t>
            </a:r>
            <a:r>
              <a:rPr lang="en-US" altLang="ko-KR" sz="1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()</a:t>
            </a:r>
            <a:endParaRPr lang="ko-KR" altLang="en-US" sz="14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7427600-6722-4C99-9392-B25826ACA611}"/>
              </a:ext>
            </a:extLst>
          </p:cNvPr>
          <p:cNvSpPr/>
          <p:nvPr/>
        </p:nvSpPr>
        <p:spPr>
          <a:xfrm>
            <a:off x="2999064" y="2190199"/>
            <a:ext cx="1493240" cy="24776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1600" dirty="0">
                <a:solidFill>
                  <a:prstClr val="white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fork()</a:t>
            </a:r>
          </a:p>
          <a:p>
            <a:pPr lvl="0" algn="ctr"/>
            <a:endParaRPr lang="en-US" altLang="ko-KR" sz="1600" dirty="0">
              <a:solidFill>
                <a:prstClr val="white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lvl="0" algn="ctr"/>
            <a:r>
              <a:rPr lang="en-US" altLang="ko-KR" sz="1600" dirty="0" err="1">
                <a:solidFill>
                  <a:prstClr val="white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vfork</a:t>
            </a:r>
            <a:r>
              <a:rPr lang="en-US" altLang="ko-KR" sz="1600" dirty="0">
                <a:solidFill>
                  <a:prstClr val="white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()</a:t>
            </a:r>
          </a:p>
          <a:p>
            <a:pPr lvl="0" algn="ctr"/>
            <a:endParaRPr lang="en-US" altLang="ko-KR" sz="1600" dirty="0">
              <a:solidFill>
                <a:prstClr val="white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lvl="0" algn="ctr"/>
            <a:r>
              <a:rPr lang="en-US" altLang="ko-KR" sz="1600" dirty="0">
                <a:solidFill>
                  <a:prstClr val="white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clone()</a:t>
            </a:r>
          </a:p>
          <a:p>
            <a:pPr lvl="0" algn="ctr"/>
            <a:endParaRPr lang="en-US" altLang="ko-KR" sz="1600" dirty="0">
              <a:solidFill>
                <a:prstClr val="white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lvl="0" algn="ctr"/>
            <a:r>
              <a:rPr lang="en-US" altLang="ko-KR" sz="1400" dirty="0" err="1">
                <a:solidFill>
                  <a:prstClr val="white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pthread_create</a:t>
            </a:r>
            <a:r>
              <a:rPr lang="en-US" altLang="ko-KR" sz="1400" dirty="0">
                <a:solidFill>
                  <a:prstClr val="white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()</a:t>
            </a:r>
            <a:endParaRPr lang="ko-KR" altLang="en-US" sz="1400" dirty="0">
              <a:solidFill>
                <a:prstClr val="white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70D2CA9-C1F5-48B4-BB76-C685AA683371}"/>
              </a:ext>
            </a:extLst>
          </p:cNvPr>
          <p:cNvSpPr/>
          <p:nvPr/>
        </p:nvSpPr>
        <p:spPr>
          <a:xfrm>
            <a:off x="5349380" y="2190199"/>
            <a:ext cx="1493240" cy="24776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clone()</a:t>
            </a:r>
          </a:p>
          <a:p>
            <a:pPr algn="ctr"/>
            <a:endParaRPr lang="en-US" altLang="ko-KR" sz="16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ctr"/>
            <a:r>
              <a:rPr lang="en-US" altLang="ko-KR" sz="16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vfork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()</a:t>
            </a:r>
          </a:p>
          <a:p>
            <a:pPr algn="ctr"/>
            <a:endParaRPr lang="en-US" altLang="ko-KR" sz="16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ctr"/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clone()</a:t>
            </a:r>
          </a:p>
          <a:p>
            <a:pPr algn="ctr"/>
            <a:endParaRPr lang="en-US" altLang="ko-KR" sz="16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ctr"/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clone()</a:t>
            </a:r>
            <a:endParaRPr lang="ko-KR" altLang="en-US" sz="16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C4CA00-502C-44BC-9AC8-26752536164E}"/>
              </a:ext>
            </a:extLst>
          </p:cNvPr>
          <p:cNvSpPr txBox="1"/>
          <p:nvPr/>
        </p:nvSpPr>
        <p:spPr>
          <a:xfrm>
            <a:off x="833355" y="1793819"/>
            <a:ext cx="112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User App</a:t>
            </a:r>
            <a:endParaRPr lang="ko-KR" alt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3ECBCE-A219-4577-A5B2-075FBBD7CA56}"/>
              </a:ext>
            </a:extLst>
          </p:cNvPr>
          <p:cNvSpPr txBox="1"/>
          <p:nvPr/>
        </p:nvSpPr>
        <p:spPr>
          <a:xfrm>
            <a:off x="3304858" y="1793819"/>
            <a:ext cx="88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Library</a:t>
            </a:r>
            <a:endParaRPr lang="ko-KR" alt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B41DCD-5F8A-4F01-8D09-D0C4C768D110}"/>
              </a:ext>
            </a:extLst>
          </p:cNvPr>
          <p:cNvSpPr txBox="1"/>
          <p:nvPr/>
        </p:nvSpPr>
        <p:spPr>
          <a:xfrm>
            <a:off x="5446623" y="1793819"/>
            <a:ext cx="1298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System call</a:t>
            </a:r>
            <a:endParaRPr lang="ko-KR" alt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9004BE8-D261-45C3-9EB4-D93CDE368EDF}"/>
              </a:ext>
            </a:extLst>
          </p:cNvPr>
          <p:cNvSpPr/>
          <p:nvPr/>
        </p:nvSpPr>
        <p:spPr>
          <a:xfrm>
            <a:off x="7646565" y="2190199"/>
            <a:ext cx="1568741" cy="612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sys_clone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()</a:t>
            </a:r>
            <a:endParaRPr lang="ko-KR" alt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E47AD2E-D3CB-4076-A1D8-41EEE9B3E6DB}"/>
              </a:ext>
            </a:extLst>
          </p:cNvPr>
          <p:cNvSpPr/>
          <p:nvPr/>
        </p:nvSpPr>
        <p:spPr>
          <a:xfrm>
            <a:off x="7646565" y="3122801"/>
            <a:ext cx="1568741" cy="612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sys_vfork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()</a:t>
            </a:r>
            <a:endParaRPr lang="ko-KR" alt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7BFA9D7-41D0-4A7B-AA5B-75019F71F363}"/>
              </a:ext>
            </a:extLst>
          </p:cNvPr>
          <p:cNvSpPr/>
          <p:nvPr/>
        </p:nvSpPr>
        <p:spPr>
          <a:xfrm>
            <a:off x="7646564" y="4055404"/>
            <a:ext cx="1568741" cy="612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sys_fork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()</a:t>
            </a:r>
            <a:endParaRPr lang="ko-KR" alt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8FE2F16-2821-41BB-AF8D-7CA952A70911}"/>
              </a:ext>
            </a:extLst>
          </p:cNvPr>
          <p:cNvSpPr/>
          <p:nvPr/>
        </p:nvSpPr>
        <p:spPr>
          <a:xfrm>
            <a:off x="9768869" y="3117906"/>
            <a:ext cx="1796751" cy="6123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do_fork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()</a:t>
            </a:r>
            <a:endParaRPr lang="ko-KR" alt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015FA04-07E9-4096-971F-E89B8E221B83}"/>
              </a:ext>
            </a:extLst>
          </p:cNvPr>
          <p:cNvSpPr/>
          <p:nvPr/>
        </p:nvSpPr>
        <p:spPr>
          <a:xfrm>
            <a:off x="9768868" y="2163151"/>
            <a:ext cx="1796751" cy="6123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kernel_thread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()</a:t>
            </a:r>
            <a:endParaRPr lang="ko-KR" alt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860B156-B549-4DAB-94E8-9A2975748B5A}"/>
              </a:ext>
            </a:extLst>
          </p:cNvPr>
          <p:cNvCxnSpPr/>
          <p:nvPr/>
        </p:nvCxnSpPr>
        <p:spPr>
          <a:xfrm>
            <a:off x="2141988" y="2743872"/>
            <a:ext cx="85707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01AF21D-A848-4BB9-9F09-9A95B80A4D6E}"/>
              </a:ext>
            </a:extLst>
          </p:cNvPr>
          <p:cNvCxnSpPr/>
          <p:nvPr/>
        </p:nvCxnSpPr>
        <p:spPr>
          <a:xfrm>
            <a:off x="2141988" y="3192683"/>
            <a:ext cx="85707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A57EEB9-9EBA-4B1C-828F-B4878AD64C90}"/>
              </a:ext>
            </a:extLst>
          </p:cNvPr>
          <p:cNvCxnSpPr/>
          <p:nvPr/>
        </p:nvCxnSpPr>
        <p:spPr>
          <a:xfrm>
            <a:off x="2141988" y="3732400"/>
            <a:ext cx="85707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00FBDFB-8AA0-4D87-A70D-8F4CA8130E01}"/>
              </a:ext>
            </a:extLst>
          </p:cNvPr>
          <p:cNvCxnSpPr/>
          <p:nvPr/>
        </p:nvCxnSpPr>
        <p:spPr>
          <a:xfrm>
            <a:off x="2141988" y="4216192"/>
            <a:ext cx="85707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90AC5F0-7A44-4B0A-B20B-1620588A8005}"/>
              </a:ext>
            </a:extLst>
          </p:cNvPr>
          <p:cNvCxnSpPr/>
          <p:nvPr/>
        </p:nvCxnSpPr>
        <p:spPr>
          <a:xfrm>
            <a:off x="4492304" y="2743872"/>
            <a:ext cx="85707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A44FCDA-57B3-45A7-92B4-569E2F46BDD4}"/>
              </a:ext>
            </a:extLst>
          </p:cNvPr>
          <p:cNvCxnSpPr/>
          <p:nvPr/>
        </p:nvCxnSpPr>
        <p:spPr>
          <a:xfrm>
            <a:off x="4492304" y="3192683"/>
            <a:ext cx="85707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A347B27E-5712-4623-8CDE-7909A9F2EB7D}"/>
              </a:ext>
            </a:extLst>
          </p:cNvPr>
          <p:cNvCxnSpPr/>
          <p:nvPr/>
        </p:nvCxnSpPr>
        <p:spPr>
          <a:xfrm>
            <a:off x="4492304" y="3732400"/>
            <a:ext cx="85707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3FD63BEA-9D20-455F-9089-A84E70202277}"/>
              </a:ext>
            </a:extLst>
          </p:cNvPr>
          <p:cNvCxnSpPr/>
          <p:nvPr/>
        </p:nvCxnSpPr>
        <p:spPr>
          <a:xfrm>
            <a:off x="4492304" y="4191050"/>
            <a:ext cx="85707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구부러짐 22">
            <a:extLst>
              <a:ext uri="{FF2B5EF4-FFF2-40B4-BE49-F238E27FC236}">
                <a16:creationId xmlns:a16="http://schemas.microsoft.com/office/drawing/2014/main" id="{A67C3A27-E5C6-4825-A389-FAB45B6FF9BF}"/>
              </a:ext>
            </a:extLst>
          </p:cNvPr>
          <p:cNvCxnSpPr>
            <a:endCxn id="10" idx="1"/>
          </p:cNvCxnSpPr>
          <p:nvPr/>
        </p:nvCxnSpPr>
        <p:spPr>
          <a:xfrm flipV="1">
            <a:off x="6842620" y="2496397"/>
            <a:ext cx="803945" cy="188752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C2FCE7F7-4488-4A53-9E4A-6EA4EC19D48F}"/>
              </a:ext>
            </a:extLst>
          </p:cNvPr>
          <p:cNvCxnSpPr>
            <a:endCxn id="11" idx="1"/>
          </p:cNvCxnSpPr>
          <p:nvPr/>
        </p:nvCxnSpPr>
        <p:spPr>
          <a:xfrm>
            <a:off x="6842620" y="3192683"/>
            <a:ext cx="803945" cy="236316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6D9A34C-05AD-442D-BC69-DD0C6D272A88}"/>
              </a:ext>
            </a:extLst>
          </p:cNvPr>
          <p:cNvCxnSpPr>
            <a:endCxn id="10" idx="1"/>
          </p:cNvCxnSpPr>
          <p:nvPr/>
        </p:nvCxnSpPr>
        <p:spPr>
          <a:xfrm flipV="1">
            <a:off x="6842620" y="2496397"/>
            <a:ext cx="803945" cy="12360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ECBB3947-3251-4A38-B916-A17B3C1A8C22}"/>
              </a:ext>
            </a:extLst>
          </p:cNvPr>
          <p:cNvCxnSpPr>
            <a:endCxn id="10" idx="1"/>
          </p:cNvCxnSpPr>
          <p:nvPr/>
        </p:nvCxnSpPr>
        <p:spPr>
          <a:xfrm flipV="1">
            <a:off x="6842620" y="2496397"/>
            <a:ext cx="803945" cy="16946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6C319DBA-1D51-4144-A995-A8D492A5FD2E}"/>
              </a:ext>
            </a:extLst>
          </p:cNvPr>
          <p:cNvCxnSpPr>
            <a:stCxn id="10" idx="3"/>
            <a:endCxn id="13" idx="1"/>
          </p:cNvCxnSpPr>
          <p:nvPr/>
        </p:nvCxnSpPr>
        <p:spPr>
          <a:xfrm>
            <a:off x="9215306" y="2496397"/>
            <a:ext cx="553563" cy="92770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DB49489A-3D5F-4DB8-8A6E-8C6A2D33CFBE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 flipV="1">
            <a:off x="9215306" y="3424105"/>
            <a:ext cx="553563" cy="48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DF0BAF03-E452-4917-A93C-4A7BEA06616E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 flipV="1">
            <a:off x="9215305" y="3424105"/>
            <a:ext cx="553564" cy="93749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8D9DE39-4CB6-4CFC-B559-D3CAF0F55673}"/>
              </a:ext>
            </a:extLst>
          </p:cNvPr>
          <p:cNvCxnSpPr>
            <a:stCxn id="14" idx="2"/>
            <a:endCxn id="13" idx="0"/>
          </p:cNvCxnSpPr>
          <p:nvPr/>
        </p:nvCxnSpPr>
        <p:spPr>
          <a:xfrm>
            <a:off x="10667244" y="2775548"/>
            <a:ext cx="1" cy="3423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89608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F9C0B-FAFB-486D-82D8-4D727618E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Signal </a:t>
            </a:r>
            <a:r>
              <a:rPr lang="ko-KR" altLang="en-US" dirty="0"/>
              <a:t>받을 때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DCF7C5D-95D5-4ECB-8CEA-337E3E80640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17302" y="2183630"/>
            <a:ext cx="11557395" cy="2923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en-US" sz="1800" dirty="0"/>
              <a:t>해당 </a:t>
            </a:r>
            <a:r>
              <a:rPr lang="en-US" altLang="ko-KR" sz="1800" dirty="0"/>
              <a:t>task</a:t>
            </a:r>
            <a:r>
              <a:rPr lang="ko-KR" altLang="en-US" sz="1800" dirty="0"/>
              <a:t>의 </a:t>
            </a:r>
            <a:r>
              <a:rPr lang="en-US" altLang="ko-KR" dirty="0" err="1"/>
              <a:t>task_struct</a:t>
            </a:r>
            <a:r>
              <a:rPr lang="ko-KR" altLang="en-US" sz="1800" dirty="0"/>
              <a:t>를 찾음 </a:t>
            </a:r>
            <a:endParaRPr lang="en-US" altLang="ko-KR" sz="1800" dirty="0"/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800" dirty="0"/>
              <a:t>-&gt; </a:t>
            </a:r>
            <a:r>
              <a:rPr lang="en-US" altLang="ko-KR" sz="1800" dirty="0" err="1"/>
              <a:t>siginfo</a:t>
            </a:r>
            <a:r>
              <a:rPr lang="en-US" altLang="ko-KR" sz="1800" dirty="0"/>
              <a:t> </a:t>
            </a:r>
            <a:r>
              <a:rPr lang="ko-KR" altLang="en-US" sz="1800" dirty="0"/>
              <a:t>구조를 초기화 한 다음 해당 </a:t>
            </a:r>
            <a:r>
              <a:rPr lang="en-US" altLang="ko-KR" sz="1800" dirty="0"/>
              <a:t>signal</a:t>
            </a:r>
            <a:r>
              <a:rPr lang="ko-KR" altLang="en-US" sz="1800" dirty="0"/>
              <a:t>에 따라서 </a:t>
            </a:r>
            <a:r>
              <a:rPr lang="en-US" altLang="ko-KR" dirty="0" err="1"/>
              <a:t>singal</a:t>
            </a:r>
            <a:r>
              <a:rPr lang="ko-KR" altLang="en-US" sz="1800" dirty="0"/>
              <a:t> 혹은 </a:t>
            </a:r>
            <a:r>
              <a:rPr lang="en-US" altLang="ko-KR" dirty="0"/>
              <a:t>pending</a:t>
            </a:r>
            <a:r>
              <a:rPr lang="ko-KR" altLang="en-US" sz="1800" dirty="0"/>
              <a:t> 에 저장함</a:t>
            </a:r>
            <a:r>
              <a:rPr lang="en-US" altLang="ko-KR" sz="1800" dirty="0"/>
              <a:t>.</a:t>
            </a: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800" dirty="0"/>
              <a:t>-&gt; </a:t>
            </a:r>
            <a:r>
              <a:rPr lang="ko-KR" altLang="en-US" sz="1800" dirty="0"/>
              <a:t>이 과정에서 </a:t>
            </a:r>
            <a:r>
              <a:rPr lang="en-US" altLang="ko-KR" dirty="0"/>
              <a:t>block</a:t>
            </a:r>
            <a:r>
              <a:rPr lang="ko-KR" altLang="en-US" sz="1800" dirty="0"/>
              <a:t> 체크</a:t>
            </a:r>
            <a:endParaRPr lang="en-US" altLang="ko-KR" sz="1800" dirty="0"/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1800" dirty="0"/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800" dirty="0"/>
              <a:t>signal</a:t>
            </a:r>
            <a:r>
              <a:rPr lang="ko-KR" altLang="en-US" sz="1800" dirty="0"/>
              <a:t>의 처리는 </a:t>
            </a:r>
            <a:r>
              <a:rPr lang="en-US" altLang="ko-KR" sz="1800" dirty="0"/>
              <a:t>kernel → user </a:t>
            </a:r>
            <a:r>
              <a:rPr lang="ko-KR" altLang="en-US" sz="1800" dirty="0"/>
              <a:t>로 이동할 때 이루어짐</a:t>
            </a:r>
            <a:r>
              <a:rPr lang="en-US" altLang="ko-KR" sz="1800" dirty="0"/>
              <a:t>. (pending, signal</a:t>
            </a:r>
            <a:r>
              <a:rPr lang="ko-KR" altLang="en-US" sz="1800" dirty="0"/>
              <a:t>의 개수를 통해 시그널 여부 확인 가능</a:t>
            </a:r>
            <a:r>
              <a:rPr lang="en-US" altLang="ko-KR" sz="1800" dirty="0"/>
              <a:t>)</a:t>
            </a: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800" dirty="0"/>
              <a:t>signal</a:t>
            </a:r>
            <a:r>
              <a:rPr lang="ko-KR" altLang="en-US" sz="1800" dirty="0"/>
              <a:t>이 있으면 </a:t>
            </a:r>
            <a:r>
              <a:rPr lang="en-US" altLang="ko-KR" dirty="0" err="1"/>
              <a:t>sighand</a:t>
            </a:r>
            <a:r>
              <a:rPr lang="ko-KR" altLang="en-US" sz="1800" dirty="0"/>
              <a:t> 의 </a:t>
            </a:r>
            <a:r>
              <a:rPr lang="en-US" altLang="ko-KR" dirty="0"/>
              <a:t>action</a:t>
            </a:r>
            <a:r>
              <a:rPr lang="ko-KR" altLang="en-US" sz="1800" dirty="0"/>
              <a:t> 배열을 찾아서 해당 시그널에 맞는 함수 실행</a:t>
            </a:r>
            <a:r>
              <a:rPr lang="en-US" altLang="ko-KR" sz="1800" dirty="0"/>
              <a:t>.</a:t>
            </a: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en-US" sz="1800" dirty="0"/>
              <a:t>만약 없으면 무시</a:t>
            </a:r>
            <a:r>
              <a:rPr lang="en-US" altLang="ko-KR" sz="1800" dirty="0"/>
              <a:t>, </a:t>
            </a:r>
            <a:r>
              <a:rPr lang="ko-KR" altLang="en-US" sz="1800" dirty="0"/>
              <a:t>종료</a:t>
            </a:r>
            <a:r>
              <a:rPr lang="en-US" altLang="ko-KR" sz="1800" dirty="0"/>
              <a:t>, </a:t>
            </a:r>
            <a:r>
              <a:rPr lang="ko-KR" altLang="en-US" sz="1800" dirty="0"/>
              <a:t>중지 등과 같은 기본적인 행동 실행</a:t>
            </a:r>
            <a:endParaRPr lang="en-US" altLang="ko-KR" sz="1800" dirty="0"/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10898968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F9C0B-FAFB-486D-82D8-4D727618E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Signal </a:t>
            </a:r>
            <a:r>
              <a:rPr lang="ko-KR" altLang="en-US" dirty="0"/>
              <a:t>받을 때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DCF7C5D-95D5-4ECB-8CEA-337E3E80640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540907" y="2890391"/>
            <a:ext cx="9110186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800" dirty="0">
                <a:hlinkClick r:id="rId2"/>
              </a:rPr>
              <a:t>https://github.com/torvalds/linux/blob/master/kernel/signal.c#L1070</a:t>
            </a:r>
            <a:endParaRPr lang="en-US" altLang="ko-KR" sz="1800" dirty="0"/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1800" dirty="0"/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dirty="0" err="1"/>
              <a:t>do_send_specific</a:t>
            </a:r>
            <a:r>
              <a:rPr lang="en-US" altLang="ko-KR" dirty="0"/>
              <a:t> -&gt; </a:t>
            </a:r>
            <a:r>
              <a:rPr lang="en-US" altLang="ko-KR" dirty="0" err="1"/>
              <a:t>do_send_sig_info</a:t>
            </a:r>
            <a:r>
              <a:rPr lang="en-US" altLang="ko-KR" dirty="0"/>
              <a:t> -&gt; __</a:t>
            </a:r>
            <a:r>
              <a:rPr lang="en-US" altLang="ko-KR" dirty="0" err="1"/>
              <a:t>send_signal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0851215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F9C0B-FAFB-486D-82D8-4D727618E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Signal </a:t>
            </a:r>
            <a:r>
              <a:rPr lang="ko-KR" altLang="en-US" dirty="0"/>
              <a:t>받을 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72D9397-8973-4E2F-A6F1-B365B8F94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7043" y="1495289"/>
            <a:ext cx="4581525" cy="4886325"/>
          </a:xfrm>
          <a:prstGeom prst="rect">
            <a:avLst/>
          </a:prstGeom>
        </p:spPr>
      </p:pic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07DB4A94-D073-4299-8186-33492D786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9322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F9C0B-FAFB-486D-82D8-4D727618E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Signal </a:t>
            </a:r>
            <a:r>
              <a:rPr lang="ko-KR" altLang="en-US" dirty="0"/>
              <a:t>받을 때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07DB4A94-D073-4299-8186-33492D786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147555E-EAA9-4065-A6C6-4F4B4D2D9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2322" y="2047738"/>
            <a:ext cx="5324475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2040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4DD206-0CD3-4105-9327-7F2D55AFE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interrupt , trap vs signal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072D7A-9335-43DA-ADA7-3A021A35D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interrupt, trap </a:t>
            </a:r>
            <a:r>
              <a:rPr lang="ko-KR" altLang="en-US" dirty="0"/>
              <a:t>은 사건을 </a:t>
            </a:r>
            <a:r>
              <a:rPr lang="ko-KR" altLang="en-US" dirty="0" err="1"/>
              <a:t>커널한테</a:t>
            </a:r>
            <a:r>
              <a:rPr lang="ko-KR" altLang="en-US" dirty="0"/>
              <a:t> 알리지만</a:t>
            </a:r>
            <a:r>
              <a:rPr lang="en-US" altLang="ko-KR" dirty="0"/>
              <a:t>, </a:t>
            </a:r>
          </a:p>
          <a:p>
            <a:pPr marL="0" indent="0">
              <a:buNone/>
            </a:pPr>
            <a:r>
              <a:rPr lang="en-US" altLang="ko-KR" dirty="0"/>
              <a:t>signal</a:t>
            </a:r>
            <a:r>
              <a:rPr lang="ko-KR" altLang="en-US" dirty="0"/>
              <a:t>을 </a:t>
            </a:r>
            <a:r>
              <a:rPr lang="en-US" altLang="ko-KR" dirty="0"/>
              <a:t>task</a:t>
            </a:r>
            <a:r>
              <a:rPr lang="ko-KR" altLang="en-US" dirty="0"/>
              <a:t>에 알림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2713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175F2C5-63E3-4ABD-9527-E7E644D3D545}"/>
              </a:ext>
            </a:extLst>
          </p:cNvPr>
          <p:cNvSpPr txBox="1"/>
          <p:nvPr/>
        </p:nvSpPr>
        <p:spPr>
          <a:xfrm>
            <a:off x="1040235" y="964734"/>
            <a:ext cx="433965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fork() = </a:t>
            </a:r>
            <a:r>
              <a:rPr lang="ko-KR" altLang="en-US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프로세스 생성함수</a:t>
            </a:r>
            <a:endParaRPr lang="en-US" altLang="ko-KR" sz="20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endParaRPr lang="en-US" altLang="ko-KR" sz="20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r>
              <a:rPr lang="en-US" altLang="ko-KR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clone() = </a:t>
            </a:r>
            <a:r>
              <a:rPr lang="ko-KR" altLang="en-US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쓰레드 생성함수</a:t>
            </a:r>
            <a:endParaRPr lang="en-US" altLang="ko-KR" sz="20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endParaRPr lang="en-US" altLang="ko-KR" sz="20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r>
              <a:rPr lang="ko-KR" altLang="en-US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마지막은 공통적으로 </a:t>
            </a:r>
            <a:r>
              <a:rPr lang="en-US" altLang="ko-KR" sz="20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do_fork</a:t>
            </a:r>
            <a:r>
              <a:rPr lang="en-US" altLang="ko-KR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() </a:t>
            </a:r>
            <a:r>
              <a:rPr lang="ko-KR" altLang="en-US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호출</a:t>
            </a:r>
            <a:r>
              <a:rPr lang="en-US" altLang="ko-KR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?</a:t>
            </a:r>
          </a:p>
          <a:p>
            <a:endParaRPr lang="en-US" altLang="ko-KR" sz="20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902C61C-6A44-47F8-B00D-1682946148D3}"/>
              </a:ext>
            </a:extLst>
          </p:cNvPr>
          <p:cNvSpPr/>
          <p:nvPr/>
        </p:nvSpPr>
        <p:spPr>
          <a:xfrm>
            <a:off x="637563" y="3825380"/>
            <a:ext cx="1493240" cy="24776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fork()</a:t>
            </a:r>
          </a:p>
          <a:p>
            <a:pPr algn="ctr"/>
            <a:endParaRPr lang="en-US" altLang="ko-KR" sz="16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ctr"/>
            <a:r>
              <a:rPr lang="en-US" altLang="ko-KR" sz="16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vfork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()</a:t>
            </a:r>
          </a:p>
          <a:p>
            <a:pPr algn="ctr"/>
            <a:endParaRPr lang="en-US" altLang="ko-KR" sz="16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ctr"/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clone()</a:t>
            </a:r>
          </a:p>
          <a:p>
            <a:pPr algn="ctr"/>
            <a:endParaRPr lang="en-US" altLang="ko-KR" sz="16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ctr"/>
            <a:r>
              <a:rPr lang="en-US" altLang="ko-KR" sz="14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pthread_create</a:t>
            </a:r>
            <a:r>
              <a:rPr lang="en-US" altLang="ko-KR" sz="1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()</a:t>
            </a:r>
            <a:endParaRPr lang="ko-KR" altLang="en-US" sz="14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8712DD0-B556-4D27-A850-F5724CD2F5BE}"/>
              </a:ext>
            </a:extLst>
          </p:cNvPr>
          <p:cNvSpPr/>
          <p:nvPr/>
        </p:nvSpPr>
        <p:spPr>
          <a:xfrm>
            <a:off x="2987879" y="3825380"/>
            <a:ext cx="1493240" cy="24776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1600" dirty="0">
                <a:solidFill>
                  <a:prstClr val="white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fork()</a:t>
            </a:r>
          </a:p>
          <a:p>
            <a:pPr lvl="0" algn="ctr"/>
            <a:endParaRPr lang="en-US" altLang="ko-KR" sz="1600" dirty="0">
              <a:solidFill>
                <a:prstClr val="white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lvl="0" algn="ctr"/>
            <a:r>
              <a:rPr lang="en-US" altLang="ko-KR" sz="1600" dirty="0" err="1">
                <a:solidFill>
                  <a:prstClr val="white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vfork</a:t>
            </a:r>
            <a:r>
              <a:rPr lang="en-US" altLang="ko-KR" sz="1600" dirty="0">
                <a:solidFill>
                  <a:prstClr val="white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()</a:t>
            </a:r>
          </a:p>
          <a:p>
            <a:pPr lvl="0" algn="ctr"/>
            <a:endParaRPr lang="en-US" altLang="ko-KR" sz="1600" dirty="0">
              <a:solidFill>
                <a:prstClr val="white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lvl="0" algn="ctr"/>
            <a:r>
              <a:rPr lang="en-US" altLang="ko-KR" sz="1600" dirty="0">
                <a:solidFill>
                  <a:prstClr val="white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clone()</a:t>
            </a:r>
          </a:p>
          <a:p>
            <a:pPr lvl="0" algn="ctr"/>
            <a:endParaRPr lang="en-US" altLang="ko-KR" sz="1600" dirty="0">
              <a:solidFill>
                <a:prstClr val="white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lvl="0" algn="ctr"/>
            <a:r>
              <a:rPr lang="en-US" altLang="ko-KR" sz="1400" dirty="0" err="1">
                <a:solidFill>
                  <a:prstClr val="white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pthread_create</a:t>
            </a:r>
            <a:r>
              <a:rPr lang="en-US" altLang="ko-KR" sz="1400" dirty="0">
                <a:solidFill>
                  <a:prstClr val="white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()</a:t>
            </a:r>
            <a:endParaRPr lang="ko-KR" altLang="en-US" sz="1400" dirty="0">
              <a:solidFill>
                <a:prstClr val="white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64DE853-4E42-4148-9188-E488FE327362}"/>
              </a:ext>
            </a:extLst>
          </p:cNvPr>
          <p:cNvSpPr/>
          <p:nvPr/>
        </p:nvSpPr>
        <p:spPr>
          <a:xfrm>
            <a:off x="5338195" y="3825380"/>
            <a:ext cx="1493240" cy="24776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clone()</a:t>
            </a:r>
          </a:p>
          <a:p>
            <a:pPr algn="ctr"/>
            <a:endParaRPr lang="en-US" altLang="ko-KR" sz="16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ctr"/>
            <a:r>
              <a:rPr lang="en-US" altLang="ko-KR" sz="16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vfork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()</a:t>
            </a:r>
          </a:p>
          <a:p>
            <a:pPr algn="ctr"/>
            <a:endParaRPr lang="en-US" altLang="ko-KR" sz="16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ctr"/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clone()</a:t>
            </a:r>
          </a:p>
          <a:p>
            <a:pPr algn="ctr"/>
            <a:endParaRPr lang="en-US" altLang="ko-KR" sz="16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ctr"/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clone()</a:t>
            </a:r>
            <a:endParaRPr lang="ko-KR" altLang="en-US" sz="16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DDFE70-F8BB-4FBE-860F-83E52C4B6258}"/>
              </a:ext>
            </a:extLst>
          </p:cNvPr>
          <p:cNvSpPr txBox="1"/>
          <p:nvPr/>
        </p:nvSpPr>
        <p:spPr>
          <a:xfrm>
            <a:off x="822170" y="3429000"/>
            <a:ext cx="112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User App</a:t>
            </a:r>
            <a:endParaRPr lang="ko-KR" alt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8661C3-77C3-4B3C-8738-95DB663B1DCA}"/>
              </a:ext>
            </a:extLst>
          </p:cNvPr>
          <p:cNvSpPr txBox="1"/>
          <p:nvPr/>
        </p:nvSpPr>
        <p:spPr>
          <a:xfrm>
            <a:off x="3293673" y="3429000"/>
            <a:ext cx="88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Library</a:t>
            </a:r>
            <a:endParaRPr lang="ko-KR" alt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66A6A1-EFAF-47A7-81C9-B7A50BD94502}"/>
              </a:ext>
            </a:extLst>
          </p:cNvPr>
          <p:cNvSpPr txBox="1"/>
          <p:nvPr/>
        </p:nvSpPr>
        <p:spPr>
          <a:xfrm>
            <a:off x="5435438" y="3429000"/>
            <a:ext cx="1298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System call</a:t>
            </a:r>
            <a:endParaRPr lang="ko-KR" alt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F665D40-EFC4-47D0-9A12-78A470E24218}"/>
              </a:ext>
            </a:extLst>
          </p:cNvPr>
          <p:cNvSpPr/>
          <p:nvPr/>
        </p:nvSpPr>
        <p:spPr>
          <a:xfrm>
            <a:off x="7635380" y="3825380"/>
            <a:ext cx="1568741" cy="612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sys_clone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()</a:t>
            </a:r>
            <a:endParaRPr lang="ko-KR" alt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C6A0AF0-A757-4BFD-ADDB-DB68C9B56F82}"/>
              </a:ext>
            </a:extLst>
          </p:cNvPr>
          <p:cNvSpPr/>
          <p:nvPr/>
        </p:nvSpPr>
        <p:spPr>
          <a:xfrm>
            <a:off x="7635380" y="4757982"/>
            <a:ext cx="1568741" cy="612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sys_vfork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()</a:t>
            </a:r>
            <a:endParaRPr lang="ko-KR" alt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685A6BB-6306-4F60-A9E1-F605569528C8}"/>
              </a:ext>
            </a:extLst>
          </p:cNvPr>
          <p:cNvSpPr/>
          <p:nvPr/>
        </p:nvSpPr>
        <p:spPr>
          <a:xfrm>
            <a:off x="7635379" y="5690585"/>
            <a:ext cx="1568741" cy="612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sys_fork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()</a:t>
            </a:r>
            <a:endParaRPr lang="ko-KR" alt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B1CA1E4-E7B6-4C27-8016-6F49EACC8650}"/>
              </a:ext>
            </a:extLst>
          </p:cNvPr>
          <p:cNvSpPr/>
          <p:nvPr/>
        </p:nvSpPr>
        <p:spPr>
          <a:xfrm>
            <a:off x="9757684" y="4753087"/>
            <a:ext cx="1796751" cy="6123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do_fork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()</a:t>
            </a:r>
            <a:endParaRPr lang="ko-KR" alt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00152F7-9716-41EC-B9C3-DBBECC3811DF}"/>
              </a:ext>
            </a:extLst>
          </p:cNvPr>
          <p:cNvSpPr/>
          <p:nvPr/>
        </p:nvSpPr>
        <p:spPr>
          <a:xfrm>
            <a:off x="9757683" y="3798332"/>
            <a:ext cx="1796751" cy="6123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kernel_thread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()</a:t>
            </a:r>
            <a:endParaRPr lang="ko-KR" alt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43FEC272-E00A-4F86-88E7-5AB33B35A36D}"/>
              </a:ext>
            </a:extLst>
          </p:cNvPr>
          <p:cNvCxnSpPr/>
          <p:nvPr/>
        </p:nvCxnSpPr>
        <p:spPr>
          <a:xfrm>
            <a:off x="2130803" y="4379053"/>
            <a:ext cx="85707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834ACD8-3BE1-46F1-BFDD-09C39E3EE6E8}"/>
              </a:ext>
            </a:extLst>
          </p:cNvPr>
          <p:cNvCxnSpPr/>
          <p:nvPr/>
        </p:nvCxnSpPr>
        <p:spPr>
          <a:xfrm>
            <a:off x="2130803" y="4827864"/>
            <a:ext cx="85707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4C3D05C-50B5-4193-A641-0184567C99EF}"/>
              </a:ext>
            </a:extLst>
          </p:cNvPr>
          <p:cNvCxnSpPr/>
          <p:nvPr/>
        </p:nvCxnSpPr>
        <p:spPr>
          <a:xfrm>
            <a:off x="2130803" y="5367581"/>
            <a:ext cx="85707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CF31385-1BA2-4A35-BDEE-46BD3614EDD2}"/>
              </a:ext>
            </a:extLst>
          </p:cNvPr>
          <p:cNvCxnSpPr/>
          <p:nvPr/>
        </p:nvCxnSpPr>
        <p:spPr>
          <a:xfrm>
            <a:off x="2130803" y="5851373"/>
            <a:ext cx="85707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70E43FB-FC23-4194-BA1D-B3A42C1319D0}"/>
              </a:ext>
            </a:extLst>
          </p:cNvPr>
          <p:cNvCxnSpPr/>
          <p:nvPr/>
        </p:nvCxnSpPr>
        <p:spPr>
          <a:xfrm>
            <a:off x="4481119" y="4379053"/>
            <a:ext cx="85707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54C4EAF0-C1ED-438E-B73A-316B8FF5CEEE}"/>
              </a:ext>
            </a:extLst>
          </p:cNvPr>
          <p:cNvCxnSpPr/>
          <p:nvPr/>
        </p:nvCxnSpPr>
        <p:spPr>
          <a:xfrm>
            <a:off x="4481119" y="4827864"/>
            <a:ext cx="85707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E5CC8FD-998E-4343-B742-C8AA99372015}"/>
              </a:ext>
            </a:extLst>
          </p:cNvPr>
          <p:cNvCxnSpPr/>
          <p:nvPr/>
        </p:nvCxnSpPr>
        <p:spPr>
          <a:xfrm>
            <a:off x="4481119" y="5367581"/>
            <a:ext cx="85707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A39B15F7-3E76-4527-8F7A-731E345655A8}"/>
              </a:ext>
            </a:extLst>
          </p:cNvPr>
          <p:cNvCxnSpPr/>
          <p:nvPr/>
        </p:nvCxnSpPr>
        <p:spPr>
          <a:xfrm>
            <a:off x="4481119" y="5826231"/>
            <a:ext cx="85707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구부러짐 26">
            <a:extLst>
              <a:ext uri="{FF2B5EF4-FFF2-40B4-BE49-F238E27FC236}">
                <a16:creationId xmlns:a16="http://schemas.microsoft.com/office/drawing/2014/main" id="{ED924FB0-8F00-496F-ADF1-DF158E94EB1E}"/>
              </a:ext>
            </a:extLst>
          </p:cNvPr>
          <p:cNvCxnSpPr>
            <a:endCxn id="12" idx="1"/>
          </p:cNvCxnSpPr>
          <p:nvPr/>
        </p:nvCxnSpPr>
        <p:spPr>
          <a:xfrm flipV="1">
            <a:off x="6831435" y="4131578"/>
            <a:ext cx="803945" cy="188752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구부러짐 30">
            <a:extLst>
              <a:ext uri="{FF2B5EF4-FFF2-40B4-BE49-F238E27FC236}">
                <a16:creationId xmlns:a16="http://schemas.microsoft.com/office/drawing/2014/main" id="{E95510D9-59EE-4DB2-9175-7FDA068459D4}"/>
              </a:ext>
            </a:extLst>
          </p:cNvPr>
          <p:cNvCxnSpPr>
            <a:endCxn id="13" idx="1"/>
          </p:cNvCxnSpPr>
          <p:nvPr/>
        </p:nvCxnSpPr>
        <p:spPr>
          <a:xfrm>
            <a:off x="6831435" y="4827864"/>
            <a:ext cx="803945" cy="236316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8F56DDF8-422D-46DC-AF80-0865C809599E}"/>
              </a:ext>
            </a:extLst>
          </p:cNvPr>
          <p:cNvCxnSpPr>
            <a:endCxn id="12" idx="1"/>
          </p:cNvCxnSpPr>
          <p:nvPr/>
        </p:nvCxnSpPr>
        <p:spPr>
          <a:xfrm flipV="1">
            <a:off x="6831435" y="4131578"/>
            <a:ext cx="803945" cy="12360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2577A2D3-512F-433E-AA49-70C25BA90BBC}"/>
              </a:ext>
            </a:extLst>
          </p:cNvPr>
          <p:cNvCxnSpPr>
            <a:endCxn id="12" idx="1"/>
          </p:cNvCxnSpPr>
          <p:nvPr/>
        </p:nvCxnSpPr>
        <p:spPr>
          <a:xfrm flipV="1">
            <a:off x="6831435" y="4131578"/>
            <a:ext cx="803945" cy="16946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12FF8CD2-FD93-4E3C-8EE5-A9109290868E}"/>
              </a:ext>
            </a:extLst>
          </p:cNvPr>
          <p:cNvCxnSpPr>
            <a:stCxn id="12" idx="3"/>
            <a:endCxn id="15" idx="1"/>
          </p:cNvCxnSpPr>
          <p:nvPr/>
        </p:nvCxnSpPr>
        <p:spPr>
          <a:xfrm>
            <a:off x="9204121" y="4131578"/>
            <a:ext cx="553563" cy="92770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EA4904CA-C97B-4489-A2C8-092AB3FFA905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 flipV="1">
            <a:off x="9204121" y="5059286"/>
            <a:ext cx="553563" cy="48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11C8DC3A-243A-498F-BB04-02E30BFBD25F}"/>
              </a:ext>
            </a:extLst>
          </p:cNvPr>
          <p:cNvCxnSpPr>
            <a:stCxn id="14" idx="3"/>
            <a:endCxn id="15" idx="1"/>
          </p:cNvCxnSpPr>
          <p:nvPr/>
        </p:nvCxnSpPr>
        <p:spPr>
          <a:xfrm flipV="1">
            <a:off x="9204120" y="5059286"/>
            <a:ext cx="553564" cy="93749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65B20041-EEEB-4684-AEA2-709F4EE1CCA0}"/>
              </a:ext>
            </a:extLst>
          </p:cNvPr>
          <p:cNvCxnSpPr>
            <a:stCxn id="16" idx="2"/>
            <a:endCxn id="15" idx="0"/>
          </p:cNvCxnSpPr>
          <p:nvPr/>
        </p:nvCxnSpPr>
        <p:spPr>
          <a:xfrm>
            <a:off x="10656059" y="4410729"/>
            <a:ext cx="1" cy="3423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BF56686-378E-4C72-9C65-E57845D03838}"/>
              </a:ext>
            </a:extLst>
          </p:cNvPr>
          <p:cNvSpPr txBox="1"/>
          <p:nvPr/>
        </p:nvSpPr>
        <p:spPr>
          <a:xfrm>
            <a:off x="6084814" y="964734"/>
            <a:ext cx="496321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리눅스 입장에서는 둘 다 태스크이기 때문</a:t>
            </a:r>
            <a:r>
              <a:rPr lang="en-US" altLang="ko-KR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</a:p>
          <a:p>
            <a:endParaRPr lang="en-US" altLang="ko-KR" sz="20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r>
              <a:rPr lang="en-US" altLang="ko-KR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fork</a:t>
            </a:r>
            <a:r>
              <a:rPr lang="ko-KR" altLang="en-US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는 부모와 덜 공유하는 태스크</a:t>
            </a:r>
            <a:endParaRPr lang="en-US" altLang="ko-KR" sz="20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endParaRPr lang="en-US" altLang="ko-KR" sz="20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r>
              <a:rPr lang="en-US" altLang="ko-KR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clone</a:t>
            </a:r>
            <a:r>
              <a:rPr lang="ko-KR" altLang="en-US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은 부모와 많이 공유하는 태스크</a:t>
            </a:r>
            <a:endParaRPr lang="en-US" altLang="ko-KR" sz="20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9321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AF38D0BB-1E83-40F7-946C-79172B0DD1ED}"/>
              </a:ext>
            </a:extLst>
          </p:cNvPr>
          <p:cNvSpPr txBox="1"/>
          <p:nvPr/>
        </p:nvSpPr>
        <p:spPr>
          <a:xfrm>
            <a:off x="973122" y="938209"/>
            <a:ext cx="7247497" cy="45550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태스크 구분</a:t>
            </a:r>
            <a:endParaRPr lang="en-US" altLang="ko-KR" sz="50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endParaRPr lang="en-US" altLang="ko-KR" sz="30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endParaRPr lang="en-US" altLang="ko-KR" sz="30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sz="20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task_struct</a:t>
            </a:r>
            <a:r>
              <a:rPr lang="ko-KR" altLang="en-US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의 </a:t>
            </a:r>
            <a:r>
              <a:rPr lang="en-US" altLang="ko-KR" sz="20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pid</a:t>
            </a:r>
            <a:r>
              <a:rPr lang="en-US" altLang="ko-KR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ko-KR" altLang="en-US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필드로 구분</a:t>
            </a:r>
            <a:endParaRPr lang="en-US" altLang="ko-KR" sz="20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342900" indent="-342900">
              <a:buFontTx/>
              <a:buChar char="-"/>
            </a:pPr>
            <a:endParaRPr lang="en-US" altLang="ko-KR" sz="20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POSIX </a:t>
            </a:r>
            <a:r>
              <a:rPr lang="ko-KR" altLang="en-US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표준 </a:t>
            </a:r>
            <a:r>
              <a:rPr lang="en-US" altLang="ko-KR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“</a:t>
            </a:r>
            <a:r>
              <a:rPr lang="ko-KR" altLang="en-US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한 프로세스 내의 쓰레드는 동일한 </a:t>
            </a:r>
            <a:r>
              <a:rPr lang="en-US" altLang="ko-KR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PID</a:t>
            </a:r>
            <a:r>
              <a:rPr lang="ko-KR" altLang="en-US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를 공유“</a:t>
            </a:r>
            <a:endParaRPr lang="en-US" altLang="ko-KR" sz="20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342900" indent="-342900">
              <a:buFontTx/>
              <a:buChar char="-"/>
            </a:pPr>
            <a:endParaRPr lang="en-US" altLang="ko-KR" sz="20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sz="20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tgid</a:t>
            </a:r>
            <a:r>
              <a:rPr lang="en-US" altLang="ko-KR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(Thread Group ID) </a:t>
            </a:r>
            <a:r>
              <a:rPr lang="ko-KR" altLang="en-US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개념 도입</a:t>
            </a:r>
            <a:endParaRPr lang="en-US" altLang="ko-KR" sz="20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342900" indent="-342900">
              <a:buFontTx/>
              <a:buChar char="-"/>
            </a:pPr>
            <a:endParaRPr lang="en-US" altLang="ko-KR" sz="20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부모</a:t>
            </a:r>
            <a:r>
              <a:rPr lang="en-US" altLang="ko-KR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</a:t>
            </a:r>
            <a:r>
              <a:rPr lang="ko-KR" altLang="en-US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자식 태스크는 동일한 </a:t>
            </a:r>
            <a:r>
              <a:rPr lang="en-US" altLang="ko-KR" sz="20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tgid</a:t>
            </a:r>
            <a:r>
              <a:rPr lang="ko-KR" altLang="en-US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를 가짐</a:t>
            </a:r>
            <a:endParaRPr lang="en-US" altLang="ko-KR" sz="20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342900" indent="-342900">
              <a:buFontTx/>
              <a:buChar char="-"/>
            </a:pPr>
            <a:endParaRPr lang="en-US" altLang="ko-KR" sz="20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즉</a:t>
            </a:r>
            <a:r>
              <a:rPr lang="en-US" altLang="ko-KR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</a:t>
            </a:r>
            <a:r>
              <a:rPr lang="en-US" altLang="ko-KR" sz="20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tgid</a:t>
            </a:r>
            <a:r>
              <a:rPr lang="ko-KR" altLang="en-US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로 동일한 프로세스에 속한 것인지 해석</a:t>
            </a:r>
            <a:endParaRPr lang="en-US" altLang="ko-KR" sz="20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7283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7E0120A-0FE3-489D-B794-21EC0B45E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980" y="2203596"/>
            <a:ext cx="5476875" cy="31051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48A75E5-1029-4FBE-A19E-5C1B953FCA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4145" y="2198931"/>
            <a:ext cx="5476875" cy="31051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B0A1FB0-DFBB-4567-A533-1FDC3FA57B5E}"/>
              </a:ext>
            </a:extLst>
          </p:cNvPr>
          <p:cNvSpPr txBox="1"/>
          <p:nvPr/>
        </p:nvSpPr>
        <p:spPr>
          <a:xfrm>
            <a:off x="0" y="550506"/>
            <a:ext cx="12192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fork();</a:t>
            </a:r>
            <a:endParaRPr lang="ko-KR" altLang="en-US" sz="50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1043BB-A4BB-4E1B-967E-BF055F863DC5}"/>
              </a:ext>
            </a:extLst>
          </p:cNvPr>
          <p:cNvSpPr txBox="1"/>
          <p:nvPr/>
        </p:nvSpPr>
        <p:spPr>
          <a:xfrm>
            <a:off x="2695870" y="5745215"/>
            <a:ext cx="6800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태스크의 </a:t>
            </a:r>
            <a:r>
              <a:rPr lang="en-US" altLang="ko-KR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pid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와 </a:t>
            </a:r>
            <a:r>
              <a:rPr lang="en-US" altLang="ko-KR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tgid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가 부모 태스크와 자식 태스크 간에 서로 다름</a:t>
            </a:r>
          </a:p>
        </p:txBody>
      </p:sp>
    </p:spTree>
    <p:extLst>
      <p:ext uri="{BB962C8B-B14F-4D97-AF65-F5344CB8AC3E}">
        <p14:creationId xmlns:p14="http://schemas.microsoft.com/office/powerpoint/2010/main" val="406065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0A1FB0-DFBB-4567-A533-1FDC3FA57B5E}"/>
              </a:ext>
            </a:extLst>
          </p:cNvPr>
          <p:cNvSpPr txBox="1"/>
          <p:nvPr/>
        </p:nvSpPr>
        <p:spPr>
          <a:xfrm>
            <a:off x="0" y="550506"/>
            <a:ext cx="12192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vfork</a:t>
            </a:r>
            <a:r>
              <a:rPr lang="en-US" altLang="ko-KR" sz="5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();</a:t>
            </a:r>
            <a:endParaRPr lang="ko-KR" altLang="en-US" sz="50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512515B-2213-4F3A-8883-50F9EDFD09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980" y="2156986"/>
            <a:ext cx="5476875" cy="310515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3C0A981-B54E-44D4-92BB-81CBA2FF44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4147" y="2165375"/>
            <a:ext cx="5476875" cy="31051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8035A2E-FB1C-4895-9FF3-9C5BBC6C2F37}"/>
              </a:ext>
            </a:extLst>
          </p:cNvPr>
          <p:cNvSpPr txBox="1"/>
          <p:nvPr/>
        </p:nvSpPr>
        <p:spPr>
          <a:xfrm>
            <a:off x="2695870" y="5678103"/>
            <a:ext cx="6800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태스크의 </a:t>
            </a:r>
            <a:r>
              <a:rPr lang="en-US" altLang="ko-KR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pid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와 </a:t>
            </a:r>
            <a:r>
              <a:rPr lang="en-US" altLang="ko-KR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tgid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가 부모 태스크와 자식 태스크 간에 서로 다름</a:t>
            </a:r>
          </a:p>
        </p:txBody>
      </p:sp>
    </p:spTree>
    <p:extLst>
      <p:ext uri="{BB962C8B-B14F-4D97-AF65-F5344CB8AC3E}">
        <p14:creationId xmlns:p14="http://schemas.microsoft.com/office/powerpoint/2010/main" val="443461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0A1FB0-DFBB-4567-A533-1FDC3FA57B5E}"/>
              </a:ext>
            </a:extLst>
          </p:cNvPr>
          <p:cNvSpPr txBox="1"/>
          <p:nvPr/>
        </p:nvSpPr>
        <p:spPr>
          <a:xfrm>
            <a:off x="0" y="550506"/>
            <a:ext cx="12192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pthread_create</a:t>
            </a:r>
            <a:r>
              <a:rPr lang="en-US" altLang="ko-KR" sz="5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()</a:t>
            </a:r>
            <a:endParaRPr lang="ko-KR" altLang="en-US" sz="50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70FA477-DDC4-40D3-A3D2-C731FAE5B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4146" y="2173763"/>
            <a:ext cx="5476874" cy="310514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09DCDA6-ACC3-432B-87EE-5518E173DE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980" y="2173762"/>
            <a:ext cx="5476874" cy="310514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A53723-25AE-4457-AAE4-212CC6E23F9B}"/>
              </a:ext>
            </a:extLst>
          </p:cNvPr>
          <p:cNvSpPr txBox="1"/>
          <p:nvPr/>
        </p:nvSpPr>
        <p:spPr>
          <a:xfrm>
            <a:off x="4129756" y="5703270"/>
            <a:ext cx="3932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태스크의 </a:t>
            </a:r>
            <a:r>
              <a:rPr lang="en-US" altLang="ko-KR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pid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는 다르지만 </a:t>
            </a:r>
            <a:r>
              <a:rPr lang="en-US" altLang="ko-KR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tgid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는 같음</a:t>
            </a:r>
          </a:p>
        </p:txBody>
      </p:sp>
    </p:spTree>
    <p:extLst>
      <p:ext uri="{BB962C8B-B14F-4D97-AF65-F5344CB8AC3E}">
        <p14:creationId xmlns:p14="http://schemas.microsoft.com/office/powerpoint/2010/main" val="2635196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0A1FB0-DFBB-4567-A533-1FDC3FA57B5E}"/>
              </a:ext>
            </a:extLst>
          </p:cNvPr>
          <p:cNvSpPr txBox="1"/>
          <p:nvPr/>
        </p:nvSpPr>
        <p:spPr>
          <a:xfrm>
            <a:off x="0" y="122668"/>
            <a:ext cx="12192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clone()</a:t>
            </a:r>
            <a:endParaRPr lang="ko-KR" altLang="en-US" sz="50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FFF8C8F-624A-4CA2-8DC8-5102EA4F6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642" y="1261441"/>
            <a:ext cx="5476874" cy="310514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BFB487E-3CC6-4E15-BAB7-1FA5B488ED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2808" y="1261441"/>
            <a:ext cx="5476873" cy="310514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800CD1D-7C74-43C9-AFE4-B1830B0431BB}"/>
              </a:ext>
            </a:extLst>
          </p:cNvPr>
          <p:cNvSpPr txBox="1"/>
          <p:nvPr/>
        </p:nvSpPr>
        <p:spPr>
          <a:xfrm>
            <a:off x="1976922" y="5596559"/>
            <a:ext cx="82381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CLONE_CHILD_CLEARID / CLONE_CHILD_SETTID -&gt; 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프로세스 해석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(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자원 공유 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x)</a:t>
            </a:r>
          </a:p>
          <a:p>
            <a:pPr algn="ctr"/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CLONE_THREAD -&gt; 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쓰레드 해석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(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자원 공유 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o)</a:t>
            </a:r>
            <a:endParaRPr lang="ko-KR" alt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A7825F-A100-4C9D-BDF7-E27AB5C624DE}"/>
              </a:ext>
            </a:extLst>
          </p:cNvPr>
          <p:cNvSpPr txBox="1"/>
          <p:nvPr/>
        </p:nvSpPr>
        <p:spPr>
          <a:xfrm>
            <a:off x="1548921" y="4643589"/>
            <a:ext cx="90941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CLONE_CHILD_CLEARID = 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자식 메모리에서 쓰레드 </a:t>
            </a: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ID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지움</a:t>
            </a: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	CLONE_CHILD_SETTID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=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자식 메모리에 쓰레드 </a:t>
            </a: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ID 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저장</a:t>
            </a:r>
            <a:endParaRPr lang="en-US" altLang="ko-KR" sz="12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CLONE_VM = 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자식 프로세스와 메모리를 공유함</a:t>
            </a: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		CLONE_THREAD = 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부모 프로세스와 같은 쓰레드 그룹으로 처리</a:t>
            </a:r>
            <a:endParaRPr lang="en-US" altLang="ko-KR" sz="12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CLONE_SIGHAND = 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부모와 자식간 같은 시그널 </a:t>
            </a:r>
            <a:r>
              <a:rPr lang="ko-KR" altLang="en-US" sz="12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테이블 공유</a:t>
            </a:r>
            <a:endParaRPr lang="ko-KR" altLang="en-US" sz="12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6769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1195</Words>
  <Application>Microsoft Office PowerPoint</Application>
  <PresentationFormat>와이드스크린</PresentationFormat>
  <Paragraphs>247</Paragraphs>
  <Slides>34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8" baseType="lpstr">
      <vt:lpstr>맑은 고딕</vt:lpstr>
      <vt:lpstr>맑은 고딕 Semilight</vt:lpstr>
      <vt:lpstr>Arial</vt:lpstr>
      <vt:lpstr>Office 테마</vt:lpstr>
      <vt:lpstr>Linux Task Model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Task Context</vt:lpstr>
      <vt:lpstr>Task Context</vt:lpstr>
      <vt:lpstr>Task_struct</vt:lpstr>
      <vt:lpstr>Task identification</vt:lpstr>
      <vt:lpstr>State</vt:lpstr>
      <vt:lpstr>Task relationship</vt:lpstr>
      <vt:lpstr>Information</vt:lpstr>
      <vt:lpstr>Thread Structure</vt:lpstr>
      <vt:lpstr>Resource limits</vt:lpstr>
      <vt:lpstr>문맥 교환</vt:lpstr>
      <vt:lpstr>문맥 교환</vt:lpstr>
      <vt:lpstr>기본 구조체</vt:lpstr>
      <vt:lpstr>과정 1 - 상태전이</vt:lpstr>
      <vt:lpstr>과정 2, 3</vt:lpstr>
      <vt:lpstr>과정4</vt:lpstr>
      <vt:lpstr>Task &amp; signal</vt:lpstr>
      <vt:lpstr>Task가 signal을 처리하기 위한 3가지 기능</vt:lpstr>
      <vt:lpstr>Signal </vt:lpstr>
      <vt:lpstr>PowerPoint 프레젠테이션</vt:lpstr>
      <vt:lpstr>Task_struct</vt:lpstr>
      <vt:lpstr>Signal 받을 때</vt:lpstr>
      <vt:lpstr>Signal 받을 때</vt:lpstr>
      <vt:lpstr>Signal 받을 때</vt:lpstr>
      <vt:lpstr>Signal 받을 때</vt:lpstr>
      <vt:lpstr>interrupt , trap vs signal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Task Model</dc:title>
  <dc:creator>이 주창</dc:creator>
  <cp:lastModifiedBy>이 주창</cp:lastModifiedBy>
  <cp:revision>1</cp:revision>
  <dcterms:created xsi:type="dcterms:W3CDTF">2020-04-11T12:00:51Z</dcterms:created>
  <dcterms:modified xsi:type="dcterms:W3CDTF">2020-04-11T12:01:57Z</dcterms:modified>
</cp:coreProperties>
</file>