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1"/>
  </p:sldMasterIdLst>
  <p:notesMasterIdLst>
    <p:notesMasterId r:id="rId20"/>
  </p:notesMasterIdLst>
  <p:sldIdLst>
    <p:sldId id="257" r:id="rId2"/>
    <p:sldId id="261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5" r:id="rId12"/>
    <p:sldId id="279" r:id="rId13"/>
    <p:sldId id="283" r:id="rId14"/>
    <p:sldId id="280" r:id="rId15"/>
    <p:sldId id="284" r:id="rId16"/>
    <p:sldId id="281" r:id="rId17"/>
    <p:sldId id="282" r:id="rId18"/>
    <p:sldId id="26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2020. 4. 10.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901E60F-341A-5447-9E9D-25312B8C1BE5}"/>
              </a:ext>
            </a:extLst>
          </p:cNvPr>
          <p:cNvSpPr txBox="1"/>
          <p:nvPr/>
        </p:nvSpPr>
        <p:spPr>
          <a:xfrm>
            <a:off x="4125690" y="3136612"/>
            <a:ext cx="3940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B_</a:t>
            </a:r>
            <a:r>
              <a:rPr lang="ko-KR" altLang="en-US" sz="3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김현우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19154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3ABF47-AB93-BD45-A028-3EAF4A5C614F}"/>
              </a:ext>
            </a:extLst>
          </p:cNvPr>
          <p:cNvSpPr txBox="1"/>
          <p:nvPr/>
        </p:nvSpPr>
        <p:spPr>
          <a:xfrm>
            <a:off x="1109653" y="1807599"/>
            <a:ext cx="93303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-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스케줄링의 수행을 위해 수행 가능한 상태의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task</a:t>
            </a:r>
            <a:r>
              <a:rPr lang="ko-KR" altLang="en-US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를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관리하는 자료구조</a:t>
            </a:r>
          </a:p>
          <a:p>
            <a:b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</a:br>
            <a:endParaRPr lang="ko-KR" altLang="en-US" sz="2400" b="1" spc="-15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-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복수의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CPU</a:t>
            </a:r>
            <a:r>
              <a:rPr lang="ko-KR" altLang="en-US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를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가진 시스템은 각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CPU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가 각자의 런 큐를 가지고 있음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.</a:t>
            </a:r>
          </a:p>
          <a:p>
            <a:b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</a:br>
            <a:endParaRPr lang="en-US" altLang="ko-KR" sz="2400" b="1" spc="-15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-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task_list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에 연결된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task 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중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TASK_RUNNING 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상태로 전이된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task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는 부모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task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가 존재하던 런 큐로 삽입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 </a:t>
            </a:r>
            <a:r>
              <a:rPr lang="en-US" altLang="ko-KR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task_struct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의 </a:t>
            </a:r>
            <a:r>
              <a:rPr lang="en-US" altLang="ko-KR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cpus_allowed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필드를 이용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E385A8-91A6-6248-B39D-E0110DD9F632}"/>
              </a:ext>
            </a:extLst>
          </p:cNvPr>
          <p:cNvSpPr txBox="1"/>
          <p:nvPr/>
        </p:nvSpPr>
        <p:spPr>
          <a:xfrm>
            <a:off x="1438269" y="390105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런 큐</a:t>
            </a:r>
          </a:p>
        </p:txBody>
      </p:sp>
      <p:cxnSp>
        <p:nvCxnSpPr>
          <p:cNvPr id="11" name="직선 연결선 6">
            <a:extLst>
              <a:ext uri="{FF2B5EF4-FFF2-40B4-BE49-F238E27FC236}">
                <a16:creationId xmlns:a16="http://schemas.microsoft.com/office/drawing/2014/main" id="{8505B6F6-5A8D-7F4A-A875-C19AE9A94CCC}"/>
              </a:ext>
            </a:extLst>
          </p:cNvPr>
          <p:cNvCxnSpPr/>
          <p:nvPr/>
        </p:nvCxnSpPr>
        <p:spPr>
          <a:xfrm>
            <a:off x="1174285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8">
            <a:extLst>
              <a:ext uri="{FF2B5EF4-FFF2-40B4-BE49-F238E27FC236}">
                <a16:creationId xmlns:a16="http://schemas.microsoft.com/office/drawing/2014/main" id="{CA16C92F-0808-BA44-9E3D-0AE5EB59BAE2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26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19154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E385A8-91A6-6248-B39D-E0110DD9F632}"/>
              </a:ext>
            </a:extLst>
          </p:cNvPr>
          <p:cNvSpPr txBox="1"/>
          <p:nvPr/>
        </p:nvSpPr>
        <p:spPr>
          <a:xfrm>
            <a:off x="1438269" y="390105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런 큐</a:t>
            </a:r>
          </a:p>
        </p:txBody>
      </p:sp>
      <p:cxnSp>
        <p:nvCxnSpPr>
          <p:cNvPr id="11" name="직선 연결선 6">
            <a:extLst>
              <a:ext uri="{FF2B5EF4-FFF2-40B4-BE49-F238E27FC236}">
                <a16:creationId xmlns:a16="http://schemas.microsoft.com/office/drawing/2014/main" id="{8505B6F6-5A8D-7F4A-A875-C19AE9A94CCC}"/>
              </a:ext>
            </a:extLst>
          </p:cNvPr>
          <p:cNvCxnSpPr/>
          <p:nvPr/>
        </p:nvCxnSpPr>
        <p:spPr>
          <a:xfrm>
            <a:off x="1174285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8">
            <a:extLst>
              <a:ext uri="{FF2B5EF4-FFF2-40B4-BE49-F238E27FC236}">
                <a16:creationId xmlns:a16="http://schemas.microsoft.com/office/drawing/2014/main" id="{CA16C92F-0808-BA44-9E3D-0AE5EB59BAE2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985ED84-CBCA-FA4F-9BEB-2D86B8019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03" y="1231294"/>
            <a:ext cx="6428923" cy="5368290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92EB3274-8C18-4741-B03B-B510428DB76A}"/>
              </a:ext>
            </a:extLst>
          </p:cNvPr>
          <p:cNvSpPr/>
          <p:nvPr/>
        </p:nvSpPr>
        <p:spPr>
          <a:xfrm>
            <a:off x="1288513" y="5868852"/>
            <a:ext cx="1653470" cy="730732"/>
          </a:xfrm>
          <a:prstGeom prst="frame">
            <a:avLst>
              <a:gd name="adj1" fmla="val 84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361E1-574F-DD46-BCE4-049EC8E2FD64}"/>
              </a:ext>
            </a:extLst>
          </p:cNvPr>
          <p:cNvSpPr txBox="1"/>
          <p:nvPr/>
        </p:nvSpPr>
        <p:spPr>
          <a:xfrm>
            <a:off x="7096079" y="1856000"/>
            <a:ext cx="41899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Nanum Gothic"/>
                <a:ea typeface="Nanum Myeongjo" panose="02020603020101020101" pitchFamily="18" charset="-127"/>
              </a:rPr>
              <a:t>1. </a:t>
            </a:r>
            <a:r>
              <a:rPr lang="ko-KR" altLang="en-US" sz="2400" spc="-150" dirty="0">
                <a:latin typeface="Nanum Gothic"/>
                <a:ea typeface="Nanum Myeongjo" panose="02020603020101020101" pitchFamily="18" charset="-127"/>
              </a:rPr>
              <a:t>일반 태스크 스케줄링</a:t>
            </a:r>
            <a:endParaRPr lang="en-US" altLang="ko-KR" sz="2400" spc="-150" dirty="0">
              <a:latin typeface="Nanum Gothic"/>
              <a:ea typeface="Nanum Myeongjo" panose="02020603020101020101" pitchFamily="18" charset="-127"/>
            </a:endParaRPr>
          </a:p>
          <a:p>
            <a:endParaRPr lang="en-US" altLang="ko-KR" sz="2400" spc="-150" dirty="0">
              <a:latin typeface="Nanum Gothic"/>
              <a:ea typeface="Nanum Myeongjo" panose="02020603020101020101" pitchFamily="18" charset="-127"/>
            </a:endParaRPr>
          </a:p>
          <a:p>
            <a:r>
              <a:rPr lang="en-US" altLang="ko-KR" sz="2400" spc="-150" dirty="0">
                <a:latin typeface="Nanum Gothic"/>
                <a:ea typeface="Nanum Myeongjo" panose="02020603020101020101" pitchFamily="18" charset="-127"/>
              </a:rPr>
              <a:t>struct </a:t>
            </a:r>
            <a:r>
              <a:rPr lang="en-US" altLang="ko-KR" sz="2400" spc="-150" dirty="0" err="1">
                <a:latin typeface="Nanum Gothic"/>
                <a:ea typeface="Nanum Myeongjo" panose="02020603020101020101" pitchFamily="18" charset="-127"/>
              </a:rPr>
              <a:t>cfs_rq</a:t>
            </a:r>
            <a:r>
              <a:rPr lang="en-US" altLang="ko-KR" sz="2400" spc="-150" dirty="0">
                <a:latin typeface="Nanum Gothic"/>
                <a:ea typeface="Nanum Myeongjo" panose="02020603020101020101" pitchFamily="18" charset="-127"/>
              </a:rPr>
              <a:t> </a:t>
            </a:r>
            <a:r>
              <a:rPr lang="en-US" altLang="ko-KR" sz="2400" spc="-150" dirty="0" err="1">
                <a:latin typeface="Nanum Gothic"/>
                <a:ea typeface="Nanum Myeongjo" panose="02020603020101020101" pitchFamily="18" charset="-127"/>
              </a:rPr>
              <a:t>cfs</a:t>
            </a:r>
            <a:r>
              <a:rPr lang="en-US" altLang="ko-KR" sz="2400" spc="-150" dirty="0">
                <a:latin typeface="Nanum Gothic"/>
                <a:ea typeface="Nanum Myeongjo" panose="02020603020101020101" pitchFamily="18" charset="-127"/>
              </a:rPr>
              <a:t>;</a:t>
            </a:r>
          </a:p>
          <a:p>
            <a:endParaRPr lang="en-US" altLang="ko-KR" sz="2400" spc="-150" dirty="0">
              <a:latin typeface="Nanum Gothic"/>
              <a:ea typeface="Nanum Myeongjo" panose="02020603020101020101" pitchFamily="18" charset="-127"/>
            </a:endParaRPr>
          </a:p>
          <a:p>
            <a:endParaRPr lang="en-US" altLang="ko-KR" sz="2400" spc="-150" dirty="0">
              <a:latin typeface="Nanum Gothic"/>
              <a:ea typeface="Nanum Myeongjo" panose="02020603020101020101" pitchFamily="18" charset="-127"/>
            </a:endParaRPr>
          </a:p>
          <a:p>
            <a:endParaRPr lang="en-US" altLang="ko-KR" sz="2400" spc="-150" dirty="0">
              <a:latin typeface="Nanum Gothic"/>
              <a:ea typeface="Nanum Myeongjo" panose="02020603020101020101" pitchFamily="18" charset="-127"/>
            </a:endParaRPr>
          </a:p>
          <a:p>
            <a:r>
              <a:rPr lang="en-US" altLang="ko-KR" sz="2400" spc="-150" dirty="0">
                <a:latin typeface="Nanum Gothic"/>
                <a:ea typeface="Nanum Myeongjo" panose="02020603020101020101" pitchFamily="18" charset="-127"/>
              </a:rPr>
              <a:t>2. </a:t>
            </a:r>
            <a:r>
              <a:rPr lang="ko-KR" altLang="en-US" sz="2400" spc="-150" dirty="0">
                <a:latin typeface="Nanum Gothic"/>
                <a:ea typeface="Nanum Myeongjo" panose="02020603020101020101" pitchFamily="18" charset="-127"/>
              </a:rPr>
              <a:t>실시간 태스크 스케줄링</a:t>
            </a:r>
            <a:endParaRPr lang="en-US" altLang="ko-KR" sz="2400" spc="-150" dirty="0">
              <a:latin typeface="Nanum Gothic"/>
              <a:ea typeface="Nanum Myeongjo" panose="02020603020101020101" pitchFamily="18" charset="-127"/>
            </a:endParaRPr>
          </a:p>
          <a:p>
            <a:endParaRPr lang="en-US" altLang="ko-KR" sz="2400" spc="-150" dirty="0">
              <a:latin typeface="Nanum Gothic"/>
              <a:ea typeface="Nanum Myeongjo" panose="02020603020101020101" pitchFamily="18" charset="-127"/>
            </a:endParaRPr>
          </a:p>
          <a:p>
            <a:r>
              <a:rPr lang="en-US" altLang="ko-KR" sz="2400" spc="-150" dirty="0">
                <a:latin typeface="Nanum Gothic"/>
                <a:ea typeface="Nanum Myeongjo" panose="02020603020101020101" pitchFamily="18" charset="-127"/>
              </a:rPr>
              <a:t>struct </a:t>
            </a:r>
            <a:r>
              <a:rPr lang="en-US" altLang="ko-KR" sz="2400" spc="-150" dirty="0" err="1">
                <a:latin typeface="Nanum Gothic"/>
                <a:ea typeface="Nanum Myeongjo" panose="02020603020101020101" pitchFamily="18" charset="-127"/>
              </a:rPr>
              <a:t>rt_rq</a:t>
            </a:r>
            <a:r>
              <a:rPr lang="en-US" altLang="ko-KR" sz="2400" spc="-150" dirty="0">
                <a:latin typeface="Nanum Gothic"/>
                <a:ea typeface="Nanum Myeongjo" panose="02020603020101020101" pitchFamily="18" charset="-127"/>
              </a:rPr>
              <a:t> rt;</a:t>
            </a:r>
          </a:p>
          <a:p>
            <a:r>
              <a:rPr lang="en-US" altLang="ko-KR" sz="2400" spc="-150" dirty="0">
                <a:latin typeface="Nanum Gothic"/>
                <a:ea typeface="Nanum Myeongjo" panose="02020603020101020101" pitchFamily="18" charset="-127"/>
              </a:rPr>
              <a:t>struct </a:t>
            </a:r>
            <a:r>
              <a:rPr lang="en-US" altLang="ko-KR" sz="2400" spc="-150" dirty="0" err="1">
                <a:latin typeface="Nanum Gothic"/>
                <a:ea typeface="Nanum Myeongjo" panose="02020603020101020101" pitchFamily="18" charset="-127"/>
              </a:rPr>
              <a:t>dl_rq</a:t>
            </a:r>
            <a:r>
              <a:rPr lang="en-US" altLang="ko-KR" sz="2400" spc="-150" dirty="0">
                <a:latin typeface="Nanum Gothic"/>
                <a:ea typeface="Nanum Myeongjo" panose="02020603020101020101" pitchFamily="18" charset="-127"/>
              </a:rPr>
              <a:t> dl;</a:t>
            </a:r>
          </a:p>
        </p:txBody>
      </p:sp>
    </p:spTree>
    <p:extLst>
      <p:ext uri="{BB962C8B-B14F-4D97-AF65-F5344CB8AC3E}">
        <p14:creationId xmlns:p14="http://schemas.microsoft.com/office/powerpoint/2010/main" val="3475485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19154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3ABF47-AB93-BD45-A028-3EAF4A5C614F}"/>
              </a:ext>
            </a:extLst>
          </p:cNvPr>
          <p:cNvSpPr txBox="1"/>
          <p:nvPr/>
        </p:nvSpPr>
        <p:spPr>
          <a:xfrm>
            <a:off x="1109653" y="1479608"/>
            <a:ext cx="93303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-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task</a:t>
            </a:r>
            <a:r>
              <a:rPr lang="ko-KR" altLang="en-US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를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sched_setscheduler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() 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함수를 통해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FIFO, RR, DEADLINE 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중 하나로 바꾸게 되면 해당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task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는 실시간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task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로 변화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.</a:t>
            </a:r>
            <a:b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</a:br>
            <a:endParaRPr lang="en-US" altLang="ko-KR" sz="2400" b="1" spc="-15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-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실시간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task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는 </a:t>
            </a:r>
            <a:r>
              <a:rPr lang="en-US" altLang="ko-KR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rt_priority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필드를 사용하며 이는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0~99 </a:t>
            </a:r>
            <a:r>
              <a:rPr lang="ko-KR" altLang="en-US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까지의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우선순위를 가질 수 있음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.</a:t>
            </a:r>
            <a:b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</a:br>
            <a:endParaRPr lang="en-US" altLang="ko-KR" sz="2400" b="1" spc="-15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-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우선순위가 높은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task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가 낮은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task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보다 먼저 수행된다는 것을 보장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.</a:t>
            </a:r>
            <a:b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</a:br>
            <a:endParaRPr lang="en-US" altLang="ko-KR" sz="2400" b="1" spc="-15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-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커널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2.4 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버전에선 </a:t>
            </a:r>
            <a:r>
              <a:rPr lang="en-US" altLang="ko-KR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task_list</a:t>
            </a:r>
            <a:r>
              <a:rPr lang="ko-KR" altLang="en-US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를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전수조사하여 우선순위가 높은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task</a:t>
            </a:r>
            <a:r>
              <a:rPr lang="ko-KR" altLang="en-US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를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골라냈었음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. 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이후엔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bitmap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을 이용하는 방식을 사용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.</a:t>
            </a:r>
            <a:b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</a:br>
            <a:endParaRPr lang="en-US" altLang="ko-KR" sz="2400" b="1" spc="-15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-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DEADLINE 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방식은 가장 급한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task</a:t>
            </a:r>
            <a:r>
              <a:rPr lang="ko-KR" altLang="en-US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를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스케줄링 대상으로 지정하며 해당 방식을 이용하는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task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들은 </a:t>
            </a:r>
            <a:r>
              <a:rPr lang="en-US" altLang="ko-KR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rbtree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에 정렬되어 있음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E385A8-91A6-6248-B39D-E0110DD9F632}"/>
              </a:ext>
            </a:extLst>
          </p:cNvPr>
          <p:cNvSpPr txBox="1"/>
          <p:nvPr/>
        </p:nvSpPr>
        <p:spPr>
          <a:xfrm>
            <a:off x="1109653" y="404373"/>
            <a:ext cx="3533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FIFO, RR, DEADLINE</a:t>
            </a:r>
          </a:p>
        </p:txBody>
      </p:sp>
      <p:cxnSp>
        <p:nvCxnSpPr>
          <p:cNvPr id="11" name="직선 연결선 6">
            <a:extLst>
              <a:ext uri="{FF2B5EF4-FFF2-40B4-BE49-F238E27FC236}">
                <a16:creationId xmlns:a16="http://schemas.microsoft.com/office/drawing/2014/main" id="{8505B6F6-5A8D-7F4A-A875-C19AE9A94CCC}"/>
              </a:ext>
            </a:extLst>
          </p:cNvPr>
          <p:cNvCxnSpPr/>
          <p:nvPr/>
        </p:nvCxnSpPr>
        <p:spPr>
          <a:xfrm>
            <a:off x="1174285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8">
            <a:extLst>
              <a:ext uri="{FF2B5EF4-FFF2-40B4-BE49-F238E27FC236}">
                <a16:creationId xmlns:a16="http://schemas.microsoft.com/office/drawing/2014/main" id="{CA16C92F-0808-BA44-9E3D-0AE5EB59BAE2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5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6BDFA378-19A8-FE47-B97A-2129CF7D3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256" y="1205059"/>
            <a:ext cx="6091754" cy="5508000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19154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E385A8-91A6-6248-B39D-E0110DD9F632}"/>
              </a:ext>
            </a:extLst>
          </p:cNvPr>
          <p:cNvSpPr txBox="1"/>
          <p:nvPr/>
        </p:nvSpPr>
        <p:spPr>
          <a:xfrm>
            <a:off x="1109653" y="404373"/>
            <a:ext cx="3533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FIFO, RR, DEADLINE</a:t>
            </a:r>
          </a:p>
        </p:txBody>
      </p:sp>
      <p:cxnSp>
        <p:nvCxnSpPr>
          <p:cNvPr id="11" name="직선 연결선 6">
            <a:extLst>
              <a:ext uri="{FF2B5EF4-FFF2-40B4-BE49-F238E27FC236}">
                <a16:creationId xmlns:a16="http://schemas.microsoft.com/office/drawing/2014/main" id="{8505B6F6-5A8D-7F4A-A875-C19AE9A94CCC}"/>
              </a:ext>
            </a:extLst>
          </p:cNvPr>
          <p:cNvCxnSpPr/>
          <p:nvPr/>
        </p:nvCxnSpPr>
        <p:spPr>
          <a:xfrm>
            <a:off x="1174285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8">
            <a:extLst>
              <a:ext uri="{FF2B5EF4-FFF2-40B4-BE49-F238E27FC236}">
                <a16:creationId xmlns:a16="http://schemas.microsoft.com/office/drawing/2014/main" id="{CA16C92F-0808-BA44-9E3D-0AE5EB59BAE2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D6031C2-C3BB-9D48-9E40-95835D143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7" y="1254157"/>
            <a:ext cx="5329649" cy="54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2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19154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3ABF47-AB93-BD45-A028-3EAF4A5C614F}"/>
              </a:ext>
            </a:extLst>
          </p:cNvPr>
          <p:cNvSpPr txBox="1"/>
          <p:nvPr/>
        </p:nvSpPr>
        <p:spPr>
          <a:xfrm>
            <a:off x="1026522" y="2046139"/>
            <a:ext cx="9330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-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일반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task</a:t>
            </a:r>
            <a:r>
              <a:rPr lang="ko-KR" altLang="en-US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를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위한 스케줄링 정책이며 완벽하게 공평한 스케줄링을 추구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.</a:t>
            </a:r>
          </a:p>
          <a:p>
            <a:b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</a:br>
            <a:endParaRPr lang="en-US" altLang="ko-KR" sz="2400" b="1" spc="-15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-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사용자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ID 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기반 그룹 스케줄링과 </a:t>
            </a:r>
            <a:r>
              <a:rPr lang="en-US" altLang="ko-KR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cgroup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가상 파일시스템 기반 그룹 스케줄링을 지원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E385A8-91A6-6248-B39D-E0110DD9F632}"/>
              </a:ext>
            </a:extLst>
          </p:cNvPr>
          <p:cNvSpPr txBox="1"/>
          <p:nvPr/>
        </p:nvSpPr>
        <p:spPr>
          <a:xfrm>
            <a:off x="1579044" y="437391"/>
            <a:ext cx="810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CFS</a:t>
            </a:r>
          </a:p>
        </p:txBody>
      </p:sp>
      <p:cxnSp>
        <p:nvCxnSpPr>
          <p:cNvPr id="11" name="직선 연결선 6">
            <a:extLst>
              <a:ext uri="{FF2B5EF4-FFF2-40B4-BE49-F238E27FC236}">
                <a16:creationId xmlns:a16="http://schemas.microsoft.com/office/drawing/2014/main" id="{8505B6F6-5A8D-7F4A-A875-C19AE9A94CCC}"/>
              </a:ext>
            </a:extLst>
          </p:cNvPr>
          <p:cNvCxnSpPr/>
          <p:nvPr/>
        </p:nvCxnSpPr>
        <p:spPr>
          <a:xfrm>
            <a:off x="1174285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8">
            <a:extLst>
              <a:ext uri="{FF2B5EF4-FFF2-40B4-BE49-F238E27FC236}">
                <a16:creationId xmlns:a16="http://schemas.microsoft.com/office/drawing/2014/main" id="{CA16C92F-0808-BA44-9E3D-0AE5EB59BAE2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114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19154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E385A8-91A6-6248-B39D-E0110DD9F632}"/>
              </a:ext>
            </a:extLst>
          </p:cNvPr>
          <p:cNvSpPr txBox="1"/>
          <p:nvPr/>
        </p:nvSpPr>
        <p:spPr>
          <a:xfrm>
            <a:off x="1579044" y="437391"/>
            <a:ext cx="810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CFS</a:t>
            </a:r>
          </a:p>
        </p:txBody>
      </p:sp>
      <p:cxnSp>
        <p:nvCxnSpPr>
          <p:cNvPr id="11" name="직선 연결선 6">
            <a:extLst>
              <a:ext uri="{FF2B5EF4-FFF2-40B4-BE49-F238E27FC236}">
                <a16:creationId xmlns:a16="http://schemas.microsoft.com/office/drawing/2014/main" id="{8505B6F6-5A8D-7F4A-A875-C19AE9A94CCC}"/>
              </a:ext>
            </a:extLst>
          </p:cNvPr>
          <p:cNvCxnSpPr/>
          <p:nvPr/>
        </p:nvCxnSpPr>
        <p:spPr>
          <a:xfrm>
            <a:off x="1174285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8">
            <a:extLst>
              <a:ext uri="{FF2B5EF4-FFF2-40B4-BE49-F238E27FC236}">
                <a16:creationId xmlns:a16="http://schemas.microsoft.com/office/drawing/2014/main" id="{CA16C92F-0808-BA44-9E3D-0AE5EB59BAE2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6925307-9D95-F644-A194-08B1A9967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56" y="1221387"/>
            <a:ext cx="6562288" cy="544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01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19154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3ABF47-AB93-BD45-A028-3EAF4A5C614F}"/>
              </a:ext>
            </a:extLst>
          </p:cNvPr>
          <p:cNvSpPr txBox="1"/>
          <p:nvPr/>
        </p:nvSpPr>
        <p:spPr>
          <a:xfrm>
            <a:off x="1026522" y="2046139"/>
            <a:ext cx="9330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-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리눅스는 시간 단위를 우선순위에 기반하여 각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task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에 분배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.</a:t>
            </a:r>
          </a:p>
          <a:p>
            <a:b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</a:br>
            <a:endParaRPr lang="en-US" altLang="ko-KR" sz="2400" b="1" spc="-15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-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시간 단위는 잦은 스케줄링으로 인한 오버헤드를 최소화하기 위해 존재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.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__</a:t>
            </a:r>
            <a:r>
              <a:rPr lang="en-US" altLang="ko-KR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sched_period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()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함수에서 계산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E385A8-91A6-6248-B39D-E0110DD9F632}"/>
              </a:ext>
            </a:extLst>
          </p:cNvPr>
          <p:cNvSpPr txBox="1"/>
          <p:nvPr/>
        </p:nvSpPr>
        <p:spPr>
          <a:xfrm>
            <a:off x="1026522" y="437391"/>
            <a:ext cx="2531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타임슬라이스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6">
            <a:extLst>
              <a:ext uri="{FF2B5EF4-FFF2-40B4-BE49-F238E27FC236}">
                <a16:creationId xmlns:a16="http://schemas.microsoft.com/office/drawing/2014/main" id="{8505B6F6-5A8D-7F4A-A875-C19AE9A94CCC}"/>
              </a:ext>
            </a:extLst>
          </p:cNvPr>
          <p:cNvCxnSpPr/>
          <p:nvPr/>
        </p:nvCxnSpPr>
        <p:spPr>
          <a:xfrm>
            <a:off x="1174285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8">
            <a:extLst>
              <a:ext uri="{FF2B5EF4-FFF2-40B4-BE49-F238E27FC236}">
                <a16:creationId xmlns:a16="http://schemas.microsoft.com/office/drawing/2014/main" id="{CA16C92F-0808-BA44-9E3D-0AE5EB59BAE2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488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19154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3ABF47-AB93-BD45-A028-3EAF4A5C614F}"/>
              </a:ext>
            </a:extLst>
          </p:cNvPr>
          <p:cNvSpPr txBox="1"/>
          <p:nvPr/>
        </p:nvSpPr>
        <p:spPr>
          <a:xfrm>
            <a:off x="1026522" y="2046139"/>
            <a:ext cx="93303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-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~/kernel/sched/</a:t>
            </a:r>
            <a:r>
              <a:rPr lang="en-US" altLang="ko-KR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fair.c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(CFS)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의 </a:t>
            </a:r>
            <a:r>
              <a:rPr lang="en-US" altLang="ko-KR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fair_sched_class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, ~/kernel/sched/</a:t>
            </a:r>
            <a:r>
              <a:rPr lang="en-US" altLang="ko-KR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rt.c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(FIFO, RR)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의 </a:t>
            </a:r>
            <a:r>
              <a:rPr lang="en-US" altLang="ko-KR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rt_sched_class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, ~/kernel/sched/</a:t>
            </a:r>
            <a:r>
              <a:rPr lang="en-US" altLang="ko-KR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deadline.c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(DEADLINE)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의 </a:t>
            </a:r>
            <a:r>
              <a:rPr lang="en-US" altLang="ko-KR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dl_sched_class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가 존재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.</a:t>
            </a:r>
          </a:p>
          <a:p>
            <a:b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</a:br>
            <a:endParaRPr lang="en-US" altLang="ko-KR" sz="2400" b="1" spc="-15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-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각각의 스케줄링 정책이 구현되어 있는 함수에 대한 포인터를 가지고 있음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.</a:t>
            </a:r>
          </a:p>
          <a:p>
            <a:b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</a:br>
            <a:endParaRPr lang="en-US" altLang="ko-KR" sz="2400" b="1" spc="-15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-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task_strcut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는 자신이 속한 스케줄링에 따라 적절한 </a:t>
            </a:r>
            <a:r>
              <a:rPr lang="en-US" altLang="ko-KR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sched_class</a:t>
            </a:r>
            <a:r>
              <a:rPr lang="ko-KR" altLang="en-US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를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가리킴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E385A8-91A6-6248-B39D-E0110DD9F632}"/>
              </a:ext>
            </a:extLst>
          </p:cNvPr>
          <p:cNvSpPr txBox="1"/>
          <p:nvPr/>
        </p:nvSpPr>
        <p:spPr>
          <a:xfrm>
            <a:off x="1026522" y="436181"/>
            <a:ext cx="3047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스케줄링 클래스</a:t>
            </a:r>
          </a:p>
        </p:txBody>
      </p:sp>
      <p:cxnSp>
        <p:nvCxnSpPr>
          <p:cNvPr id="11" name="직선 연결선 6">
            <a:extLst>
              <a:ext uri="{FF2B5EF4-FFF2-40B4-BE49-F238E27FC236}">
                <a16:creationId xmlns:a16="http://schemas.microsoft.com/office/drawing/2014/main" id="{8505B6F6-5A8D-7F4A-A875-C19AE9A94CCC}"/>
              </a:ext>
            </a:extLst>
          </p:cNvPr>
          <p:cNvCxnSpPr/>
          <p:nvPr/>
        </p:nvCxnSpPr>
        <p:spPr>
          <a:xfrm>
            <a:off x="1174285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8">
            <a:extLst>
              <a:ext uri="{FF2B5EF4-FFF2-40B4-BE49-F238E27FC236}">
                <a16:creationId xmlns:a16="http://schemas.microsoft.com/office/drawing/2014/main" id="{CA16C92F-0808-BA44-9E3D-0AE5EB59BAE2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426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1B96B-E88D-6B4A-901F-9617A94B1F4E}"/>
              </a:ext>
            </a:extLst>
          </p:cNvPr>
          <p:cNvSpPr txBox="1"/>
          <p:nvPr/>
        </p:nvSpPr>
        <p:spPr>
          <a:xfrm>
            <a:off x="4125690" y="3136612"/>
            <a:ext cx="3940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END</a:t>
            </a:r>
            <a:endParaRPr lang="ko-KR" altLang="en-US" sz="32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06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anum Gothic"/>
                <a:ea typeface="나눔스퀘어 Bold" panose="020B0600000101010101" pitchFamily="50" charset="-127"/>
              </a:rPr>
              <a:t>상태 전이와 실행 수준 변화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19154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13ABF47-AB93-BD45-A028-3EAF4A5C614F}"/>
              </a:ext>
            </a:extLst>
          </p:cNvPr>
          <p:cNvSpPr txBox="1"/>
          <p:nvPr/>
        </p:nvSpPr>
        <p:spPr>
          <a:xfrm>
            <a:off x="1368479" y="2351782"/>
            <a:ext cx="6304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1.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상태 전이</a:t>
            </a:r>
            <a:endParaRPr lang="en-US" altLang="ko-KR" sz="2400" b="1" spc="-15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endParaRPr lang="en-US" altLang="ko-KR" sz="2400" b="1" spc="-15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2.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사용자 수준 실행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vs 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커널 수준 실행</a:t>
            </a:r>
            <a:endParaRPr lang="en-US" altLang="ko-KR" sz="2400" b="1" spc="-15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endParaRPr lang="en-US" altLang="ko-KR" sz="2400" b="1" spc="-15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3.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thread_union</a:t>
            </a:r>
            <a:endParaRPr lang="en-US" altLang="ko-KR" sz="2400" b="1" spc="-15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E385A8-91A6-6248-B39D-E0110DD9F632}"/>
              </a:ext>
            </a:extLst>
          </p:cNvPr>
          <p:cNvSpPr txBox="1"/>
          <p:nvPr/>
        </p:nvSpPr>
        <p:spPr>
          <a:xfrm>
            <a:off x="1147140" y="417584"/>
            <a:ext cx="1605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keyword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36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19154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E385A8-91A6-6248-B39D-E0110DD9F632}"/>
              </a:ext>
            </a:extLst>
          </p:cNvPr>
          <p:cNvSpPr txBox="1"/>
          <p:nvPr/>
        </p:nvSpPr>
        <p:spPr>
          <a:xfrm>
            <a:off x="1012553" y="417584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상태 전이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6AAC05-30B5-1B4B-8FD8-37F64B054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7" y="1675007"/>
            <a:ext cx="6407049" cy="37291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CD1C30-647E-9E47-A68C-F5F6E60F4EFA}"/>
              </a:ext>
            </a:extLst>
          </p:cNvPr>
          <p:cNvSpPr txBox="1"/>
          <p:nvPr/>
        </p:nvSpPr>
        <p:spPr>
          <a:xfrm>
            <a:off x="7096079" y="1080748"/>
            <a:ext cx="41899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Nanum Gothic"/>
                <a:ea typeface="Nanum Myeongjo" panose="02020603020101020101" pitchFamily="18" charset="-127"/>
              </a:rPr>
              <a:t>1.</a:t>
            </a:r>
            <a:r>
              <a:rPr lang="ko-KR" altLang="en-US" sz="2400" spc="-150" dirty="0">
                <a:latin typeface="Nanum Gothic"/>
                <a:ea typeface="Nanum Myeongjo" panose="02020603020101020101" pitchFamily="18" charset="-127"/>
              </a:rPr>
              <a:t> 태스크 생성 및 실행</a:t>
            </a:r>
            <a:endParaRPr lang="en-US" altLang="ko-KR" sz="2400" spc="-150" dirty="0">
              <a:latin typeface="Nanum Gothic"/>
              <a:ea typeface="Nanum Myeongjo" panose="02020603020101020101" pitchFamily="18" charset="-127"/>
            </a:endParaRPr>
          </a:p>
          <a:p>
            <a:r>
              <a:rPr lang="en-US" altLang="ko-KR" sz="2400" spc="-150" dirty="0">
                <a:latin typeface="Nanum Gothic"/>
                <a:ea typeface="Nanum Myeongjo" panose="02020603020101020101" pitchFamily="18" charset="-127"/>
              </a:rPr>
              <a:t>TASK_RUNNING(ready) -&gt; TASK_RUNNING(running)</a:t>
            </a:r>
          </a:p>
          <a:p>
            <a:endParaRPr lang="en-US" altLang="ko-KR" sz="2400" spc="-150" dirty="0">
              <a:latin typeface="Nanum Gothic"/>
              <a:ea typeface="Nanum Myeongjo" panose="02020603020101020101" pitchFamily="18" charset="-127"/>
            </a:endParaRPr>
          </a:p>
          <a:p>
            <a:r>
              <a:rPr lang="en-US" altLang="ko-KR" sz="2400" spc="-150" dirty="0">
                <a:latin typeface="Nanum Gothic"/>
                <a:ea typeface="Nanum Myeongjo" panose="02020603020101020101" pitchFamily="18" charset="-127"/>
              </a:rPr>
              <a:t>2.</a:t>
            </a:r>
            <a:r>
              <a:rPr lang="ko-KR" altLang="en-US" sz="2400" spc="-150" dirty="0">
                <a:latin typeface="Nanum Gothic"/>
                <a:ea typeface="Nanum Myeongjo" panose="02020603020101020101" pitchFamily="18" charset="-127"/>
              </a:rPr>
              <a:t> 태스크 종료</a:t>
            </a:r>
            <a:endParaRPr lang="en-US" altLang="ko-KR" sz="2400" spc="-150" dirty="0">
              <a:latin typeface="Nanum Gothic"/>
              <a:ea typeface="Nanum Myeongjo" panose="02020603020101020101" pitchFamily="18" charset="-127"/>
            </a:endParaRPr>
          </a:p>
          <a:p>
            <a:r>
              <a:rPr lang="en-US" altLang="ko-KR" sz="2400" spc="-150" dirty="0">
                <a:latin typeface="Nanum Gothic"/>
                <a:ea typeface="Nanum Myeongjo" panose="02020603020101020101" pitchFamily="18" charset="-127"/>
              </a:rPr>
              <a:t>TASK_DEAD(EXIT_ZOMBIE) -&gt; TASK_DEAD(EXIT_DEAD) </a:t>
            </a:r>
          </a:p>
          <a:p>
            <a:endParaRPr lang="en-US" altLang="ko-KR" sz="2400" spc="-150" dirty="0">
              <a:latin typeface="Nanum Gothic"/>
              <a:ea typeface="Nanum Myeongjo" panose="02020603020101020101" pitchFamily="18" charset="-127"/>
            </a:endParaRPr>
          </a:p>
          <a:p>
            <a:r>
              <a:rPr lang="en-US" altLang="ko-KR" sz="2400" spc="-150" dirty="0">
                <a:latin typeface="Nanum Gothic"/>
                <a:ea typeface="Nanum Myeongjo" panose="02020603020101020101" pitchFamily="18" charset="-127"/>
              </a:rPr>
              <a:t>3.</a:t>
            </a:r>
            <a:r>
              <a:rPr lang="ko-KR" altLang="en-US" sz="2400" spc="-150" dirty="0">
                <a:latin typeface="Nanum Gothic"/>
                <a:ea typeface="Nanum Myeongjo" panose="02020603020101020101" pitchFamily="18" charset="-127"/>
              </a:rPr>
              <a:t> 시그널</a:t>
            </a:r>
            <a:endParaRPr lang="en-US" altLang="ko-KR" sz="2400" spc="-150" dirty="0">
              <a:latin typeface="Nanum Gothic"/>
              <a:ea typeface="Nanum Myeongjo" panose="02020603020101020101" pitchFamily="18" charset="-127"/>
            </a:endParaRPr>
          </a:p>
          <a:p>
            <a:r>
              <a:rPr lang="en-US" altLang="ko-KR" sz="2400" spc="-150" dirty="0">
                <a:latin typeface="Nanum Gothic"/>
                <a:ea typeface="Nanum Myeongjo" panose="02020603020101020101" pitchFamily="18" charset="-127"/>
              </a:rPr>
              <a:t>TASK_STOPPED</a:t>
            </a:r>
          </a:p>
          <a:p>
            <a:endParaRPr lang="en-US" altLang="ko-KR" sz="2400" spc="-150" dirty="0">
              <a:latin typeface="Nanum Gothic"/>
              <a:ea typeface="Nanum Myeongjo" panose="02020603020101020101" pitchFamily="18" charset="-127"/>
            </a:endParaRPr>
          </a:p>
          <a:p>
            <a:r>
              <a:rPr lang="en-US" altLang="ko-KR" sz="2400" spc="-150" dirty="0">
                <a:latin typeface="Nanum Gothic"/>
                <a:ea typeface="Nanum Myeongjo" panose="02020603020101020101" pitchFamily="18" charset="-127"/>
              </a:rPr>
              <a:t>4. </a:t>
            </a:r>
            <a:r>
              <a:rPr lang="ko-KR" altLang="en-US" sz="2400" spc="-150" dirty="0">
                <a:latin typeface="Nanum Gothic"/>
                <a:ea typeface="Nanum Myeongjo" panose="02020603020101020101" pitchFamily="18" charset="-127"/>
              </a:rPr>
              <a:t>대기 상태</a:t>
            </a:r>
            <a:endParaRPr lang="en-US" altLang="ko-KR" sz="2400" spc="-150" dirty="0">
              <a:latin typeface="Nanum Gothic"/>
              <a:ea typeface="Nanum Myeongjo" panose="02020603020101020101" pitchFamily="18" charset="-127"/>
            </a:endParaRPr>
          </a:p>
          <a:p>
            <a:r>
              <a:rPr lang="en-US" altLang="ko-KR" sz="2400" spc="-150" dirty="0">
                <a:latin typeface="Nanum Gothic"/>
                <a:ea typeface="Nanum Myeongjo" panose="02020603020101020101" pitchFamily="18" charset="-127"/>
              </a:rPr>
              <a:t>TASK_INTERRUPTIBLE, TASK_UNINTERRUPTIBLE, TASK_KILLABLE</a:t>
            </a:r>
          </a:p>
        </p:txBody>
      </p:sp>
    </p:spTree>
    <p:extLst>
      <p:ext uri="{BB962C8B-B14F-4D97-AF65-F5344CB8AC3E}">
        <p14:creationId xmlns:p14="http://schemas.microsoft.com/office/powerpoint/2010/main" val="290299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19154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3ABF47-AB93-BD45-A028-3EAF4A5C614F}"/>
              </a:ext>
            </a:extLst>
          </p:cNvPr>
          <p:cNvSpPr txBox="1"/>
          <p:nvPr/>
        </p:nvSpPr>
        <p:spPr>
          <a:xfrm>
            <a:off x="1671430" y="5188594"/>
            <a:ext cx="8849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사용자 수준 실행상태에서 커널 수준 실행 상태로 전이하려면 시스템 호출의 사용 또는 인터럽트 사용이 필요</a:t>
            </a:r>
            <a:endParaRPr lang="en-US" altLang="ko-KR" sz="2400" b="1" spc="-15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E385A8-91A6-6248-B39D-E0110DD9F632}"/>
              </a:ext>
            </a:extLst>
          </p:cNvPr>
          <p:cNvSpPr txBox="1"/>
          <p:nvPr/>
        </p:nvSpPr>
        <p:spPr>
          <a:xfrm>
            <a:off x="936681" y="375837"/>
            <a:ext cx="6359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수준 실행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커널 수준 실행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BEC609A-B253-D84D-BAEA-3C29E1142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00" y="1552880"/>
            <a:ext cx="7106478" cy="3231009"/>
          </a:xfrm>
          <a:prstGeom prst="rect">
            <a:avLst/>
          </a:prstGeom>
        </p:spPr>
      </p:pic>
      <p:cxnSp>
        <p:nvCxnSpPr>
          <p:cNvPr id="13" name="직선 연결선 6">
            <a:extLst>
              <a:ext uri="{FF2B5EF4-FFF2-40B4-BE49-F238E27FC236}">
                <a16:creationId xmlns:a16="http://schemas.microsoft.com/office/drawing/2014/main" id="{7B08FF8D-0140-1B45-BDEC-E07CB7C6AAC2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9">
            <a:extLst>
              <a:ext uri="{FF2B5EF4-FFF2-40B4-BE49-F238E27FC236}">
                <a16:creationId xmlns:a16="http://schemas.microsoft.com/office/drawing/2014/main" id="{BB96AE67-1C9E-4F4E-86B1-2EB2709F46E2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72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19154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3ABF47-AB93-BD45-A028-3EAF4A5C614F}"/>
              </a:ext>
            </a:extLst>
          </p:cNvPr>
          <p:cNvSpPr txBox="1"/>
          <p:nvPr/>
        </p:nvSpPr>
        <p:spPr>
          <a:xfrm>
            <a:off x="5935903" y="2098519"/>
            <a:ext cx="58593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pt_regs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: 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문맥 </a:t>
            </a:r>
            <a:r>
              <a:rPr lang="ko-KR" altLang="en-US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교환시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현재 레지스터 값을 저장</a:t>
            </a:r>
          </a:p>
          <a:p>
            <a:endParaRPr lang="en-US" altLang="ko-KR" sz="2400" b="1" spc="-15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endParaRPr lang="en-US" altLang="ko-KR" sz="2400" b="1" spc="-15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stack : 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커널 스택</a:t>
            </a:r>
            <a:endParaRPr lang="en-US" altLang="ko-KR" sz="2400" b="1" spc="-15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endParaRPr lang="en-US" altLang="ko-KR" sz="2400" b="1" spc="-15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endParaRPr lang="en-US" altLang="ko-KR" sz="2400" b="1" spc="-15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r>
              <a:rPr lang="en-US" altLang="ko-KR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thread_info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: </a:t>
            </a:r>
            <a:r>
              <a:rPr lang="en-US" altLang="ko-KR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task_strcut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포인터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,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스케줄링 플래그 등을 포함</a:t>
            </a:r>
            <a:endParaRPr lang="en-US" altLang="ko-KR" sz="2400" b="1" spc="-15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E385A8-91A6-6248-B39D-E0110DD9F632}"/>
              </a:ext>
            </a:extLst>
          </p:cNvPr>
          <p:cNvSpPr txBox="1"/>
          <p:nvPr/>
        </p:nvSpPr>
        <p:spPr>
          <a:xfrm>
            <a:off x="1026522" y="404373"/>
            <a:ext cx="2384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thread_union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F7E9598-239E-BF48-ABA1-3109DE4F16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0" r="20219" b="6628"/>
          <a:stretch/>
        </p:blipFill>
        <p:spPr>
          <a:xfrm>
            <a:off x="326641" y="1939844"/>
            <a:ext cx="5482196" cy="3526671"/>
          </a:xfrm>
          <a:prstGeom prst="rect">
            <a:avLst/>
          </a:prstGeom>
        </p:spPr>
      </p:pic>
      <p:cxnSp>
        <p:nvCxnSpPr>
          <p:cNvPr id="15" name="직선 연결선 6">
            <a:extLst>
              <a:ext uri="{FF2B5EF4-FFF2-40B4-BE49-F238E27FC236}">
                <a16:creationId xmlns:a16="http://schemas.microsoft.com/office/drawing/2014/main" id="{88DD3458-1161-1B40-8634-23A9B61CA402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9">
            <a:extLst>
              <a:ext uri="{FF2B5EF4-FFF2-40B4-BE49-F238E27FC236}">
                <a16:creationId xmlns:a16="http://schemas.microsoft.com/office/drawing/2014/main" id="{072B454F-1E23-514A-8097-B6EE2ECCC65A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14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07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런 큐와 스케줄링</a:t>
            </a:r>
          </a:p>
        </p:txBody>
      </p:sp>
    </p:spTree>
    <p:extLst>
      <p:ext uri="{BB962C8B-B14F-4D97-AF65-F5344CB8AC3E}">
        <p14:creationId xmlns:p14="http://schemas.microsoft.com/office/powerpoint/2010/main" val="3346026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19154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74285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13ABF47-AB93-BD45-A028-3EAF4A5C614F}"/>
              </a:ext>
            </a:extLst>
          </p:cNvPr>
          <p:cNvSpPr txBox="1"/>
          <p:nvPr/>
        </p:nvSpPr>
        <p:spPr>
          <a:xfrm>
            <a:off x="1418175" y="1464593"/>
            <a:ext cx="63045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atin typeface="Nanum Myeongjo"/>
                <a:ea typeface="Nanum Myeongjo" panose="02020603020101020101" pitchFamily="18" charset="-127"/>
              </a:rPr>
              <a:t>1.</a:t>
            </a:r>
            <a:r>
              <a:rPr lang="ko-KR" altLang="en-US" sz="2400" b="1" spc="-150" dirty="0">
                <a:latin typeface="Nanum Myeongjo"/>
                <a:ea typeface="Nanum Myeongjo" panose="02020603020101020101" pitchFamily="18" charset="-127"/>
              </a:rPr>
              <a:t> 스케줄링</a:t>
            </a:r>
            <a:endParaRPr lang="en-US" altLang="ko-KR" sz="2400" b="1" spc="-150" dirty="0">
              <a:latin typeface="Nanum Myeongjo"/>
              <a:ea typeface="Nanum Myeongjo" panose="02020603020101020101" pitchFamily="18" charset="-127"/>
            </a:endParaRPr>
          </a:p>
          <a:p>
            <a:endParaRPr lang="en-US" altLang="ko-KR" sz="2400" b="1" spc="-150" dirty="0">
              <a:latin typeface="Nanum Myeongjo"/>
              <a:ea typeface="Nanum Myeongjo" panose="02020603020101020101" pitchFamily="18" charset="-127"/>
            </a:endParaRPr>
          </a:p>
          <a:p>
            <a:r>
              <a:rPr lang="en-US" altLang="ko-KR" sz="2400" b="1" spc="-150" dirty="0">
                <a:latin typeface="Nanum Myeongjo"/>
                <a:ea typeface="Nanum Myeongjo" panose="02020603020101020101" pitchFamily="18" charset="-127"/>
              </a:rPr>
              <a:t>2.</a:t>
            </a:r>
            <a:r>
              <a:rPr lang="ko-KR" altLang="en-US" sz="2400" b="1" spc="-150" dirty="0">
                <a:latin typeface="Nanum Myeongjo"/>
                <a:ea typeface="Nanum Myeongjo" panose="02020603020101020101" pitchFamily="18" charset="-127"/>
              </a:rPr>
              <a:t> 런 큐 </a:t>
            </a:r>
            <a:endParaRPr lang="en-US" altLang="ko-KR" sz="2400" b="1" spc="-150" dirty="0">
              <a:latin typeface="Nanum Myeongjo"/>
              <a:ea typeface="Nanum Myeongjo" panose="02020603020101020101" pitchFamily="18" charset="-127"/>
            </a:endParaRPr>
          </a:p>
          <a:p>
            <a:endParaRPr lang="en-US" altLang="ko-KR" sz="2400" b="1" spc="-150" dirty="0">
              <a:latin typeface="Nanum Myeongjo"/>
              <a:ea typeface="Nanum Myeongjo" panose="02020603020101020101" pitchFamily="18" charset="-127"/>
            </a:endParaRPr>
          </a:p>
          <a:p>
            <a:r>
              <a:rPr lang="en-US" altLang="ko-KR" sz="2400" b="1" spc="-150" dirty="0">
                <a:latin typeface="Nanum Myeongjo"/>
                <a:ea typeface="Nanum Myeongjo" panose="02020603020101020101" pitchFamily="18" charset="-127"/>
              </a:rPr>
              <a:t>3.</a:t>
            </a:r>
            <a:r>
              <a:rPr lang="ko-KR" altLang="en-US" sz="2400" b="1" spc="-150" dirty="0">
                <a:latin typeface="Nanum Myeongjo"/>
                <a:ea typeface="Nanum Myeongjo" panose="02020603020101020101" pitchFamily="18" charset="-127"/>
              </a:rPr>
              <a:t> </a:t>
            </a:r>
            <a:r>
              <a:rPr lang="en-US" altLang="ko-KR" sz="2400" b="1" spc="-150" dirty="0">
                <a:latin typeface="Nanum Myeongjo"/>
                <a:ea typeface="Nanum Myeongjo" panose="02020603020101020101" pitchFamily="18" charset="-127"/>
              </a:rPr>
              <a:t>FIFO, RR, DEADLINE</a:t>
            </a:r>
          </a:p>
          <a:p>
            <a:endParaRPr lang="en-US" altLang="ko-KR" sz="2400" b="1" spc="-150" dirty="0">
              <a:latin typeface="Nanum Myeongjo"/>
              <a:ea typeface="Nanum Myeongjo" panose="02020603020101020101" pitchFamily="18" charset="-127"/>
            </a:endParaRPr>
          </a:p>
          <a:p>
            <a:r>
              <a:rPr lang="en-US" altLang="ko-KR" sz="2400" b="1" spc="-150" dirty="0">
                <a:latin typeface="Nanum Myeongjo"/>
                <a:ea typeface="Nanum Myeongjo" panose="02020603020101020101" pitchFamily="18" charset="-127"/>
              </a:rPr>
              <a:t>4.</a:t>
            </a:r>
            <a:r>
              <a:rPr lang="ko-KR" altLang="en-US" sz="2400" b="1" spc="-150" dirty="0">
                <a:latin typeface="Nanum Myeongjo"/>
                <a:ea typeface="Nanum Myeongjo" panose="02020603020101020101" pitchFamily="18" charset="-127"/>
              </a:rPr>
              <a:t> </a:t>
            </a:r>
            <a:r>
              <a:rPr lang="en-US" altLang="ko-KR" sz="2400" b="1" spc="-150" dirty="0">
                <a:latin typeface="Nanum Myeongjo"/>
                <a:ea typeface="Nanum Myeongjo" panose="02020603020101020101" pitchFamily="18" charset="-127"/>
              </a:rPr>
              <a:t>CFS</a:t>
            </a:r>
          </a:p>
          <a:p>
            <a:endParaRPr lang="en-US" altLang="ko-KR" sz="2400" b="1" spc="-150" dirty="0">
              <a:latin typeface="Nanum Myeongjo"/>
              <a:ea typeface="Nanum Myeongjo" panose="02020603020101020101" pitchFamily="18" charset="-127"/>
            </a:endParaRPr>
          </a:p>
          <a:p>
            <a:r>
              <a:rPr lang="en-US" altLang="ko-KR" sz="2400" b="1" spc="-150" dirty="0">
                <a:latin typeface="Nanum Myeongjo"/>
                <a:ea typeface="Nanum Myeongjo" panose="02020603020101020101" pitchFamily="18" charset="-127"/>
              </a:rPr>
              <a:t>5. </a:t>
            </a:r>
            <a:r>
              <a:rPr lang="en-US" altLang="ko-KR" sz="2400" b="1" spc="-150" dirty="0" err="1">
                <a:latin typeface="Nanum Myeongjo"/>
                <a:ea typeface="Nanum Myeongjo" panose="02020603020101020101" pitchFamily="18" charset="-127"/>
              </a:rPr>
              <a:t>vruntime</a:t>
            </a:r>
            <a:endParaRPr lang="en-US" altLang="ko-KR" sz="2400" b="1" spc="-150" dirty="0">
              <a:latin typeface="Nanum Myeongjo"/>
              <a:ea typeface="Nanum Myeongjo" panose="02020603020101020101" pitchFamily="18" charset="-127"/>
            </a:endParaRPr>
          </a:p>
          <a:p>
            <a:endParaRPr lang="en-US" altLang="ko-KR" sz="2400" b="1" spc="-150" dirty="0">
              <a:latin typeface="Nanum Myeongjo"/>
              <a:ea typeface="Nanum Myeongjo" panose="02020603020101020101" pitchFamily="18" charset="-127"/>
            </a:endParaRPr>
          </a:p>
          <a:p>
            <a:r>
              <a:rPr lang="en-US" altLang="ko-KR" sz="2400" b="1" spc="-150" dirty="0">
                <a:latin typeface="Nanum Myeongjo"/>
                <a:ea typeface="Nanum Myeongjo" panose="02020603020101020101" pitchFamily="18" charset="-127"/>
              </a:rPr>
              <a:t>6. </a:t>
            </a:r>
            <a:r>
              <a:rPr lang="ko-KR" altLang="en-US" sz="2400" b="1" spc="-150" dirty="0">
                <a:latin typeface="Nanum Myeongjo"/>
                <a:ea typeface="Nanum Myeongjo" panose="02020603020101020101" pitchFamily="18" charset="-127"/>
              </a:rPr>
              <a:t>타임슬라이스</a:t>
            </a:r>
          </a:p>
          <a:p>
            <a:endParaRPr lang="en-US" altLang="ko-KR" sz="2400" b="1" spc="-150" dirty="0">
              <a:latin typeface="Nanum Myeongjo"/>
              <a:ea typeface="Nanum Myeongjo" panose="02020603020101020101" pitchFamily="18" charset="-127"/>
            </a:endParaRPr>
          </a:p>
          <a:p>
            <a:r>
              <a:rPr lang="en-US" altLang="ko-KR" sz="2400" b="1" spc="-150" dirty="0">
                <a:latin typeface="Nanum Myeongjo"/>
                <a:ea typeface="Nanum Myeongjo" panose="02020603020101020101" pitchFamily="18" charset="-127"/>
              </a:rPr>
              <a:t>7. </a:t>
            </a:r>
            <a:r>
              <a:rPr lang="ko-KR" altLang="en-US" sz="2400" b="1" spc="-150" dirty="0">
                <a:latin typeface="Nanum Myeongjo"/>
                <a:ea typeface="Nanum Myeongjo" panose="02020603020101020101" pitchFamily="18" charset="-127"/>
              </a:rPr>
              <a:t>스케줄링 클래스</a:t>
            </a:r>
            <a:endParaRPr lang="en-US" altLang="ko-KR" sz="2400" b="1" spc="-150" dirty="0">
              <a:latin typeface="Nanum Myeongjo"/>
              <a:ea typeface="Nanum Myeongjo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E385A8-91A6-6248-B39D-E0110DD9F632}"/>
              </a:ext>
            </a:extLst>
          </p:cNvPr>
          <p:cNvSpPr txBox="1"/>
          <p:nvPr/>
        </p:nvSpPr>
        <p:spPr>
          <a:xfrm>
            <a:off x="1147140" y="417584"/>
            <a:ext cx="1605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keyword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53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19154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3ABF47-AB93-BD45-A028-3EAF4A5C614F}"/>
              </a:ext>
            </a:extLst>
          </p:cNvPr>
          <p:cNvSpPr txBox="1"/>
          <p:nvPr/>
        </p:nvSpPr>
        <p:spPr>
          <a:xfrm>
            <a:off x="1109653" y="1807599"/>
            <a:ext cx="93303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-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여러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task 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중 </a:t>
            </a:r>
            <a:r>
              <a:rPr lang="ko-KR" altLang="en-US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다음번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수행시킬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task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에 </a:t>
            </a:r>
            <a:r>
              <a:rPr lang="en-US" altLang="ko-KR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cpu</a:t>
            </a:r>
            <a:r>
              <a:rPr lang="ko-KR" altLang="en-US" sz="2400" b="1" spc="-150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를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할당하는 과정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.</a:t>
            </a:r>
          </a:p>
          <a:p>
            <a:b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</a:br>
            <a:endParaRPr lang="en-US" altLang="ko-KR" sz="2400" b="1" spc="-15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-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리눅스의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task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는 실시간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, 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일반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task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로 나뉘며 이를 위해 별도의 스케줄링 알고리즘이 구현되어 있음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. ( 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일반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: CFS, 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실시간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: FIFO, RR, DEADLINE )</a:t>
            </a:r>
          </a:p>
          <a:p>
            <a:b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</a:br>
            <a:endParaRPr lang="en-US" altLang="ko-KR" sz="2400" b="1" spc="-15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-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140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단계의 우선순위 중 실시간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task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는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0~99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단계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, 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일반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task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는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100~139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단계 까지 사용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 </a:t>
            </a:r>
            <a:r>
              <a:rPr lang="ko-KR" altLang="en-US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숫자가 낮을 수록 높은 우선순위 </a:t>
            </a:r>
            <a:r>
              <a:rPr lang="en-US" altLang="ko-KR" sz="2400" b="1" spc="-15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E385A8-91A6-6248-B39D-E0110DD9F632}"/>
              </a:ext>
            </a:extLst>
          </p:cNvPr>
          <p:cNvSpPr txBox="1"/>
          <p:nvPr/>
        </p:nvSpPr>
        <p:spPr>
          <a:xfrm>
            <a:off x="1109653" y="390105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스케줄링</a:t>
            </a:r>
          </a:p>
        </p:txBody>
      </p:sp>
      <p:cxnSp>
        <p:nvCxnSpPr>
          <p:cNvPr id="11" name="직선 연결선 6">
            <a:extLst>
              <a:ext uri="{FF2B5EF4-FFF2-40B4-BE49-F238E27FC236}">
                <a16:creationId xmlns:a16="http://schemas.microsoft.com/office/drawing/2014/main" id="{D7F53895-E98C-8F4C-9E77-B98D2E306831}"/>
              </a:ext>
            </a:extLst>
          </p:cNvPr>
          <p:cNvCxnSpPr/>
          <p:nvPr/>
        </p:nvCxnSpPr>
        <p:spPr>
          <a:xfrm>
            <a:off x="1174285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8">
            <a:extLst>
              <a:ext uri="{FF2B5EF4-FFF2-40B4-BE49-F238E27FC236}">
                <a16:creationId xmlns:a16="http://schemas.microsoft.com/office/drawing/2014/main" id="{DA5C2069-CE8F-0743-8A1D-E0E91F69614D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9770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633</Words>
  <Application>Microsoft Macintosh PowerPoint</Application>
  <PresentationFormat>와이드스크린</PresentationFormat>
  <Paragraphs>107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Nanum Myeongjo</vt:lpstr>
      <vt:lpstr>Nanum Gothic</vt:lpstr>
      <vt:lpstr>Arial</vt:lpstr>
      <vt:lpstr>맑은 고딕</vt:lpstr>
      <vt:lpstr>나눔스퀘어 Bold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김현우</cp:lastModifiedBy>
  <cp:revision>38</cp:revision>
  <dcterms:created xsi:type="dcterms:W3CDTF">2017-05-29T09:12:16Z</dcterms:created>
  <dcterms:modified xsi:type="dcterms:W3CDTF">2020-04-10T12:50:48Z</dcterms:modified>
</cp:coreProperties>
</file>