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3"/>
  </p:notesMasterIdLst>
  <p:sldIdLst>
    <p:sldId id="257" r:id="rId2"/>
    <p:sldId id="277" r:id="rId3"/>
    <p:sldId id="265" r:id="rId4"/>
    <p:sldId id="268" r:id="rId5"/>
    <p:sldId id="270" r:id="rId6"/>
    <p:sldId id="269" r:id="rId7"/>
    <p:sldId id="271" r:id="rId8"/>
    <p:sldId id="272" r:id="rId9"/>
    <p:sldId id="256" r:id="rId10"/>
    <p:sldId id="263" r:id="rId11"/>
    <p:sldId id="273" r:id="rId12"/>
    <p:sldId id="274" r:id="rId13"/>
    <p:sldId id="276" r:id="rId14"/>
    <p:sldId id="275" r:id="rId15"/>
    <p:sldId id="266" r:id="rId16"/>
    <p:sldId id="267" r:id="rId17"/>
    <p:sldId id="280" r:id="rId18"/>
    <p:sldId id="278" r:id="rId19"/>
    <p:sldId id="279" r:id="rId20"/>
    <p:sldId id="281" r:id="rId21"/>
    <p:sldId id="293" r:id="rId22"/>
    <p:sldId id="283" r:id="rId23"/>
    <p:sldId id="290" r:id="rId24"/>
    <p:sldId id="292" r:id="rId25"/>
    <p:sldId id="284" r:id="rId26"/>
    <p:sldId id="285" r:id="rId27"/>
    <p:sldId id="286" r:id="rId28"/>
    <p:sldId id="288" r:id="rId29"/>
    <p:sldId id="287" r:id="rId30"/>
    <p:sldId id="289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7176" autoAdjust="0"/>
  </p:normalViewPr>
  <p:slideViewPr>
    <p:cSldViewPr snapToGrid="0">
      <p:cViewPr varScale="1">
        <p:scale>
          <a:sx n="99" d="100"/>
          <a:sy n="99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27CF1-23CB-4CA1-BA36-77E948017B7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73114-586F-4E8C-B754-00280D13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73114-586F-4E8C-B754-00280D13E5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책에서 언급된 상태는 </a:t>
            </a:r>
            <a:r>
              <a:rPr lang="ko-KR" altLang="en-US" dirty="0" err="1"/>
              <a:t>다음상태들입니다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73114-586F-4E8C-B754-00280D13E5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9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73114-586F-4E8C-B754-00280D13E5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73114-586F-4E8C-B754-00280D13E5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8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73114-586F-4E8C-B754-00280D13E5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2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2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14FE-81A0-48FB-AAB3-7A526EBBEB6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rousalome/v/10002542" TargetMode="External"/><Relationship Id="rId2" Type="http://schemas.openxmlformats.org/officeDocument/2006/relationships/hyperlink" Target="https://code.woboq.org/gcc/include/sched.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Contents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E8531D-99CA-4C9C-A109-E9713A6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상태전이 </a:t>
            </a:r>
            <a:r>
              <a:rPr lang="en-US" altLang="ko-KR" dirty="0">
                <a:latin typeface="+mj-ea"/>
                <a:ea typeface="+mj-ea"/>
              </a:rPr>
              <a:t>- state transition </a:t>
            </a:r>
          </a:p>
          <a:p>
            <a:r>
              <a:rPr lang="ko-KR" altLang="en-US" dirty="0">
                <a:latin typeface="+mj-ea"/>
                <a:ea typeface="+mj-ea"/>
              </a:rPr>
              <a:t>실행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수준 변화 </a:t>
            </a:r>
            <a:r>
              <a:rPr lang="en-US" altLang="ko-KR" dirty="0">
                <a:latin typeface="+mj-ea"/>
                <a:ea typeface="+mj-ea"/>
              </a:rPr>
              <a:t>- change of </a:t>
            </a:r>
            <a:r>
              <a:rPr lang="en-US" altLang="ko-KR" dirty="0" err="1">
                <a:latin typeface="+mj-ea"/>
                <a:ea typeface="+mj-ea"/>
              </a:rPr>
              <a:t>executaion</a:t>
            </a:r>
            <a:r>
              <a:rPr lang="en-US" altLang="ko-KR" dirty="0">
                <a:latin typeface="+mj-ea"/>
                <a:ea typeface="+mj-ea"/>
              </a:rPr>
              <a:t> level</a:t>
            </a:r>
          </a:p>
          <a:p>
            <a:r>
              <a:rPr lang="ko-KR" altLang="en-US" dirty="0">
                <a:latin typeface="+mj-ea"/>
              </a:rPr>
              <a:t>런 큐 </a:t>
            </a:r>
            <a:r>
              <a:rPr lang="en-US" altLang="ko-KR" dirty="0">
                <a:latin typeface="+mj-ea"/>
              </a:rPr>
              <a:t>&amp; </a:t>
            </a:r>
            <a:r>
              <a:rPr lang="ko-KR" altLang="en-US" dirty="0">
                <a:latin typeface="+mj-ea"/>
              </a:rPr>
              <a:t>스케줄링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08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Change of </a:t>
            </a:r>
            <a:r>
              <a:rPr lang="en-US" altLang="ko-KR" dirty="0" err="1">
                <a:latin typeface="+mj-ea"/>
              </a:rPr>
              <a:t>Executaion</a:t>
            </a:r>
            <a:r>
              <a:rPr lang="en-US" altLang="ko-KR" dirty="0">
                <a:latin typeface="+mj-ea"/>
              </a:rPr>
              <a:t> level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User Level Running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 &gt;  </a:t>
            </a:r>
            <a:r>
              <a:rPr lang="ko-KR" altLang="en-US" sz="1800" dirty="0">
                <a:highlight>
                  <a:srgbClr val="800080"/>
                </a:highlight>
              </a:rPr>
              <a:t>사용자 수준에서 제작된 응용프로그램 </a:t>
            </a:r>
            <a:r>
              <a:rPr lang="en-US" altLang="ko-KR" sz="1800" dirty="0">
                <a:highlight>
                  <a:srgbClr val="800080"/>
                </a:highlight>
              </a:rPr>
              <a:t>&amp; </a:t>
            </a:r>
            <a:r>
              <a:rPr lang="ko-KR" altLang="en-US" sz="1800" dirty="0">
                <a:highlight>
                  <a:srgbClr val="800080"/>
                </a:highlight>
              </a:rPr>
              <a:t>라이브러리 코드수행상태</a:t>
            </a:r>
            <a:endParaRPr lang="en-US" altLang="ko-KR" sz="1800" dirty="0">
              <a:highlight>
                <a:srgbClr val="800080"/>
              </a:highlight>
            </a:endParaRPr>
          </a:p>
          <a:p>
            <a:endParaRPr lang="en-US" altLang="ko-KR" dirty="0"/>
          </a:p>
          <a:p>
            <a:r>
              <a:rPr lang="en-US" altLang="ko-KR" dirty="0"/>
              <a:t>Kernel Level Running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 &gt; CPU</a:t>
            </a:r>
            <a:r>
              <a:rPr lang="ko-KR" altLang="en-US" sz="1800" dirty="0">
                <a:highlight>
                  <a:srgbClr val="800080"/>
                </a:highlight>
              </a:rPr>
              <a:t>에서 </a:t>
            </a:r>
            <a:r>
              <a:rPr lang="ko-KR" altLang="en-US" sz="1800" dirty="0" err="1">
                <a:highlight>
                  <a:srgbClr val="800080"/>
                </a:highlight>
              </a:rPr>
              <a:t>커널코드를</a:t>
            </a:r>
            <a:r>
              <a:rPr lang="ko-KR" altLang="en-US" sz="1800" dirty="0">
                <a:highlight>
                  <a:srgbClr val="800080"/>
                </a:highlight>
              </a:rPr>
              <a:t> 수행하고있는 상태</a:t>
            </a:r>
            <a:endParaRPr lang="en-US" altLang="ko-KR" sz="1800" dirty="0">
              <a:highlight>
                <a:srgbClr val="800080"/>
              </a:highligh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89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4000" dirty="0">
                <a:latin typeface="+mj-ea"/>
              </a:rPr>
              <a:t>Change of </a:t>
            </a:r>
            <a:r>
              <a:rPr lang="en-US" altLang="ko-KR" sz="4000" dirty="0" err="1">
                <a:latin typeface="+mj-ea"/>
              </a:rPr>
              <a:t>Executaion</a:t>
            </a:r>
            <a:r>
              <a:rPr lang="en-US" altLang="ko-KR" sz="4000" dirty="0">
                <a:latin typeface="+mj-ea"/>
              </a:rPr>
              <a:t> level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User level</a:t>
            </a:r>
            <a:r>
              <a:rPr lang="en-US" altLang="ko-KR" dirty="0"/>
              <a:t>                          </a:t>
            </a:r>
            <a:r>
              <a:rPr lang="en-US" altLang="ko-KR" sz="3200" dirty="0"/>
              <a:t>Kernel level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2400" dirty="0">
                <a:highlight>
                  <a:srgbClr val="800080"/>
                </a:highlight>
              </a:rPr>
              <a:t>1 .System call </a:t>
            </a:r>
            <a:r>
              <a:rPr lang="ko-KR" altLang="en-US" sz="2400" dirty="0">
                <a:highlight>
                  <a:srgbClr val="800080"/>
                </a:highlight>
              </a:rPr>
              <a:t>사용</a:t>
            </a:r>
            <a:endParaRPr lang="en-US" altLang="ko-KR" sz="24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의 </a:t>
            </a:r>
            <a:r>
              <a:rPr lang="en-US" altLang="ko-KR" sz="1800" dirty="0"/>
              <a:t>system call -&gt; Kernel Interrupt -&gt; Kernel level running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highlight>
                  <a:srgbClr val="800080"/>
                </a:highlight>
              </a:rPr>
              <a:t>2. Interrupt</a:t>
            </a: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에서 </a:t>
            </a:r>
            <a:r>
              <a:rPr lang="en-US" altLang="ko-KR" sz="1800" dirty="0"/>
              <a:t>Interrupt </a:t>
            </a:r>
            <a:r>
              <a:rPr lang="ko-KR" altLang="en-US" sz="1800" dirty="0"/>
              <a:t>발생 </a:t>
            </a:r>
            <a:r>
              <a:rPr lang="en-US" altLang="ko-KR" sz="1800" dirty="0"/>
              <a:t>-&gt; Kernel Interrupt -&gt; Kernel level running</a:t>
            </a:r>
          </a:p>
          <a:p>
            <a:pPr marL="0" indent="0" algn="ctr">
              <a:buNone/>
            </a:pPr>
            <a:endParaRPr lang="ko-KR" altLang="en-US" sz="2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68A75B-5B2A-4B01-93DA-D8C0B3772626}"/>
              </a:ext>
            </a:extLst>
          </p:cNvPr>
          <p:cNvSpPr/>
          <p:nvPr/>
        </p:nvSpPr>
        <p:spPr>
          <a:xfrm>
            <a:off x="5614987" y="2465387"/>
            <a:ext cx="904875" cy="344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1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ea"/>
              </a:rPr>
              <a:t>Change of </a:t>
            </a:r>
            <a:r>
              <a:rPr lang="en-US" altLang="ko-KR" sz="4000" dirty="0" err="1">
                <a:latin typeface="+mj-ea"/>
              </a:rPr>
              <a:t>Executaion</a:t>
            </a:r>
            <a:r>
              <a:rPr lang="en-US" altLang="ko-KR" sz="4000" dirty="0">
                <a:latin typeface="+mj-ea"/>
              </a:rPr>
              <a:t> level</a:t>
            </a:r>
            <a:br>
              <a:rPr lang="en-US" altLang="ko-KR" sz="4000" dirty="0">
                <a:latin typeface="+mj-ea"/>
              </a:rPr>
            </a:br>
            <a:r>
              <a:rPr lang="en-US" altLang="ko-KR" sz="2000" dirty="0">
                <a:latin typeface="+mj-ea"/>
              </a:rPr>
              <a:t>stack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 level stack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 &gt; 32bit </a:t>
            </a:r>
            <a:r>
              <a:rPr lang="ko-KR" altLang="en-US" sz="1800" dirty="0">
                <a:highlight>
                  <a:srgbClr val="800080"/>
                </a:highlight>
              </a:rPr>
              <a:t>기준으로 </a:t>
            </a:r>
            <a:r>
              <a:rPr lang="en-US" altLang="ko-KR" sz="1800" dirty="0">
                <a:highlight>
                  <a:srgbClr val="800080"/>
                </a:highlight>
              </a:rPr>
              <a:t>0~4GB</a:t>
            </a:r>
            <a:r>
              <a:rPr lang="ko-KR" altLang="en-US" sz="1800" dirty="0">
                <a:highlight>
                  <a:srgbClr val="800080"/>
                </a:highlight>
              </a:rPr>
              <a:t>의 </a:t>
            </a:r>
            <a:r>
              <a:rPr lang="ko-KR" altLang="en-US" sz="1800" dirty="0" err="1">
                <a:highlight>
                  <a:srgbClr val="800080"/>
                </a:highlight>
              </a:rPr>
              <a:t>주소공간중</a:t>
            </a:r>
            <a:r>
              <a:rPr lang="ko-KR" altLang="en-US" sz="1800" dirty="0">
                <a:highlight>
                  <a:srgbClr val="800080"/>
                </a:highlight>
              </a:rPr>
              <a:t> </a:t>
            </a:r>
            <a:r>
              <a:rPr lang="en-US" altLang="ko-KR" sz="1800" dirty="0">
                <a:highlight>
                  <a:srgbClr val="800080"/>
                </a:highlight>
              </a:rPr>
              <a:t>3GB</a:t>
            </a:r>
            <a:r>
              <a:rPr lang="ko-KR" altLang="en-US" sz="1800" dirty="0">
                <a:highlight>
                  <a:srgbClr val="800080"/>
                </a:highlight>
              </a:rPr>
              <a:t>아래 스택 배치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Kernel level stack ( </a:t>
            </a:r>
            <a:r>
              <a:rPr lang="en-US" altLang="ko-KR" dirty="0" err="1"/>
              <a:t>thread_union</a:t>
            </a:r>
            <a:r>
              <a:rPr lang="en-US" altLang="ko-KR" dirty="0"/>
              <a:t> )</a:t>
            </a:r>
            <a:endParaRPr lang="en-US" altLang="ko-KR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 &gt; 8kb </a:t>
            </a:r>
            <a:r>
              <a:rPr lang="ko-KR" altLang="en-US" sz="1800" dirty="0">
                <a:highlight>
                  <a:srgbClr val="800080"/>
                </a:highlight>
              </a:rPr>
              <a:t>또는 </a:t>
            </a:r>
            <a:r>
              <a:rPr lang="en-US" altLang="ko-KR" sz="1800" dirty="0">
                <a:highlight>
                  <a:srgbClr val="800080"/>
                </a:highlight>
              </a:rPr>
              <a:t>16kb </a:t>
            </a:r>
            <a:r>
              <a:rPr lang="ko-KR" altLang="en-US" sz="1800" dirty="0">
                <a:highlight>
                  <a:srgbClr val="800080"/>
                </a:highlight>
              </a:rPr>
              <a:t>할당</a:t>
            </a:r>
            <a:r>
              <a:rPr lang="en-US" altLang="ko-KR" sz="1800" dirty="0">
                <a:highlight>
                  <a:srgbClr val="800080"/>
                </a:highlight>
              </a:rPr>
              <a:t>, </a:t>
            </a:r>
            <a:r>
              <a:rPr lang="en-US" altLang="ko-KR" sz="1800" dirty="0" err="1">
                <a:highlight>
                  <a:srgbClr val="800080"/>
                </a:highlight>
              </a:rPr>
              <a:t>thread_info</a:t>
            </a:r>
            <a:r>
              <a:rPr lang="en-US" altLang="ko-KR" sz="1800" dirty="0">
                <a:highlight>
                  <a:srgbClr val="800080"/>
                </a:highlight>
              </a:rPr>
              <a:t> </a:t>
            </a:r>
            <a:r>
              <a:rPr lang="ko-KR" altLang="en-US" sz="1800" dirty="0">
                <a:highlight>
                  <a:srgbClr val="800080"/>
                </a:highlight>
              </a:rPr>
              <a:t>구조체 포함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</a:rPr>
              <a:t>태스크마다 스택 사용</a:t>
            </a:r>
            <a:endParaRPr lang="en-US" altLang="ko-KR" sz="1800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07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4000" dirty="0">
                <a:latin typeface="+mj-ea"/>
              </a:rPr>
              <a:t>Change of </a:t>
            </a:r>
            <a:r>
              <a:rPr lang="en-US" altLang="ko-KR" sz="4000" dirty="0" err="1">
                <a:latin typeface="+mj-ea"/>
              </a:rPr>
              <a:t>Executaion</a:t>
            </a:r>
            <a:r>
              <a:rPr lang="en-US" altLang="ko-KR" sz="4000" dirty="0">
                <a:latin typeface="+mj-ea"/>
              </a:rPr>
              <a:t> level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User level</a:t>
            </a:r>
            <a:r>
              <a:rPr lang="en-US" altLang="ko-KR" dirty="0"/>
              <a:t>                          </a:t>
            </a:r>
            <a:r>
              <a:rPr lang="en-US" altLang="ko-KR" sz="3200" dirty="0"/>
              <a:t>Kernel level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2400" dirty="0">
                <a:highlight>
                  <a:srgbClr val="800080"/>
                </a:highlight>
              </a:rPr>
              <a:t>1 .System call </a:t>
            </a:r>
            <a:r>
              <a:rPr lang="ko-KR" altLang="en-US" sz="2400" dirty="0">
                <a:highlight>
                  <a:srgbClr val="800080"/>
                </a:highlight>
              </a:rPr>
              <a:t>사용</a:t>
            </a:r>
            <a:endParaRPr lang="en-US" altLang="ko-KR" sz="24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의 </a:t>
            </a:r>
            <a:r>
              <a:rPr lang="en-US" altLang="ko-KR" sz="1800" dirty="0"/>
              <a:t>system call -&gt; Kernel Interrupt -&gt; Kernel level running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highlight>
                  <a:srgbClr val="800080"/>
                </a:highlight>
              </a:rPr>
              <a:t>2. Interrupt</a:t>
            </a: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에서 </a:t>
            </a:r>
            <a:r>
              <a:rPr lang="en-US" altLang="ko-KR" sz="1800" dirty="0"/>
              <a:t>Interrupt </a:t>
            </a:r>
            <a:r>
              <a:rPr lang="ko-KR" altLang="en-US" sz="1800" dirty="0"/>
              <a:t>발생 </a:t>
            </a:r>
            <a:r>
              <a:rPr lang="en-US" altLang="ko-KR" sz="1800" dirty="0"/>
              <a:t>-&gt; Kernel Interrupt -&gt; Kernel level running</a:t>
            </a:r>
          </a:p>
          <a:p>
            <a:pPr marL="0" indent="0" algn="ctr">
              <a:buNone/>
            </a:pPr>
            <a:endParaRPr lang="ko-KR" altLang="en-US" sz="2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68A75B-5B2A-4B01-93DA-D8C0B3772626}"/>
              </a:ext>
            </a:extLst>
          </p:cNvPr>
          <p:cNvSpPr/>
          <p:nvPr/>
        </p:nvSpPr>
        <p:spPr>
          <a:xfrm>
            <a:off x="5614987" y="2465387"/>
            <a:ext cx="904875" cy="344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2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ea"/>
              </a:rPr>
              <a:t>Change of </a:t>
            </a:r>
            <a:r>
              <a:rPr lang="en-US" altLang="ko-KR" sz="4000" dirty="0" err="1">
                <a:latin typeface="+mj-ea"/>
              </a:rPr>
              <a:t>Executaion</a:t>
            </a:r>
            <a:r>
              <a:rPr lang="en-US" altLang="ko-KR" sz="4000" dirty="0">
                <a:latin typeface="+mj-ea"/>
              </a:rPr>
              <a:t> level</a:t>
            </a:r>
            <a:br>
              <a:rPr lang="en-US" altLang="ko-KR" sz="4000" dirty="0">
                <a:latin typeface="+mj-ea"/>
              </a:rPr>
            </a:br>
            <a:r>
              <a:rPr lang="en-US" altLang="ko-KR" sz="2000" dirty="0" err="1">
                <a:latin typeface="+mj-ea"/>
              </a:rPr>
              <a:t>pt_regs</a:t>
            </a:r>
            <a:endParaRPr lang="ko-KR" altLang="en-US" sz="4000" dirty="0">
              <a:latin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E7DEF2-7FB9-4481-A34B-192B4569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Kerner level</a:t>
            </a:r>
            <a:r>
              <a:rPr lang="en-US" altLang="ko-KR" dirty="0"/>
              <a:t>                          </a:t>
            </a:r>
            <a:r>
              <a:rPr lang="en-US" altLang="ko-KR" sz="3200" dirty="0"/>
              <a:t>User level</a:t>
            </a:r>
            <a:endParaRPr lang="en-US" altLang="ko-KR" sz="20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1800" dirty="0"/>
              <a:t>User -&gt; kernel -&gt; user </a:t>
            </a:r>
            <a:r>
              <a:rPr lang="ko-KR" altLang="en-US" sz="1800" dirty="0"/>
              <a:t>변화에서 </a:t>
            </a:r>
            <a:r>
              <a:rPr lang="en-US" altLang="ko-KR" sz="1800" dirty="0"/>
              <a:t>kernel</a:t>
            </a:r>
            <a:r>
              <a:rPr lang="ko-KR" altLang="en-US" sz="1800" dirty="0" err="1"/>
              <a:t>진입전</a:t>
            </a:r>
            <a:r>
              <a:rPr lang="ko-KR" altLang="en-US" sz="1800" dirty="0"/>
              <a:t> 작업상황을 저장해야 함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1. Kernel stack</a:t>
            </a:r>
            <a:r>
              <a:rPr lang="ko-KR" altLang="en-US" sz="1800" dirty="0">
                <a:highlight>
                  <a:srgbClr val="800080"/>
                </a:highlight>
              </a:rPr>
              <a:t>의 상단부에 </a:t>
            </a:r>
            <a:r>
              <a:rPr lang="en-US" altLang="ko-KR" sz="1800" dirty="0" err="1">
                <a:highlight>
                  <a:srgbClr val="800080"/>
                </a:highlight>
              </a:rPr>
              <a:t>pt_regs</a:t>
            </a:r>
            <a:r>
              <a:rPr lang="en-US" altLang="ko-KR" sz="1800" dirty="0">
                <a:highlight>
                  <a:srgbClr val="800080"/>
                </a:highlight>
              </a:rPr>
              <a:t> </a:t>
            </a:r>
            <a:r>
              <a:rPr lang="ko-KR" altLang="en-US" sz="1800" dirty="0">
                <a:highlight>
                  <a:srgbClr val="800080"/>
                </a:highlight>
              </a:rPr>
              <a:t>구조체를 통해 저장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/>
              <a:t>________________________________________________________________________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2. </a:t>
            </a:r>
            <a:r>
              <a:rPr lang="ko-KR" altLang="en-US" sz="1800" dirty="0">
                <a:highlight>
                  <a:srgbClr val="800080"/>
                </a:highlight>
              </a:rPr>
              <a:t>시그널 처리 </a:t>
            </a:r>
            <a:r>
              <a:rPr lang="ko-KR" altLang="en-US" sz="1800" dirty="0" err="1">
                <a:highlight>
                  <a:srgbClr val="800080"/>
                </a:highlight>
              </a:rPr>
              <a:t>핸들러</a:t>
            </a:r>
            <a:r>
              <a:rPr lang="ko-KR" altLang="en-US" sz="1800" dirty="0">
                <a:highlight>
                  <a:srgbClr val="800080"/>
                </a:highlight>
              </a:rPr>
              <a:t> 호출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3. </a:t>
            </a:r>
            <a:r>
              <a:rPr lang="ko-KR" altLang="en-US" sz="1800" dirty="0">
                <a:highlight>
                  <a:srgbClr val="800080"/>
                </a:highlight>
              </a:rPr>
              <a:t>스케줄러 재호출 필요여부에 따라 스케줄러 호출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3. </a:t>
            </a:r>
            <a:r>
              <a:rPr lang="ko-KR" altLang="en-US" sz="1800" dirty="0">
                <a:highlight>
                  <a:srgbClr val="800080"/>
                </a:highlight>
              </a:rPr>
              <a:t>연기된 루틴들 </a:t>
            </a:r>
            <a:r>
              <a:rPr lang="ko-KR" altLang="en-US" sz="1800" dirty="0" err="1">
                <a:highlight>
                  <a:srgbClr val="800080"/>
                </a:highlight>
              </a:rPr>
              <a:t>존재시</a:t>
            </a:r>
            <a:r>
              <a:rPr lang="en-US" altLang="ko-KR" sz="1800" dirty="0">
                <a:highlight>
                  <a:srgbClr val="800080"/>
                </a:highlight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</a:rPr>
              <a:t>실행</a:t>
            </a:r>
            <a:r>
              <a:rPr lang="en-US" altLang="ko-KR" sz="2000" dirty="0">
                <a:highlight>
                  <a:srgbClr val="800080"/>
                </a:highlight>
              </a:rPr>
              <a:t>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7914BD-C15A-4EA5-91FD-662A24824915}"/>
              </a:ext>
            </a:extLst>
          </p:cNvPr>
          <p:cNvSpPr/>
          <p:nvPr/>
        </p:nvSpPr>
        <p:spPr>
          <a:xfrm>
            <a:off x="5729287" y="2474912"/>
            <a:ext cx="904875" cy="344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4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 err="1">
                <a:latin typeface="+mj-ea"/>
              </a:rPr>
              <a:t>Runqueue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스케줄링을 위해서 </a:t>
            </a:r>
            <a:r>
              <a:rPr lang="ko-KR" altLang="en-US" sz="2000" dirty="0">
                <a:highlight>
                  <a:srgbClr val="800080"/>
                </a:highlight>
              </a:rPr>
              <a:t>수행 가능한 태스크를 자료구조를 통해서 관리</a:t>
            </a:r>
            <a:endParaRPr lang="en-US" altLang="ko-KR" sz="2000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endParaRPr lang="ko-KR" altLang="en-US" sz="20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CA18F03-8EFA-4F45-98D9-218229C164D3}"/>
              </a:ext>
            </a:extLst>
          </p:cNvPr>
          <p:cNvSpPr/>
          <p:nvPr/>
        </p:nvSpPr>
        <p:spPr>
          <a:xfrm rot="1244599">
            <a:off x="7239547" y="3125583"/>
            <a:ext cx="400050" cy="85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4C4C6-A5D1-4F19-ACD5-DD28B7E99AEA}"/>
              </a:ext>
            </a:extLst>
          </p:cNvPr>
          <p:cNvSpPr txBox="1"/>
          <p:nvPr/>
        </p:nvSpPr>
        <p:spPr>
          <a:xfrm>
            <a:off x="5810451" y="417654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런 큐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Runqueue</a:t>
            </a:r>
            <a:r>
              <a:rPr lang="en-US" altLang="ko-KR" sz="2800" dirty="0"/>
              <a:t> 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4D4192-E0BF-43D6-8420-13BB922683B0}"/>
              </a:ext>
            </a:extLst>
          </p:cNvPr>
          <p:cNvSpPr/>
          <p:nvPr/>
        </p:nvSpPr>
        <p:spPr>
          <a:xfrm>
            <a:off x="5810451" y="4842070"/>
            <a:ext cx="2945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 </a:t>
            </a:r>
            <a:r>
              <a:rPr lang="ko-KR" altLang="en-US" dirty="0"/>
              <a:t> </a:t>
            </a:r>
            <a:r>
              <a:rPr lang="en-US" altLang="ko-KR" dirty="0">
                <a:highlight>
                  <a:srgbClr val="800080"/>
                </a:highlight>
              </a:rPr>
              <a:t>~/kernel/sched/</a:t>
            </a:r>
            <a:r>
              <a:rPr lang="en-US" altLang="ko-KR" dirty="0" err="1">
                <a:highlight>
                  <a:srgbClr val="800080"/>
                </a:highlight>
              </a:rPr>
              <a:t>sched.h</a:t>
            </a:r>
            <a:r>
              <a:rPr lang="en-US" altLang="ko-KR" dirty="0"/>
              <a:t>  …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 err="1"/>
              <a:t>rq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2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 err="1">
                <a:latin typeface="+mj-ea"/>
              </a:rPr>
              <a:t>tasklist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140</a:t>
            </a:r>
            <a:r>
              <a:rPr lang="ko-KR" altLang="en-US" sz="2000" dirty="0"/>
              <a:t>단계의 우선순위 존재</a:t>
            </a:r>
            <a:endParaRPr lang="en-US" altLang="ko-KR" sz="2000" dirty="0"/>
          </a:p>
          <a:p>
            <a:r>
              <a:rPr lang="ko-KR" altLang="en-US" sz="1600" dirty="0"/>
              <a:t>실시간</a:t>
            </a:r>
            <a:r>
              <a:rPr lang="en-US" altLang="ko-KR" sz="1600" dirty="0"/>
              <a:t> </a:t>
            </a:r>
            <a:r>
              <a:rPr lang="ko-KR" altLang="en-US" sz="1600" dirty="0"/>
              <a:t>태스크 </a:t>
            </a:r>
            <a:r>
              <a:rPr lang="en-US" altLang="ko-KR" sz="1600" dirty="0"/>
              <a:t>( 0 ~ 99</a:t>
            </a:r>
            <a:r>
              <a:rPr lang="ko-KR" altLang="en-US" sz="1600" dirty="0"/>
              <a:t> 단계 사용 </a:t>
            </a:r>
            <a:r>
              <a:rPr lang="en-US" altLang="ko-KR" sz="1600" dirty="0"/>
              <a:t>)	</a:t>
            </a:r>
            <a:r>
              <a:rPr lang="en-US" altLang="ko-KR" sz="2400" dirty="0">
                <a:latin typeface="+mn-ea"/>
              </a:rPr>
              <a:t>- CFS</a:t>
            </a:r>
          </a:p>
          <a:p>
            <a:r>
              <a:rPr lang="ko-KR" altLang="en-US" sz="1600" dirty="0"/>
              <a:t>일반 태스크 </a:t>
            </a:r>
            <a:r>
              <a:rPr lang="en-US" altLang="ko-KR" sz="1600" dirty="0"/>
              <a:t>( 100 ~ 139 </a:t>
            </a:r>
            <a:r>
              <a:rPr lang="ko-KR" altLang="en-US" sz="1600" dirty="0"/>
              <a:t>단계 사용 </a:t>
            </a:r>
            <a:r>
              <a:rPr lang="en-US" altLang="ko-KR" sz="1600" dirty="0"/>
              <a:t>)	</a:t>
            </a:r>
            <a:r>
              <a:rPr lang="en-US" altLang="ko-KR" sz="2400" dirty="0"/>
              <a:t>- </a:t>
            </a:r>
            <a:r>
              <a:rPr lang="en-US" altLang="ko-KR" sz="2400" dirty="0">
                <a:latin typeface="+mn-ea"/>
              </a:rPr>
              <a:t>FIFO, RR, DEADLINE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err="1">
                <a:latin typeface="+mn-ea"/>
              </a:rPr>
              <a:t>tasklist</a:t>
            </a:r>
            <a:r>
              <a:rPr lang="en-US" altLang="ko-KR" sz="2400" dirty="0">
                <a:latin typeface="+mn-ea"/>
              </a:rPr>
              <a:t> ( </a:t>
            </a:r>
            <a:r>
              <a:rPr lang="en-US" altLang="ko-KR" sz="2400" dirty="0" err="1">
                <a:latin typeface="+mn-ea"/>
              </a:rPr>
              <a:t>init_task</a:t>
            </a:r>
            <a:r>
              <a:rPr lang="en-US" altLang="ko-KR" sz="2400" dirty="0">
                <a:latin typeface="+mn-ea"/>
              </a:rPr>
              <a:t> )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이중 연결 리스트</a:t>
            </a: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en-US" altLang="ko-KR" sz="1800" dirty="0" err="1">
                <a:highlight>
                  <a:srgbClr val="800080"/>
                </a:highlight>
                <a:latin typeface="+mn-ea"/>
              </a:rPr>
              <a:t>init_task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가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header</a:t>
            </a:r>
          </a:p>
          <a:p>
            <a:pPr marL="0" indent="0">
              <a:buNone/>
            </a:pP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&gt;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 모든 태스크가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linked</a:t>
            </a:r>
          </a:p>
          <a:p>
            <a:pPr marL="0" indent="0">
              <a:buNone/>
            </a:pP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TASK_RUNNING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상태의 태스크는 런 큐 중 하나에 소속됨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.</a:t>
            </a:r>
            <a:endParaRPr lang="ko-KR" altLang="en-US" sz="18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44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 err="1">
                <a:latin typeface="+mj-ea"/>
              </a:rPr>
              <a:t>런큐</a:t>
            </a:r>
            <a:r>
              <a:rPr lang="ko-KR" altLang="en-US" sz="2000" dirty="0">
                <a:latin typeface="+mj-ea"/>
              </a:rPr>
              <a:t> 삽입 과정</a:t>
            </a:r>
            <a:endParaRPr lang="ko-KR" altLang="en-US" dirty="0">
              <a:latin typeface="+mj-ea"/>
            </a:endParaRP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28CBAE3-A255-4BA9-9657-5C7DAB93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593" y="2435187"/>
            <a:ext cx="6139147" cy="311612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70647E-18DF-40D5-B732-AF20369F36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25202" cy="445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err="1">
                <a:latin typeface="+mn-ea"/>
              </a:rPr>
              <a:t>wake_up_new_task</a:t>
            </a:r>
            <a:r>
              <a:rPr lang="en-US" altLang="ko-KR" sz="2400" dirty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 새롭게 생성 </a:t>
            </a:r>
            <a:r>
              <a:rPr lang="en-US" altLang="ko-KR" sz="1800" dirty="0">
                <a:latin typeface="+mn-ea"/>
              </a:rPr>
              <a:t>&amp; TASK_RUNNING </a:t>
            </a:r>
            <a:r>
              <a:rPr lang="ko-KR" altLang="en-US" sz="1800" dirty="0">
                <a:latin typeface="+mn-ea"/>
              </a:rPr>
              <a:t>상태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wake()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</a:t>
            </a:r>
            <a:r>
              <a:rPr lang="ko-KR" altLang="en-US" sz="1800" dirty="0">
                <a:latin typeface="+mn-ea"/>
              </a:rPr>
              <a:t>이벤트 대기 중 활성화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03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다중 </a:t>
            </a:r>
            <a:r>
              <a:rPr lang="en-US" altLang="ko-KR" sz="2000" dirty="0" err="1">
                <a:latin typeface="+mj-ea"/>
              </a:rPr>
              <a:t>cpu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런 큐 삽입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새롭게 생성된 태스크가 런 큐에 들어가는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부모 태스크를 따라간다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&gt;&gt; </a:t>
            </a:r>
            <a:r>
              <a:rPr lang="ko-KR" altLang="en-US" sz="1800" dirty="0">
                <a:latin typeface="+mn-ea"/>
              </a:rPr>
              <a:t>캐시 친화력 활용</a:t>
            </a:r>
            <a:endParaRPr lang="en-US" altLang="ko-KR" sz="1800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+mn-ea"/>
              </a:rPr>
              <a:t>대기 상태에서 깨어난 태스크가 런 큐에 들어가는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이전에 수행되던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CPU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의 런 큐에 삽입</a:t>
            </a: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&gt;&gt; </a:t>
            </a:r>
            <a:r>
              <a:rPr lang="ko-KR" altLang="en-US" sz="1800" dirty="0">
                <a:latin typeface="+mn-ea"/>
              </a:rPr>
              <a:t>캐시 친화력 활용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※ </a:t>
            </a:r>
            <a:r>
              <a:rPr lang="en-US" altLang="ko-KR" sz="1800" dirty="0" err="1">
                <a:latin typeface="+mn-ea"/>
              </a:rPr>
              <a:t>task_struct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 err="1">
                <a:latin typeface="+mn-ea"/>
              </a:rPr>
              <a:t>cpus_allowed</a:t>
            </a:r>
            <a:r>
              <a:rPr lang="en-US" altLang="ko-KR" sz="1800" dirty="0">
                <a:latin typeface="+mn-ea"/>
              </a:rPr>
              <a:t> field =&gt; CPU</a:t>
            </a:r>
            <a:r>
              <a:rPr lang="ko-KR" altLang="en-US" sz="1800" dirty="0">
                <a:latin typeface="+mn-ea"/>
              </a:rPr>
              <a:t>번호 저장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런 큐 </a:t>
            </a:r>
            <a:r>
              <a:rPr lang="ko-KR" altLang="en-US" sz="1800" dirty="0" err="1">
                <a:latin typeface="+mn-ea"/>
              </a:rPr>
              <a:t>분배시</a:t>
            </a:r>
            <a:r>
              <a:rPr lang="ko-KR" altLang="en-US" sz="1800" dirty="0">
                <a:latin typeface="+mn-ea"/>
              </a:rPr>
              <a:t> 사용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21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migration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특정 </a:t>
            </a:r>
            <a:r>
              <a:rPr lang="en-US" altLang="ko-KR" sz="2000" dirty="0">
                <a:latin typeface="+mn-ea"/>
              </a:rPr>
              <a:t>CPU</a:t>
            </a:r>
            <a:r>
              <a:rPr lang="ko-KR" altLang="en-US" sz="2000" dirty="0">
                <a:latin typeface="+mn-ea"/>
              </a:rPr>
              <a:t>가 많은 작업을 수행하느라 바쁘다면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&gt; 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태스크를 이주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(migration)</a:t>
            </a:r>
            <a:r>
              <a:rPr lang="ko-KR" altLang="en-US" sz="2000" dirty="0">
                <a:latin typeface="+mn-ea"/>
              </a:rPr>
              <a:t>시킬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CPU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core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 연산단위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최소연산단위 </a:t>
            </a:r>
            <a:r>
              <a:rPr lang="en-US" altLang="ko-KR" sz="2000" dirty="0">
                <a:latin typeface="+mn-ea"/>
              </a:rPr>
              <a:t>= </a:t>
            </a:r>
            <a:r>
              <a:rPr lang="ko-KR" altLang="en-US" sz="2000" dirty="0">
                <a:latin typeface="+mn-ea"/>
              </a:rPr>
              <a:t>그룹 </a:t>
            </a:r>
            <a:r>
              <a:rPr lang="en-US" altLang="ko-KR" sz="2000" dirty="0">
                <a:latin typeface="+mn-ea"/>
              </a:rPr>
              <a:t>( struct </a:t>
            </a:r>
            <a:r>
              <a:rPr lang="en-US" altLang="ko-KR" sz="2000" dirty="0" err="1">
                <a:latin typeface="+mn-ea"/>
              </a:rPr>
              <a:t>sched_group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사용 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그룹 </a:t>
            </a:r>
            <a:r>
              <a:rPr lang="en-US" altLang="ko-KR" sz="2000" dirty="0">
                <a:latin typeface="+mn-ea"/>
              </a:rPr>
              <a:t>= struct </a:t>
            </a:r>
            <a:r>
              <a:rPr lang="en-US" altLang="ko-KR" sz="2000" dirty="0" err="1">
                <a:latin typeface="+mn-ea"/>
              </a:rPr>
              <a:t>sched_domain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에서 관리 </a:t>
            </a:r>
            <a:r>
              <a:rPr lang="en-US" altLang="ko-KR" sz="2000" dirty="0">
                <a:latin typeface="+mn-ea"/>
              </a:rPr>
              <a:t>( </a:t>
            </a:r>
            <a:r>
              <a:rPr lang="ko-KR" altLang="en-US" sz="2000" dirty="0">
                <a:latin typeface="+mn-ea"/>
              </a:rPr>
              <a:t>하드웨어적 특성에 복종 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태스크 이주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(migration)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시 고효율의 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CPU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검색기능 제공</a:t>
            </a:r>
            <a:endParaRPr lang="en-US" altLang="ko-KR" sz="20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highlight>
                  <a:srgbClr val="800000"/>
                </a:highlight>
                <a:latin typeface="+mn-ea"/>
              </a:rPr>
              <a:t>나머지 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SMP, NUMA, </a:t>
            </a:r>
            <a:r>
              <a:rPr lang="ko-KR" altLang="en-US" sz="1600" dirty="0">
                <a:highlight>
                  <a:srgbClr val="800000"/>
                </a:highlight>
                <a:latin typeface="+mn-ea"/>
              </a:rPr>
              <a:t>부하균등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(load balancing) </a:t>
            </a:r>
            <a:r>
              <a:rPr lang="ko-KR" altLang="en-US" sz="1600" dirty="0">
                <a:latin typeface="+mn-ea"/>
              </a:rPr>
              <a:t>은</a:t>
            </a:r>
            <a:r>
              <a:rPr lang="en-US" altLang="ko-KR" sz="1600" dirty="0">
                <a:latin typeface="+mn-ea"/>
              </a:rPr>
              <a:t>? -&gt; p.78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SMP = </a:t>
            </a:r>
            <a:r>
              <a:rPr lang="ko-KR" altLang="en-US" sz="1600" dirty="0">
                <a:latin typeface="+mn-ea"/>
              </a:rPr>
              <a:t>태스크가 어느 </a:t>
            </a:r>
            <a:r>
              <a:rPr lang="en-US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에서든 수행 가능한 특성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NUMA = Non-uniform Memory Access </a:t>
            </a:r>
            <a:r>
              <a:rPr lang="ko-KR" altLang="en-US" sz="1600" dirty="0">
                <a:latin typeface="+mn-ea"/>
              </a:rPr>
              <a:t>구조 시스템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79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Keyword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E8531D-99CA-4C9C-A109-E9713A6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state transition – </a:t>
            </a:r>
            <a:r>
              <a:rPr lang="ko-KR" altLang="en-US" dirty="0">
                <a:latin typeface="+mj-ea"/>
                <a:ea typeface="+mj-ea"/>
              </a:rPr>
              <a:t>상태전이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change of </a:t>
            </a:r>
            <a:r>
              <a:rPr lang="en-US" altLang="ko-KR" dirty="0" err="1">
                <a:latin typeface="+mj-ea"/>
                <a:ea typeface="+mj-ea"/>
              </a:rPr>
              <a:t>executaion</a:t>
            </a:r>
            <a:r>
              <a:rPr lang="en-US" altLang="ko-KR" dirty="0">
                <a:latin typeface="+mj-ea"/>
                <a:ea typeface="+mj-ea"/>
              </a:rPr>
              <a:t> level - </a:t>
            </a:r>
            <a:r>
              <a:rPr lang="ko-KR" altLang="en-US" dirty="0">
                <a:latin typeface="+mj-ea"/>
                <a:ea typeface="+mj-ea"/>
              </a:rPr>
              <a:t>실행수준변화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thread_union</a:t>
            </a:r>
            <a:r>
              <a:rPr lang="en-US" altLang="ko-KR" dirty="0">
                <a:latin typeface="+mj-ea"/>
                <a:ea typeface="+mj-ea"/>
              </a:rPr>
              <a:t> ( kernel level stack )</a:t>
            </a:r>
          </a:p>
          <a:p>
            <a:r>
              <a:rPr lang="en-US" altLang="ko-KR" dirty="0" err="1">
                <a:latin typeface="+mj-ea"/>
                <a:ea typeface="+mj-ea"/>
              </a:rPr>
              <a:t>task_truct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Runqueue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Scheduling</a:t>
            </a:r>
          </a:p>
          <a:p>
            <a:r>
              <a:rPr lang="en-US" altLang="ko-KR" dirty="0" err="1">
                <a:latin typeface="+mj-ea"/>
                <a:ea typeface="+mj-ea"/>
              </a:rPr>
              <a:t>tasklist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 </a:t>
            </a:r>
            <a:r>
              <a:rPr lang="en-US" altLang="ko-KR" dirty="0" err="1">
                <a:latin typeface="+mj-ea"/>
                <a:ea typeface="+mj-ea"/>
              </a:rPr>
              <a:t>init_task</a:t>
            </a:r>
            <a:r>
              <a:rPr lang="en-US" altLang="ko-KR" dirty="0">
                <a:latin typeface="+mj-ea"/>
                <a:ea typeface="+mj-ea"/>
              </a:rPr>
              <a:t> )</a:t>
            </a:r>
          </a:p>
          <a:p>
            <a:r>
              <a:rPr lang="ko-KR" altLang="en-US" dirty="0">
                <a:latin typeface="+mj-ea"/>
                <a:ea typeface="+mj-ea"/>
              </a:rPr>
              <a:t>일반</a:t>
            </a:r>
            <a:r>
              <a:rPr lang="en-US" altLang="ko-KR" dirty="0">
                <a:latin typeface="+mj-ea"/>
                <a:ea typeface="+mj-ea"/>
              </a:rPr>
              <a:t> task – </a:t>
            </a:r>
            <a:r>
              <a:rPr lang="en-US" altLang="ko-KR" dirty="0">
                <a:latin typeface="+mn-ea"/>
              </a:rPr>
              <a:t>CFS </a:t>
            </a:r>
            <a:r>
              <a:rPr lang="ko-KR" altLang="en-US" dirty="0">
                <a:latin typeface="+mn-ea"/>
              </a:rPr>
              <a:t>채택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j-ea"/>
                <a:ea typeface="+mj-ea"/>
              </a:rPr>
              <a:t>실시간 </a:t>
            </a:r>
            <a:r>
              <a:rPr lang="en-US" altLang="ko-KR" dirty="0">
                <a:latin typeface="+mj-ea"/>
                <a:ea typeface="+mj-ea"/>
              </a:rPr>
              <a:t>task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spc="-150" dirty="0">
                <a:latin typeface="+mn-ea"/>
              </a:rPr>
              <a:t>FIFO, RR, DEADLINE </a:t>
            </a:r>
            <a:r>
              <a:rPr lang="ko-KR" altLang="en-US" spc="-150" dirty="0">
                <a:latin typeface="+mn-ea"/>
              </a:rPr>
              <a:t>채택</a:t>
            </a:r>
            <a:endParaRPr lang="en-US" altLang="ko-KR" spc="-150" dirty="0">
              <a:latin typeface="+mn-ea"/>
            </a:endParaRPr>
          </a:p>
          <a:p>
            <a:r>
              <a:rPr lang="ko-KR" altLang="en-US" spc="-150" dirty="0">
                <a:latin typeface="+mn-ea"/>
              </a:rPr>
              <a:t>그룹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도메인 </a:t>
            </a:r>
            <a:r>
              <a:rPr lang="en-US" altLang="ko-KR" spc="-150" dirty="0">
                <a:latin typeface="+mn-ea"/>
              </a:rPr>
              <a:t>- </a:t>
            </a:r>
            <a:r>
              <a:rPr lang="ko-KR" altLang="en-US" spc="-150" dirty="0">
                <a:latin typeface="+mn-ea"/>
              </a:rPr>
              <a:t>연산단위</a:t>
            </a:r>
            <a:endParaRPr lang="en-US" altLang="ko-KR" spc="-150" dirty="0">
              <a:latin typeface="+mn-ea"/>
            </a:endParaRPr>
          </a:p>
          <a:p>
            <a:r>
              <a:rPr lang="en-US" altLang="ko-KR" spc="-150" dirty="0" err="1">
                <a:latin typeface="+mj-ea"/>
                <a:ea typeface="Nanum Myeongjo" panose="02020603020101020101" pitchFamily="18" charset="-127"/>
              </a:rPr>
              <a:t>vruntime</a:t>
            </a:r>
            <a:endParaRPr lang="en-US" altLang="ko-KR" spc="-150" dirty="0">
              <a:latin typeface="+mj-ea"/>
              <a:ea typeface="Nanum Myeongjo" panose="02020603020101020101" pitchFamily="18" charset="-127"/>
            </a:endParaRPr>
          </a:p>
          <a:p>
            <a:r>
              <a:rPr lang="en-US" altLang="ko-KR" spc="-150" dirty="0">
                <a:latin typeface="+mj-ea"/>
                <a:ea typeface="Nanum Myeongjo" panose="02020603020101020101" pitchFamily="18" charset="-127"/>
              </a:rPr>
              <a:t>time slice </a:t>
            </a:r>
          </a:p>
        </p:txBody>
      </p:sp>
    </p:spTree>
    <p:extLst>
      <p:ext uri="{BB962C8B-B14F-4D97-AF65-F5344CB8AC3E}">
        <p14:creationId xmlns:p14="http://schemas.microsoft.com/office/powerpoint/2010/main" val="386601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migration</a:t>
            </a:r>
            <a:endParaRPr lang="ko-KR" altLang="en-US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EDA689-986C-4D1B-9167-A558EE16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90" y="2181439"/>
            <a:ext cx="9837019" cy="3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9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스케줄링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+mn-ea"/>
              </a:rPr>
              <a:t>실시간 스케줄링 정책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1. SCHED_FIFO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2. SCHED_RR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3. SCHED_DEADLINE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일반 스케줄링 정책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1. SCHED_NORMAL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2. SCHED_IDLE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3. SCHED_BATCH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err="1">
                <a:highlight>
                  <a:srgbClr val="800080"/>
                </a:highlight>
                <a:latin typeface="+mn-ea"/>
              </a:rPr>
              <a:t>Sched_setscheduler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() =&gt; 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스케줄링 정책 설정</a:t>
            </a:r>
            <a:endParaRPr lang="en-US" altLang="ko-KR" sz="2000" dirty="0">
              <a:highlight>
                <a:srgbClr val="80008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227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실시간 태스크 스케줄링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+mn-ea"/>
              </a:rPr>
              <a:t>실시간 태스크의 우선순위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</a:t>
            </a:r>
            <a:r>
              <a:rPr lang="en-US" altLang="ko-KR" sz="1600" dirty="0" err="1">
                <a:latin typeface="+mn-ea"/>
              </a:rPr>
              <a:t>rt_priority</a:t>
            </a:r>
            <a:r>
              <a:rPr lang="en-US" altLang="ko-KR" sz="1600" dirty="0">
                <a:latin typeface="+mn-ea"/>
              </a:rPr>
              <a:t> = 0~99</a:t>
            </a:r>
            <a:r>
              <a:rPr lang="ko-KR" altLang="en-US" sz="1600" dirty="0">
                <a:latin typeface="+mn-ea"/>
              </a:rPr>
              <a:t>까지의 우선순위 설정 가능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예외를 제외하고는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rt_priority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에 따름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예외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1. </a:t>
            </a:r>
            <a:r>
              <a:rPr lang="ko-KR" altLang="en-US" sz="1600" dirty="0">
                <a:latin typeface="+mn-ea"/>
              </a:rPr>
              <a:t>태스크의 수행 종료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2. </a:t>
            </a:r>
            <a:r>
              <a:rPr lang="ko-KR" altLang="en-US" sz="1600" dirty="0">
                <a:latin typeface="+mn-ea"/>
              </a:rPr>
              <a:t>태스크의 자체 중지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3. </a:t>
            </a:r>
            <a:r>
              <a:rPr lang="ko-KR" altLang="en-US" sz="1600" dirty="0">
                <a:latin typeface="+mn-ea"/>
              </a:rPr>
              <a:t>태스크의 </a:t>
            </a:r>
            <a:r>
              <a:rPr lang="ko-KR" altLang="en-US" sz="1600" dirty="0" err="1">
                <a:latin typeface="+mn-ea"/>
              </a:rPr>
              <a:t>타임슬라이스</a:t>
            </a:r>
            <a:r>
              <a:rPr lang="ko-KR" altLang="en-US" sz="1600" dirty="0">
                <a:latin typeface="+mn-ea"/>
              </a:rPr>
              <a:t> 전체 소모 </a:t>
            </a:r>
            <a:r>
              <a:rPr lang="en-US" altLang="ko-KR" sz="1600" dirty="0">
                <a:latin typeface="+mn-ea"/>
              </a:rPr>
              <a:t>( SCHED_RR</a:t>
            </a:r>
            <a:r>
              <a:rPr lang="ko-KR" altLang="en-US" sz="1600" dirty="0">
                <a:latin typeface="+mn-ea"/>
              </a:rPr>
              <a:t>정책에만 해당 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효율적인 우선순위 판별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비트맵 도입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&gt;&gt; p.80 </a:t>
            </a:r>
            <a:r>
              <a:rPr lang="ko-KR" altLang="en-US" sz="1600" dirty="0">
                <a:latin typeface="+mn-ea"/>
              </a:rPr>
              <a:t>알고리즘 참고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4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실시간 태스크 스케줄링 </a:t>
            </a:r>
            <a:r>
              <a:rPr lang="en-US" altLang="ko-KR" sz="2000" dirty="0">
                <a:latin typeface="+mj-ea"/>
              </a:rPr>
              <a:t>– SCHED_DEADLINE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+mn-ea"/>
              </a:rPr>
              <a:t>SCHED_DEADLINE </a:t>
            </a:r>
            <a:r>
              <a:rPr lang="ko-KR" altLang="en-US" sz="2000" dirty="0">
                <a:latin typeface="+mn-ea"/>
              </a:rPr>
              <a:t>정책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 deadline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에 가장 가까운 태스크를 스케줄링 대상으로 선정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&gt;&gt; </a:t>
            </a:r>
            <a:r>
              <a:rPr lang="ko-KR" altLang="en-US" sz="1600" dirty="0">
                <a:latin typeface="+mn-ea"/>
              </a:rPr>
              <a:t>완료시간 </a:t>
            </a:r>
            <a:r>
              <a:rPr lang="en-US" altLang="ko-KR" sz="1600" dirty="0">
                <a:latin typeface="+mn-ea"/>
              </a:rPr>
              <a:t>	– deadline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&gt;&gt; </a:t>
            </a:r>
            <a:r>
              <a:rPr lang="ko-KR" altLang="en-US" sz="1600" dirty="0">
                <a:latin typeface="+mn-ea"/>
              </a:rPr>
              <a:t>작업량</a:t>
            </a:r>
            <a:r>
              <a:rPr lang="en-US" altLang="ko-KR" sz="1600" dirty="0">
                <a:latin typeface="+mn-ea"/>
              </a:rPr>
              <a:t>	- runtime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&gt;&gt; </a:t>
            </a:r>
            <a:r>
              <a:rPr lang="ko-KR" altLang="en-US" sz="1600" dirty="0">
                <a:latin typeface="+mn-ea"/>
              </a:rPr>
              <a:t>주기성 </a:t>
            </a:r>
            <a:r>
              <a:rPr lang="en-US" altLang="ko-KR" sz="1600" dirty="0">
                <a:latin typeface="+mn-ea"/>
              </a:rPr>
              <a:t>	- period</a:t>
            </a:r>
          </a:p>
          <a:p>
            <a:pPr marL="0" indent="0">
              <a:buNone/>
            </a:pPr>
            <a:endParaRPr lang="en-US" altLang="ko-KR" sz="20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 runtime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의 합은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CPU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의 </a:t>
            </a:r>
            <a:r>
              <a:rPr lang="ko-KR" altLang="en-US" sz="1600" dirty="0" err="1">
                <a:highlight>
                  <a:srgbClr val="800080"/>
                </a:highlight>
                <a:latin typeface="+mn-ea"/>
              </a:rPr>
              <a:t>최대처리량을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 넘길 수 없음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runtim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과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period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를 이용해 성공적인 완료여부를 확정적 결정 가능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</a:t>
            </a:r>
            <a:r>
              <a:rPr lang="ko-KR" altLang="en-US" sz="1600" dirty="0">
                <a:latin typeface="+mn-ea"/>
              </a:rPr>
              <a:t>우선순위가 의미가 없음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기아현상에 효율적임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영상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음성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스트리밍에 효과적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(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제약시간을 가지는 것들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3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실시간 태스크 스케줄링 </a:t>
            </a:r>
            <a:r>
              <a:rPr lang="en-US" altLang="ko-KR" sz="2000" dirty="0">
                <a:latin typeface="+mj-ea"/>
              </a:rPr>
              <a:t>- </a:t>
            </a:r>
            <a:r>
              <a:rPr lang="en-US" altLang="ko-KR" sz="2000" dirty="0" err="1">
                <a:latin typeface="+mj-ea"/>
              </a:rPr>
              <a:t>etc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3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SCHED_RR / SCHED_FIFO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우선순위를 위한 근거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policy	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</a:t>
            </a:r>
            <a:r>
              <a:rPr lang="en-US" altLang="ko-KR" sz="1600" dirty="0" err="1">
                <a:latin typeface="+mn-ea"/>
              </a:rPr>
              <a:t>prio</a:t>
            </a:r>
            <a:r>
              <a:rPr lang="en-US" altLang="ko-KR" sz="1600" dirty="0">
                <a:latin typeface="+mn-ea"/>
              </a:rPr>
              <a:t>		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</a:t>
            </a:r>
            <a:r>
              <a:rPr lang="en-US" altLang="ko-KR" sz="1600" dirty="0" err="1">
                <a:latin typeface="+mn-ea"/>
              </a:rPr>
              <a:t>rt_priority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&gt;&gt; </a:t>
            </a:r>
            <a:r>
              <a:rPr lang="en-US" altLang="ko-KR" sz="1600" dirty="0" err="1">
                <a:latin typeface="+mn-ea"/>
              </a:rPr>
              <a:t>task_struct</a:t>
            </a:r>
            <a:r>
              <a:rPr lang="ko-KR" altLang="en-US" sz="1600" dirty="0">
                <a:latin typeface="+mn-ea"/>
              </a:rPr>
              <a:t>에 존재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struct </a:t>
            </a:r>
            <a:r>
              <a:rPr lang="en-US" altLang="ko-KR" sz="2000" dirty="0" err="1">
                <a:highlight>
                  <a:srgbClr val="800080"/>
                </a:highlight>
                <a:latin typeface="+mn-ea"/>
              </a:rPr>
              <a:t>rt_rq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2000" dirty="0">
                <a:highlight>
                  <a:srgbClr val="800080"/>
                </a:highlight>
                <a:latin typeface="+mn-ea"/>
              </a:rPr>
              <a:t>사용</a:t>
            </a:r>
            <a:endParaRPr lang="en-US" altLang="ko-KR" sz="20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비트맵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&amp;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큐 존재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우선순위별로 태스크 관리 위해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BF12A-B415-4F51-A523-A2D47B745A3C}"/>
              </a:ext>
            </a:extLst>
          </p:cNvPr>
          <p:cNvSpPr txBox="1">
            <a:spLocks/>
          </p:cNvSpPr>
          <p:nvPr/>
        </p:nvSpPr>
        <p:spPr>
          <a:xfrm>
            <a:off x="6349467" y="1825625"/>
            <a:ext cx="5004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SCHED_DEADLINE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err="1">
                <a:highlight>
                  <a:srgbClr val="800080"/>
                </a:highlight>
                <a:latin typeface="+mn-ea"/>
              </a:rPr>
              <a:t>Rbtree</a:t>
            </a:r>
            <a:r>
              <a:rPr lang="en-US" altLang="ko-KR" sz="2000" dirty="0">
                <a:highlight>
                  <a:srgbClr val="800080"/>
                </a:highlight>
                <a:latin typeface="+mn-ea"/>
              </a:rPr>
              <a:t> ( Red-Black Tree 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SHCED_DEADLINE</a:t>
            </a:r>
            <a:r>
              <a:rPr lang="ko-KR" altLang="en-US" sz="1600" dirty="0">
                <a:latin typeface="+mn-ea"/>
              </a:rPr>
              <a:t> 을 채택한 태스크들은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Rbtree</a:t>
            </a:r>
            <a:r>
              <a:rPr lang="ko-KR" altLang="en-US" sz="1600" dirty="0">
                <a:latin typeface="+mn-ea"/>
              </a:rPr>
              <a:t>라는 구조체에 정렬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스케줄러 </a:t>
            </a:r>
            <a:r>
              <a:rPr lang="ko-KR" altLang="en-US" sz="1800" dirty="0" err="1">
                <a:latin typeface="+mn-ea"/>
              </a:rPr>
              <a:t>호출시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&gt;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 가장 가까운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deadline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을 가진 태스크를 스케줄링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    대 상으로 선정</a:t>
            </a:r>
            <a:endParaRPr lang="en-US" altLang="ko-KR" sz="2000" dirty="0">
              <a:highlight>
                <a:srgbClr val="800080"/>
              </a:highlight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struct </a:t>
            </a:r>
            <a:r>
              <a:rPr lang="en-US" altLang="ko-KR" sz="2000" dirty="0" err="1">
                <a:latin typeface="+mn-ea"/>
              </a:rPr>
              <a:t>dl_rq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사용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태스크 정렬을 위한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rbtree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자료구조 존재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375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일반 태스크 스케줄링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+mn-ea"/>
              </a:rPr>
              <a:t>완벽하게 공평한 스케줄링을 추구하는 기법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1.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공평의 기준은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‘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시간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’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으로써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CPU</a:t>
            </a:r>
            <a:r>
              <a:rPr lang="ko-KR" altLang="en-US" sz="1600" dirty="0" err="1">
                <a:highlight>
                  <a:srgbClr val="800080"/>
                </a:highlight>
                <a:latin typeface="+mn-ea"/>
              </a:rPr>
              <a:t>사용랑이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600" dirty="0" err="1">
                <a:highlight>
                  <a:srgbClr val="800080"/>
                </a:highlight>
                <a:latin typeface="+mn-ea"/>
              </a:rPr>
              <a:t>공평해야함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&gt; </a:t>
            </a:r>
            <a:r>
              <a:rPr lang="ko-KR" altLang="en-US" sz="1600" dirty="0">
                <a:latin typeface="+mn-ea"/>
              </a:rPr>
              <a:t>우선순위 처리는 어떤 방식으로</a:t>
            </a:r>
            <a:r>
              <a:rPr lang="en-US" altLang="ko-KR" sz="1600" dirty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&gt;&gt;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vruntime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개념 도입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2.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Vruntime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의 문제점에 대한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timeslice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솔루션 존재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91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 err="1">
                <a:latin typeface="+mj-ea"/>
              </a:rPr>
              <a:t>vruntime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>
                <a:latin typeface="+mn-ea"/>
              </a:rPr>
              <a:t>Vruntime</a:t>
            </a:r>
            <a:r>
              <a:rPr lang="ko-KR" altLang="en-US" sz="1600" dirty="0">
                <a:latin typeface="+mn-ea"/>
              </a:rPr>
              <a:t>은 우선순위에 따른 가중치가 존재한다 </a:t>
            </a:r>
            <a:r>
              <a:rPr lang="en-US" altLang="ko-KR" sz="1600" dirty="0">
                <a:latin typeface="+mn-ea"/>
              </a:rPr>
              <a:t>( </a:t>
            </a:r>
            <a:r>
              <a:rPr lang="en-US" altLang="ko-KR" sz="1600" dirty="0" err="1">
                <a:latin typeface="+mn-ea"/>
              </a:rPr>
              <a:t>prio_to_weight</a:t>
            </a:r>
            <a:r>
              <a:rPr lang="en-US" altLang="ko-KR" sz="1600" dirty="0">
                <a:latin typeface="+mn-ea"/>
              </a:rPr>
              <a:t>[] 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Timer interrupt handler </a:t>
            </a:r>
            <a:r>
              <a:rPr lang="ko-KR" altLang="en-US" sz="1600" dirty="0">
                <a:latin typeface="+mn-ea"/>
              </a:rPr>
              <a:t>에서 주기적으로 </a:t>
            </a:r>
            <a:r>
              <a:rPr lang="en-US" altLang="ko-KR" sz="1600" dirty="0" err="1">
                <a:latin typeface="+mn-ea"/>
              </a:rPr>
              <a:t>scheduler_tick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함수 호출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-&gt; </a:t>
            </a:r>
            <a:r>
              <a:rPr lang="en-US" altLang="ko-KR" sz="1600" dirty="0" err="1">
                <a:latin typeface="+mn-ea"/>
              </a:rPr>
              <a:t>vruntime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값을 갱신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err="1">
                <a:highlight>
                  <a:srgbClr val="800000"/>
                </a:highlight>
                <a:latin typeface="+mn-ea"/>
              </a:rPr>
              <a:t>vruntime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 = </a:t>
            </a:r>
            <a:r>
              <a:rPr lang="en-US" altLang="ko-KR" sz="1600" dirty="0" err="1">
                <a:highlight>
                  <a:srgbClr val="800000"/>
                </a:highlight>
                <a:latin typeface="+mn-ea"/>
              </a:rPr>
              <a:t>vruntime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800000"/>
                </a:highlight>
                <a:latin typeface="+mn-ea"/>
              </a:rPr>
              <a:t>갱신 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+ </a:t>
            </a:r>
            <a:r>
              <a:rPr lang="ko-KR" altLang="en-US" sz="1600" dirty="0">
                <a:highlight>
                  <a:srgbClr val="800000"/>
                </a:highlight>
                <a:latin typeface="+mn-ea"/>
              </a:rPr>
              <a:t>우선순위에 따른 가중치 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( </a:t>
            </a:r>
            <a:r>
              <a:rPr lang="ko-KR" altLang="en-US" sz="1600" dirty="0">
                <a:highlight>
                  <a:srgbClr val="800000"/>
                </a:highlight>
                <a:latin typeface="+mn-ea"/>
              </a:rPr>
              <a:t>공식 존재 </a:t>
            </a:r>
            <a:r>
              <a:rPr lang="en-US" altLang="ko-KR" sz="1600" dirty="0">
                <a:highlight>
                  <a:srgbClr val="800000"/>
                </a:highlight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&gt;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가장 작은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vruntime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값을 가지는 태스크가 가장 과거사건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&gt;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Rbtree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자료구조를 이용해서 가장 작은 </a:t>
            </a:r>
            <a:r>
              <a:rPr lang="en-US" altLang="ko-KR" sz="1600" dirty="0" err="1">
                <a:highlight>
                  <a:srgbClr val="800080"/>
                </a:highlight>
                <a:latin typeface="+mn-ea"/>
              </a:rPr>
              <a:t>vruntime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을 가지는 태스크 찾기 </a:t>
            </a:r>
            <a:r>
              <a:rPr lang="en-US" altLang="ko-KR" sz="1600" dirty="0">
                <a:highlight>
                  <a:srgbClr val="800080"/>
                </a:highlight>
                <a:latin typeface="+mn-ea"/>
              </a:rPr>
              <a:t>&amp; </a:t>
            </a:r>
            <a:r>
              <a:rPr lang="ko-KR" altLang="en-US" sz="1600" dirty="0">
                <a:highlight>
                  <a:srgbClr val="800080"/>
                </a:highlight>
                <a:latin typeface="+mn-ea"/>
              </a:rPr>
              <a:t>다음 스케줄로 선정</a:t>
            </a:r>
            <a:endParaRPr lang="en-US" altLang="ko-KR" sz="16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&gt;&gt; </a:t>
            </a:r>
            <a:r>
              <a:rPr lang="ko-KR" altLang="en-US" sz="1600" dirty="0">
                <a:latin typeface="+mn-ea"/>
              </a:rPr>
              <a:t>공평한 스케줄링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[ p.84 </a:t>
            </a:r>
            <a:r>
              <a:rPr lang="ko-KR" altLang="en-US" sz="1600" dirty="0">
                <a:latin typeface="+mn-ea"/>
              </a:rPr>
              <a:t>알고리즘 존재 </a:t>
            </a:r>
            <a:r>
              <a:rPr lang="en-US" altLang="ko-KR" sz="1600" dirty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5494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일반 태스크 스케줄링 </a:t>
            </a:r>
            <a:r>
              <a:rPr lang="en-US" altLang="ko-KR" sz="2000" dirty="0">
                <a:latin typeface="+mj-ea"/>
              </a:rPr>
              <a:t>- </a:t>
            </a:r>
            <a:r>
              <a:rPr lang="en-US" altLang="ko-KR" sz="2000" dirty="0" err="1">
                <a:latin typeface="+mj-ea"/>
              </a:rPr>
              <a:t>timeslice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 err="1">
                <a:latin typeface="+mn-ea"/>
              </a:rPr>
              <a:t>vruntime</a:t>
            </a:r>
            <a:r>
              <a:rPr lang="ko-KR" altLang="en-US" sz="1800" dirty="0">
                <a:latin typeface="+mn-ea"/>
              </a:rPr>
              <a:t>에 의하면 </a:t>
            </a:r>
            <a:r>
              <a:rPr lang="en-US" altLang="ko-KR" sz="1800" dirty="0" err="1">
                <a:latin typeface="+mn-ea"/>
              </a:rPr>
              <a:t>vruntime</a:t>
            </a:r>
            <a:r>
              <a:rPr lang="ko-KR" altLang="en-US" sz="1800" dirty="0">
                <a:latin typeface="+mn-ea"/>
              </a:rPr>
              <a:t>값이 계속 </a:t>
            </a:r>
            <a:r>
              <a:rPr lang="ko-KR" altLang="en-US" sz="1800" dirty="0" err="1">
                <a:latin typeface="+mn-ea"/>
              </a:rPr>
              <a:t>갱신될때마다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계속 스케줄링이 일어난다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선점되지 않고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CPU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를 사용할 수 있는 시간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즉 </a:t>
            </a:r>
            <a:r>
              <a:rPr lang="en-US" altLang="ko-KR" sz="1800" dirty="0" err="1">
                <a:highlight>
                  <a:srgbClr val="800080"/>
                </a:highlight>
                <a:latin typeface="+mn-ea"/>
              </a:rPr>
              <a:t>timeslice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가 </a:t>
            </a:r>
            <a:r>
              <a:rPr lang="ko-KR" altLang="en-US" sz="1800" dirty="0" err="1">
                <a:highlight>
                  <a:srgbClr val="800080"/>
                </a:highlight>
                <a:latin typeface="+mn-ea"/>
              </a:rPr>
              <a:t>지정되어있음</a:t>
            </a: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</a:t>
            </a:r>
            <a:r>
              <a:rPr lang="en-US" altLang="ko-KR" sz="1800" dirty="0" err="1">
                <a:latin typeface="+mn-ea"/>
              </a:rPr>
              <a:t>sched_sclice</a:t>
            </a:r>
            <a:r>
              <a:rPr lang="en-US" altLang="ko-KR" sz="1800" dirty="0">
                <a:latin typeface="+mn-ea"/>
              </a:rPr>
              <a:t>() </a:t>
            </a:r>
            <a:r>
              <a:rPr lang="ko-KR" altLang="en-US" sz="1800" dirty="0">
                <a:latin typeface="+mn-ea"/>
              </a:rPr>
              <a:t>함수로 </a:t>
            </a:r>
            <a:r>
              <a:rPr lang="en-US" altLang="ko-KR" sz="1800" dirty="0" err="1">
                <a:latin typeface="+mn-ea"/>
              </a:rPr>
              <a:t>timeslice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계산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_</a:t>
            </a:r>
            <a:r>
              <a:rPr lang="en-US" altLang="ko-KR" sz="1800" dirty="0" err="1">
                <a:latin typeface="+mn-ea"/>
              </a:rPr>
              <a:t>sched_period</a:t>
            </a:r>
            <a:r>
              <a:rPr lang="en-US" altLang="ko-KR" sz="1800" dirty="0">
                <a:latin typeface="+mn-ea"/>
              </a:rPr>
              <a:t>() </a:t>
            </a:r>
            <a:r>
              <a:rPr lang="ko-KR" altLang="en-US" sz="1800" dirty="0">
                <a:latin typeface="+mn-ea"/>
              </a:rPr>
              <a:t>에서 오버헤드 최소화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r>
              <a:rPr lang="en-US" altLang="ko-KR" sz="1800" dirty="0" err="1">
                <a:latin typeface="+mn-ea"/>
              </a:rPr>
              <a:t>Timeslice</a:t>
            </a:r>
            <a:r>
              <a:rPr lang="ko-KR" altLang="en-US" sz="1800" dirty="0">
                <a:latin typeface="+mn-ea"/>
              </a:rPr>
              <a:t>가 작은 태스크가 존재할 수 있음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</a:t>
            </a:r>
            <a:r>
              <a:rPr lang="ko-KR" altLang="en-US" sz="1800" dirty="0">
                <a:latin typeface="+mn-ea"/>
              </a:rPr>
              <a:t>스케줄링간 최소 지연 시간이 정의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918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일반 태스크 스케줄링 </a:t>
            </a:r>
            <a:r>
              <a:rPr lang="en-US" altLang="ko-KR" sz="2000" dirty="0">
                <a:latin typeface="+mj-ea"/>
              </a:rPr>
              <a:t>– scheduler </a:t>
            </a:r>
            <a:r>
              <a:rPr lang="ko-KR" altLang="en-US" sz="2000" dirty="0">
                <a:latin typeface="+mj-ea"/>
              </a:rPr>
              <a:t>호출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When   	-   4</a:t>
            </a:r>
            <a:r>
              <a:rPr lang="ko-KR" altLang="en-US" dirty="0">
                <a:latin typeface="+mn-ea"/>
              </a:rPr>
              <a:t>가지 경우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How	-   2</a:t>
            </a:r>
            <a:r>
              <a:rPr lang="ko-KR" altLang="en-US" dirty="0">
                <a:latin typeface="+mn-ea"/>
              </a:rPr>
              <a:t>가지 경우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직접적으로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schedule()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함수 호출</a:t>
            </a:r>
            <a:endParaRPr lang="en-US" altLang="ko-KR" sz="1800" dirty="0">
              <a:highlight>
                <a:srgbClr val="800080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</a:t>
            </a:r>
            <a:r>
              <a:rPr lang="ko-KR" altLang="en-US" sz="1800" dirty="0">
                <a:latin typeface="+mn-ea"/>
              </a:rPr>
              <a:t>수행중인 태스크의 </a:t>
            </a:r>
            <a:r>
              <a:rPr lang="en-US" altLang="ko-KR" sz="1800" dirty="0" err="1">
                <a:latin typeface="+mn-ea"/>
              </a:rPr>
              <a:t>thread_info</a:t>
            </a:r>
            <a:r>
              <a:rPr lang="en-US" altLang="ko-KR" sz="1800" dirty="0">
                <a:latin typeface="+mn-ea"/>
              </a:rPr>
              <a:t> struct</a:t>
            </a:r>
            <a:r>
              <a:rPr lang="ko-KR" altLang="en-US" sz="1800" dirty="0">
                <a:latin typeface="+mn-ea"/>
              </a:rPr>
              <a:t>내부의 </a:t>
            </a:r>
            <a:r>
              <a:rPr lang="en-US" altLang="ko-KR" sz="1800" dirty="0">
                <a:latin typeface="+mn-ea"/>
              </a:rPr>
              <a:t>flags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중 </a:t>
            </a:r>
            <a:r>
              <a:rPr lang="en-US" altLang="ko-KR" sz="1800" dirty="0" err="1">
                <a:highlight>
                  <a:srgbClr val="800080"/>
                </a:highlight>
                <a:latin typeface="+mn-ea"/>
              </a:rPr>
              <a:t>need_resched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필드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설정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10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일반 태스크 스케줄링 </a:t>
            </a:r>
            <a:r>
              <a:rPr lang="en-US" altLang="ko-KR" sz="2000" dirty="0">
                <a:latin typeface="+mj-ea"/>
              </a:rPr>
              <a:t>– scheduler </a:t>
            </a:r>
            <a:r>
              <a:rPr lang="ko-KR" altLang="en-US" sz="2000" dirty="0">
                <a:latin typeface="+mj-ea"/>
              </a:rPr>
              <a:t>호출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+mn-ea"/>
              </a:rPr>
              <a:t>WHEN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+mn-ea"/>
              </a:rPr>
              <a:t>timer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interrupt</a:t>
            </a:r>
            <a:r>
              <a:rPr lang="ko-KR" altLang="en-US" sz="1800" dirty="0">
                <a:latin typeface="+mn-ea"/>
              </a:rPr>
              <a:t>의 루틴이 종료되는 시점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task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의 </a:t>
            </a:r>
            <a:r>
              <a:rPr lang="en-US" altLang="ko-KR" sz="1800" dirty="0" err="1">
                <a:highlight>
                  <a:srgbClr val="800080"/>
                </a:highlight>
                <a:latin typeface="+mn-ea"/>
              </a:rPr>
              <a:t>need_resched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를 확인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결과에 따라 </a:t>
            </a:r>
            <a:r>
              <a:rPr lang="en-US" altLang="ko-KR" sz="1800" dirty="0">
                <a:latin typeface="+mn-ea"/>
              </a:rPr>
              <a:t>rescheduling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+mn-ea"/>
              </a:rPr>
              <a:t>현재 수행중인 태스크가 자신의 </a:t>
            </a:r>
            <a:r>
              <a:rPr lang="ko-KR" altLang="en-US" sz="1800" dirty="0" err="1">
                <a:highlight>
                  <a:srgbClr val="800080"/>
                </a:highlight>
                <a:latin typeface="+mn-ea"/>
              </a:rPr>
              <a:t>타임슬라이스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 모두 사용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혹은 이벤트를 </a:t>
            </a:r>
            <a:r>
              <a:rPr lang="ko-KR" altLang="en-US" sz="1800" dirty="0" err="1">
                <a:highlight>
                  <a:srgbClr val="800080"/>
                </a:highlight>
                <a:latin typeface="+mn-ea"/>
              </a:rPr>
              <a:t>대기할때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rescheduling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새롭게 태스크 생성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혹은 대기상태의 태스크가 </a:t>
            </a:r>
            <a:r>
              <a:rPr lang="ko-KR" altLang="en-US" sz="1800" dirty="0" err="1">
                <a:highlight>
                  <a:srgbClr val="800080"/>
                </a:highlight>
                <a:latin typeface="+mn-ea"/>
              </a:rPr>
              <a:t>활성화될때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rescheduling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+mn-ea"/>
              </a:rPr>
              <a:t>해당 태스크가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스케줄링 관련 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system call</a:t>
            </a:r>
            <a:r>
              <a:rPr lang="ko-KR" altLang="en-US" sz="1800" dirty="0">
                <a:latin typeface="+mn-ea"/>
              </a:rPr>
              <a:t>을 </a:t>
            </a:r>
            <a:r>
              <a:rPr lang="ko-KR" altLang="en-US" sz="1800" dirty="0" err="1">
                <a:latin typeface="+mn-ea"/>
              </a:rPr>
              <a:t>할때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rescheduling [ ex) </a:t>
            </a:r>
            <a:r>
              <a:rPr lang="en-US" altLang="ko-KR" sz="1800" dirty="0" err="1">
                <a:latin typeface="+mn-ea"/>
              </a:rPr>
              <a:t>sched_setscheduler</a:t>
            </a:r>
            <a:r>
              <a:rPr lang="en-US" altLang="ko-KR" sz="1800" dirty="0">
                <a:latin typeface="+mn-ea"/>
              </a:rPr>
              <a:t>() ]</a:t>
            </a:r>
          </a:p>
        </p:txBody>
      </p:sp>
    </p:spTree>
    <p:extLst>
      <p:ext uri="{BB962C8B-B14F-4D97-AF65-F5344CB8AC3E}">
        <p14:creationId xmlns:p14="http://schemas.microsoft.com/office/powerpoint/2010/main" val="13272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340020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dirty="0">
                <a:latin typeface="+mj-ea"/>
                <a:ea typeface="+mj-ea"/>
              </a:rPr>
              <a:t>태스크가 자원요청을 했지만 해당 자원을 당장 제공해 줄 수 없는 상태일때</a:t>
            </a:r>
            <a:r>
              <a:rPr lang="en-US" altLang="ko-KR" sz="1700" dirty="0">
                <a:latin typeface="+mj-ea"/>
                <a:ea typeface="+mj-ea"/>
              </a:rPr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dirty="0">
                <a:latin typeface="+mj-ea"/>
                <a:ea typeface="+mj-ea"/>
              </a:rPr>
              <a:t>해당 태스크를 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대기 상태로 전환시키고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, </a:t>
            </a:r>
            <a:r>
              <a:rPr lang="ko-KR" altLang="en-US" sz="1700" b="1" dirty="0" err="1">
                <a:highlight>
                  <a:srgbClr val="800080"/>
                </a:highlight>
                <a:latin typeface="+mj-ea"/>
                <a:ea typeface="+mj-ea"/>
              </a:rPr>
              <a:t>다른태스크를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highlight>
                  <a:srgbClr val="800080"/>
                </a:highlight>
                <a:latin typeface="+mj-ea"/>
                <a:ea typeface="+mj-ea"/>
              </a:rPr>
              <a:t>진행한뒤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사용가능해질 때 수행시켜줄 수 있는 특징</a:t>
            </a:r>
          </a:p>
        </p:txBody>
      </p:sp>
    </p:spTree>
    <p:extLst>
      <p:ext uri="{BB962C8B-B14F-4D97-AF65-F5344CB8AC3E}">
        <p14:creationId xmlns:p14="http://schemas.microsoft.com/office/powerpoint/2010/main" val="180268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Runqueue</a:t>
            </a:r>
            <a:r>
              <a:rPr lang="en-US" altLang="ko-KR" dirty="0">
                <a:latin typeface="+mj-ea"/>
              </a:rPr>
              <a:t> &amp; Scheduling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일반 태스크 스케줄링 </a:t>
            </a:r>
            <a:r>
              <a:rPr lang="en-US" altLang="ko-KR" sz="2000" dirty="0">
                <a:latin typeface="+mj-ea"/>
              </a:rPr>
              <a:t>- </a:t>
            </a:r>
            <a:r>
              <a:rPr lang="en-US" altLang="ko-KR" sz="2000" dirty="0" err="1">
                <a:latin typeface="+mj-ea"/>
              </a:rPr>
              <a:t>timeslice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</a:rPr>
              <a:t>그룹 스케줄링 기법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1. </a:t>
            </a:r>
            <a:r>
              <a:rPr lang="ko-KR" altLang="en-US" sz="1800" dirty="0">
                <a:highlight>
                  <a:srgbClr val="800000"/>
                </a:highlight>
                <a:latin typeface="+mn-ea"/>
              </a:rPr>
              <a:t>사용자 </a:t>
            </a:r>
            <a:r>
              <a:rPr lang="en-US" altLang="ko-KR" sz="1800" dirty="0">
                <a:highlight>
                  <a:srgbClr val="800000"/>
                </a:highlight>
                <a:latin typeface="+mn-ea"/>
              </a:rPr>
              <a:t>ID </a:t>
            </a:r>
            <a:r>
              <a:rPr lang="ko-KR" altLang="en-US" sz="1800" dirty="0">
                <a:highlight>
                  <a:srgbClr val="800000"/>
                </a:highlight>
                <a:latin typeface="+mn-ea"/>
              </a:rPr>
              <a:t>기반 </a:t>
            </a:r>
            <a:r>
              <a:rPr lang="ko-KR" altLang="en-US" sz="1800" dirty="0">
                <a:latin typeface="+mn-ea"/>
              </a:rPr>
              <a:t>그룹 스케줄링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&gt;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특정 사용자 간에</a:t>
            </a:r>
            <a:r>
              <a:rPr lang="ko-KR" altLang="en-US" sz="1800" dirty="0">
                <a:latin typeface="+mn-ea"/>
              </a:rPr>
              <a:t> 공평하게 </a:t>
            </a:r>
            <a:r>
              <a:rPr lang="en-US" altLang="ko-KR" sz="1800" dirty="0">
                <a:latin typeface="+mn-ea"/>
              </a:rPr>
              <a:t>CPU </a:t>
            </a:r>
            <a:r>
              <a:rPr lang="ko-KR" altLang="en-US" sz="1800" dirty="0">
                <a:latin typeface="+mn-ea"/>
              </a:rPr>
              <a:t>배분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2. </a:t>
            </a:r>
            <a:r>
              <a:rPr lang="en-US" altLang="ko-KR" sz="1800" dirty="0" err="1">
                <a:highlight>
                  <a:srgbClr val="800000"/>
                </a:highlight>
                <a:latin typeface="+mn-ea"/>
              </a:rPr>
              <a:t>cgroup</a:t>
            </a:r>
            <a:r>
              <a:rPr lang="en-US" altLang="ko-KR" sz="1800" dirty="0">
                <a:highlight>
                  <a:srgbClr val="800000"/>
                </a:highlight>
                <a:latin typeface="+mn-ea"/>
              </a:rPr>
              <a:t> </a:t>
            </a:r>
            <a:r>
              <a:rPr lang="ko-KR" altLang="en-US" sz="1800" dirty="0">
                <a:highlight>
                  <a:srgbClr val="800000"/>
                </a:highlight>
                <a:latin typeface="+mn-ea"/>
              </a:rPr>
              <a:t>가상 파일시스템 기반 </a:t>
            </a:r>
            <a:r>
              <a:rPr lang="ko-KR" altLang="en-US" sz="1800" dirty="0">
                <a:latin typeface="+mn-ea"/>
              </a:rPr>
              <a:t>그룹 스케줄링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&gt;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사용자가 지정한 태스크들을 하나의 그룹으로 취급</a:t>
            </a:r>
            <a:r>
              <a:rPr lang="en-US" altLang="ko-KR" sz="1800" dirty="0">
                <a:highlight>
                  <a:srgbClr val="80008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  <a:latin typeface="+mn-ea"/>
              </a:rPr>
              <a:t>그룹 간에 </a:t>
            </a:r>
            <a:r>
              <a:rPr lang="ko-KR" altLang="en-US" sz="1800" dirty="0">
                <a:latin typeface="+mn-ea"/>
              </a:rPr>
              <a:t>공평하게 </a:t>
            </a:r>
            <a:r>
              <a:rPr lang="en-US" altLang="ko-KR" sz="1800" dirty="0">
                <a:latin typeface="+mn-ea"/>
              </a:rPr>
              <a:t>CPU </a:t>
            </a:r>
            <a:r>
              <a:rPr lang="ko-KR" altLang="en-US" sz="1800" dirty="0">
                <a:latin typeface="+mn-ea"/>
              </a:rPr>
              <a:t>배분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※ </a:t>
            </a:r>
            <a:r>
              <a:rPr lang="ko-KR" altLang="en-US" sz="1800" dirty="0">
                <a:latin typeface="+mn-ea"/>
              </a:rPr>
              <a:t>스케줄링 클래스 개념 도입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&gt; </a:t>
            </a:r>
            <a:r>
              <a:rPr lang="ko-KR" altLang="en-US" sz="1800" dirty="0">
                <a:latin typeface="+mn-ea"/>
              </a:rPr>
              <a:t>일관된 인터페이스 유지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p.86 </a:t>
            </a:r>
            <a:r>
              <a:rPr lang="ko-KR" altLang="en-US" sz="1800" dirty="0">
                <a:latin typeface="+mn-ea"/>
              </a:rPr>
              <a:t>참고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39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Reference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820-2A8A-458C-801C-3D723E21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Sched.h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&gt; </a:t>
            </a:r>
            <a:r>
              <a:rPr lang="en-US" altLang="ko-KR" dirty="0">
                <a:hlinkClick r:id="rId2"/>
              </a:rPr>
              <a:t>https://code.woboq.org/gcc/include/sched.h.html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Vruntime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&gt; </a:t>
            </a:r>
            <a:r>
              <a:rPr lang="en-US" altLang="ko-KR" dirty="0">
                <a:hlinkClick r:id="rId3"/>
              </a:rPr>
              <a:t>http://egloos.zum.com/rousalome/v/10002542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p.70 p.74 p.76 p.78 p.80 p.82 p.86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3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</a:t>
            </a:r>
            <a:br>
              <a:rPr lang="en-US" altLang="ko-KR" dirty="0">
                <a:latin typeface="+mj-ea"/>
              </a:rPr>
            </a:br>
            <a:r>
              <a:rPr lang="ko-KR" altLang="en-US" sz="2000" dirty="0">
                <a:latin typeface="+mj-ea"/>
              </a:rPr>
              <a:t>상태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851D4-784A-45D5-A1F0-38DCBDA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TASK_RUNNING ( ready)</a:t>
            </a:r>
          </a:p>
          <a:p>
            <a:r>
              <a:rPr lang="en-US" altLang="ko-KR" dirty="0"/>
              <a:t>TASK_RUNNING ( running )</a:t>
            </a:r>
          </a:p>
          <a:p>
            <a:endParaRPr lang="en-US" altLang="ko-KR" dirty="0"/>
          </a:p>
          <a:p>
            <a:r>
              <a:rPr lang="en-US" altLang="ko-KR" dirty="0"/>
              <a:t>TASK_DEAD ( EXIT_ZOMBIE )</a:t>
            </a:r>
          </a:p>
          <a:p>
            <a:r>
              <a:rPr lang="en-US" altLang="ko-KR" dirty="0"/>
              <a:t>TASK_DEAD ( EXIT_DEAD )</a:t>
            </a:r>
          </a:p>
          <a:p>
            <a:endParaRPr lang="en-US" altLang="ko-KR" dirty="0"/>
          </a:p>
          <a:p>
            <a:r>
              <a:rPr lang="en-US" altLang="ko-KR" dirty="0"/>
              <a:t>TASK_STOPPED</a:t>
            </a:r>
          </a:p>
          <a:p>
            <a:r>
              <a:rPr lang="en-US" altLang="ko-KR" dirty="0"/>
              <a:t>TASK_TRACED</a:t>
            </a:r>
          </a:p>
          <a:p>
            <a:endParaRPr lang="en-US" altLang="ko-KR" dirty="0"/>
          </a:p>
          <a:p>
            <a:r>
              <a:rPr lang="en-US" altLang="ko-KR" dirty="0"/>
              <a:t>TASK_INTERRUPTIBLE</a:t>
            </a:r>
          </a:p>
          <a:p>
            <a:r>
              <a:rPr lang="en-US" altLang="ko-KR" dirty="0"/>
              <a:t>TASK_UNINTERRUPTIBLE</a:t>
            </a:r>
          </a:p>
          <a:p>
            <a:r>
              <a:rPr lang="en-US" altLang="ko-KR" dirty="0"/>
              <a:t>TASK_KILLABLE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2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TASK_DEAD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851D4-784A-45D5-A1F0-38DCBDA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TASK_DEAD ( EXIT_ZOMBIE )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&gt; </a:t>
            </a:r>
            <a:r>
              <a:rPr lang="ko-KR" altLang="en-US" sz="1800" dirty="0">
                <a:highlight>
                  <a:srgbClr val="800080"/>
                </a:highlight>
              </a:rPr>
              <a:t>할당된 자원 대부분을 커널에게 반환</a:t>
            </a:r>
            <a:r>
              <a:rPr lang="en-US" altLang="ko-KR" sz="1800" dirty="0">
                <a:highlight>
                  <a:srgbClr val="800080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&gt; </a:t>
            </a:r>
            <a:r>
              <a:rPr lang="ko-KR" altLang="en-US" sz="1800" dirty="0">
                <a:highlight>
                  <a:srgbClr val="800080"/>
                </a:highlight>
              </a:rPr>
              <a:t>종료된 이유</a:t>
            </a:r>
            <a:r>
              <a:rPr lang="en-US" altLang="ko-KR" sz="1800" dirty="0">
                <a:highlight>
                  <a:srgbClr val="800080"/>
                </a:highlight>
              </a:rPr>
              <a:t>, </a:t>
            </a:r>
            <a:r>
              <a:rPr lang="ko-KR" altLang="en-US" sz="1800" dirty="0">
                <a:highlight>
                  <a:srgbClr val="800080"/>
                </a:highlight>
              </a:rPr>
              <a:t>자원 통계정보 유지</a:t>
            </a:r>
            <a:endParaRPr lang="en-US" altLang="ko-KR" sz="1800" dirty="0">
              <a:highlight>
                <a:srgbClr val="80008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TASK_DEAD ( EXIT_DEAD )</a:t>
            </a:r>
            <a:endParaRPr lang="en-US" altLang="ko-KR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&gt; wait()</a:t>
            </a:r>
            <a:r>
              <a:rPr lang="ko-KR" altLang="en-US" sz="1800" dirty="0">
                <a:highlight>
                  <a:srgbClr val="800080"/>
                </a:highlight>
              </a:rPr>
              <a:t>등의 함수 </a:t>
            </a:r>
            <a:r>
              <a:rPr lang="ko-KR" altLang="en-US" sz="1800" dirty="0" err="1">
                <a:highlight>
                  <a:srgbClr val="800080"/>
                </a:highlight>
              </a:rPr>
              <a:t>호출시</a:t>
            </a:r>
            <a:r>
              <a:rPr lang="ko-KR" altLang="en-US" sz="1800" dirty="0">
                <a:highlight>
                  <a:srgbClr val="800080"/>
                </a:highlight>
              </a:rPr>
              <a:t> 전이</a:t>
            </a:r>
            <a:r>
              <a:rPr lang="en-US" altLang="ko-KR" sz="1800" dirty="0">
                <a:highlight>
                  <a:srgbClr val="800080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&gt; </a:t>
            </a:r>
            <a:r>
              <a:rPr lang="ko-KR" altLang="en-US" sz="1800" dirty="0">
                <a:highlight>
                  <a:srgbClr val="800080"/>
                </a:highlight>
              </a:rPr>
              <a:t>자식 태스크는 </a:t>
            </a:r>
            <a:r>
              <a:rPr lang="ko-KR" altLang="en-US" sz="1800" dirty="0" err="1">
                <a:highlight>
                  <a:srgbClr val="800080"/>
                </a:highlight>
              </a:rPr>
              <a:t>모든것을</a:t>
            </a:r>
            <a:r>
              <a:rPr lang="ko-KR" altLang="en-US" sz="1800" dirty="0">
                <a:highlight>
                  <a:srgbClr val="800080"/>
                </a:highlight>
              </a:rPr>
              <a:t> 반환</a:t>
            </a:r>
            <a:r>
              <a:rPr lang="en-US" altLang="ko-KR" sz="1800" dirty="0">
                <a:highlight>
                  <a:srgbClr val="800080"/>
                </a:highlight>
              </a:rPr>
              <a:t> </a:t>
            </a:r>
            <a:r>
              <a:rPr lang="ko-KR" altLang="en-US" sz="1800" dirty="0">
                <a:highlight>
                  <a:srgbClr val="800080"/>
                </a:highlight>
              </a:rPr>
              <a:t>및 종료</a:t>
            </a:r>
            <a:endParaRPr lang="en-US" altLang="ko-KR" sz="1800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22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TASK_RUNNING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851D4-784A-45D5-A1F0-38DCBDA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TASK_RUNNING ( ready)</a:t>
            </a:r>
            <a:endParaRPr lang="en-US" altLang="ko-KR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altLang="ko-KR" sz="1800" b="1" dirty="0">
                <a:highlight>
                  <a:srgbClr val="800080"/>
                </a:highlight>
              </a:rPr>
              <a:t>&gt;  CPU </a:t>
            </a:r>
            <a:r>
              <a:rPr lang="ko-KR" altLang="en-US" sz="1800" b="1" dirty="0">
                <a:highlight>
                  <a:srgbClr val="800080"/>
                </a:highlight>
              </a:rPr>
              <a:t>점령을 할 때 까지 대기</a:t>
            </a:r>
            <a:endParaRPr lang="en-US" altLang="ko-KR" sz="1800" b="1" dirty="0">
              <a:highlight>
                <a:srgbClr val="800080"/>
              </a:highlight>
            </a:endParaRPr>
          </a:p>
          <a:p>
            <a:endParaRPr lang="en-US" altLang="ko-KR" b="1" dirty="0"/>
          </a:p>
          <a:p>
            <a:r>
              <a:rPr lang="en-US" altLang="ko-KR" dirty="0"/>
              <a:t>TASK_RUNNING ( running )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800080"/>
                </a:highlight>
              </a:rPr>
              <a:t>&gt;  CPU</a:t>
            </a:r>
            <a:r>
              <a:rPr lang="ko-KR" altLang="en-US" sz="1800" dirty="0">
                <a:highlight>
                  <a:srgbClr val="800080"/>
                </a:highlight>
              </a:rPr>
              <a:t>를 점령하고 태스크가 실행중인 상태</a:t>
            </a:r>
            <a:endParaRPr lang="en-US" altLang="ko-KR" sz="1800" dirty="0">
              <a:highlight>
                <a:srgbClr val="800080"/>
              </a:highlight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445B25B-CF50-41F1-876B-01B29EDC538C}"/>
              </a:ext>
            </a:extLst>
          </p:cNvPr>
          <p:cNvSpPr/>
          <p:nvPr/>
        </p:nvSpPr>
        <p:spPr>
          <a:xfrm>
            <a:off x="7636668" y="3240881"/>
            <a:ext cx="600075" cy="27717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2D8C089A-7133-408F-8109-23370F6DB1B7}"/>
              </a:ext>
            </a:extLst>
          </p:cNvPr>
          <p:cNvSpPr/>
          <p:nvPr/>
        </p:nvSpPr>
        <p:spPr>
          <a:xfrm>
            <a:off x="7036593" y="1690688"/>
            <a:ext cx="600075" cy="27717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56FF3-76E7-4AD5-B2DC-72C285451E16}"/>
              </a:ext>
            </a:extLst>
          </p:cNvPr>
          <p:cNvSpPr txBox="1"/>
          <p:nvPr/>
        </p:nvSpPr>
        <p:spPr>
          <a:xfrm>
            <a:off x="7636668" y="243024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시간을 모두 사용했을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다른태스크가</a:t>
            </a:r>
            <a:r>
              <a:rPr lang="ko-KR" altLang="en-US" dirty="0"/>
              <a:t> 높은 우선순위를 가질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278D9-6ED2-40F1-A113-4457F9746489}"/>
              </a:ext>
            </a:extLst>
          </p:cNvPr>
          <p:cNvSpPr txBox="1"/>
          <p:nvPr/>
        </p:nvSpPr>
        <p:spPr>
          <a:xfrm>
            <a:off x="5324817" y="4982646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스케줄링에 맞춰서</a:t>
            </a:r>
          </a:p>
        </p:txBody>
      </p:sp>
    </p:spTree>
    <p:extLst>
      <p:ext uri="{BB962C8B-B14F-4D97-AF65-F5344CB8AC3E}">
        <p14:creationId xmlns:p14="http://schemas.microsoft.com/office/powerpoint/2010/main" val="318319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etc.</a:t>
            </a:r>
            <a:endParaRPr lang="en-US" altLang="ko-KR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851D4-784A-45D5-A1F0-38DCBDA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TASK_STOPPED</a:t>
            </a:r>
          </a:p>
          <a:p>
            <a:endParaRPr lang="en-US" altLang="ko-KR" dirty="0">
              <a:highlight>
                <a:srgbClr val="800080"/>
              </a:highlight>
            </a:endParaRPr>
          </a:p>
          <a:p>
            <a:endParaRPr lang="en-US" altLang="ko-KR" dirty="0">
              <a:highlight>
                <a:srgbClr val="800080"/>
              </a:highlight>
            </a:endParaRPr>
          </a:p>
          <a:p>
            <a:r>
              <a:rPr lang="en-US" altLang="ko-KR" dirty="0"/>
              <a:t>TASK_RUNNING ( READY 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TASK_TRACED</a:t>
            </a: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17ED091E-EE5A-4633-92D4-944551FAD57B}"/>
              </a:ext>
            </a:extLst>
          </p:cNvPr>
          <p:cNvSpPr/>
          <p:nvPr/>
        </p:nvSpPr>
        <p:spPr>
          <a:xfrm>
            <a:off x="7674768" y="1658143"/>
            <a:ext cx="600075" cy="177085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82F212B-77CC-4A92-A04F-5D71125DF5F0}"/>
              </a:ext>
            </a:extLst>
          </p:cNvPr>
          <p:cNvSpPr/>
          <p:nvPr/>
        </p:nvSpPr>
        <p:spPr>
          <a:xfrm>
            <a:off x="8274843" y="2022475"/>
            <a:ext cx="600075" cy="17113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D99C9-E627-49E4-BE47-32F1A2837561}"/>
              </a:ext>
            </a:extLst>
          </p:cNvPr>
          <p:cNvSpPr txBox="1"/>
          <p:nvPr/>
        </p:nvSpPr>
        <p:spPr>
          <a:xfrm>
            <a:off x="5521819" y="2113499"/>
            <a:ext cx="191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800080"/>
                </a:highlight>
              </a:rPr>
              <a:t>SGISTOP, SIGTSTP</a:t>
            </a:r>
          </a:p>
          <a:p>
            <a:r>
              <a:rPr lang="en-US" altLang="ko-KR" dirty="0">
                <a:highlight>
                  <a:srgbClr val="800080"/>
                </a:highlight>
              </a:rPr>
              <a:t>SIGTTIN, SIGTTOU </a:t>
            </a:r>
          </a:p>
          <a:p>
            <a:r>
              <a:rPr lang="ko-KR" altLang="en-US" dirty="0"/>
              <a:t>등의 시그널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AB27F-9111-4E85-AFA3-97005BEBEB07}"/>
              </a:ext>
            </a:extLst>
          </p:cNvPr>
          <p:cNvSpPr txBox="1"/>
          <p:nvPr/>
        </p:nvSpPr>
        <p:spPr>
          <a:xfrm>
            <a:off x="9108111" y="4856044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ighlight>
                  <a:srgbClr val="800080"/>
                </a:highlight>
              </a:rPr>
              <a:t>ptrace</a:t>
            </a:r>
            <a:r>
              <a:rPr lang="en-US" altLang="ko-KR" dirty="0">
                <a:highlight>
                  <a:srgbClr val="800080"/>
                </a:highlight>
              </a:rPr>
              <a:t>() </a:t>
            </a:r>
            <a:r>
              <a:rPr lang="ko-KR" altLang="en-US" dirty="0">
                <a:highlight>
                  <a:srgbClr val="800080"/>
                </a:highlight>
              </a:rPr>
              <a:t>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F0E0B-8823-476C-AEA8-D88F62DEBB67}"/>
              </a:ext>
            </a:extLst>
          </p:cNvPr>
          <p:cNvSpPr txBox="1"/>
          <p:nvPr/>
        </p:nvSpPr>
        <p:spPr>
          <a:xfrm>
            <a:off x="9108111" y="2667497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800080"/>
                </a:highlight>
              </a:rPr>
              <a:t>SIGCONT </a:t>
            </a:r>
            <a:r>
              <a:rPr lang="ko-KR" altLang="en-US"/>
              <a:t>시그널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1FE9285-4AA4-4DE2-9A65-BAAC9EB58590}"/>
              </a:ext>
            </a:extLst>
          </p:cNvPr>
          <p:cNvSpPr/>
          <p:nvPr/>
        </p:nvSpPr>
        <p:spPr>
          <a:xfrm>
            <a:off x="8274843" y="4185047"/>
            <a:ext cx="600075" cy="17113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C8AA466-F125-4A94-97FA-A738341E0E20}"/>
              </a:ext>
            </a:extLst>
          </p:cNvPr>
          <p:cNvSpPr/>
          <p:nvPr/>
        </p:nvSpPr>
        <p:spPr>
          <a:xfrm>
            <a:off x="7648573" y="3639343"/>
            <a:ext cx="600075" cy="177085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3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State Transition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etc.</a:t>
            </a:r>
            <a:endParaRPr lang="en-US" altLang="ko-KR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851D4-784A-45D5-A1F0-38DCBDA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TASK_INTERRUPTIBLE</a:t>
            </a:r>
          </a:p>
          <a:p>
            <a:pPr marL="0" indent="0">
              <a:buNone/>
            </a:pPr>
            <a:r>
              <a:rPr lang="en-US" altLang="ko-KR" sz="1800" b="1" dirty="0">
                <a:highlight>
                  <a:srgbClr val="800080"/>
                </a:highlight>
              </a:rPr>
              <a:t> &gt; </a:t>
            </a:r>
            <a:r>
              <a:rPr lang="ko-KR" altLang="en-US" sz="1800" b="1" dirty="0">
                <a:highlight>
                  <a:srgbClr val="800080"/>
                </a:highlight>
              </a:rPr>
              <a:t>시그널에 반응 </a:t>
            </a:r>
            <a:r>
              <a:rPr lang="en-US" altLang="ko-KR" sz="1800" b="1" dirty="0">
                <a:highlight>
                  <a:srgbClr val="800080"/>
                </a:highlight>
              </a:rPr>
              <a:t>x</a:t>
            </a:r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en-US" altLang="ko-KR" dirty="0"/>
              <a:t>TASK_UNINTERRUPTIBLE</a:t>
            </a:r>
          </a:p>
          <a:p>
            <a:pPr marL="0" indent="0">
              <a:buNone/>
            </a:pPr>
            <a:r>
              <a:rPr lang="en-US" altLang="ko-KR" sz="1800" b="1" dirty="0">
                <a:highlight>
                  <a:srgbClr val="800080"/>
                </a:highlight>
              </a:rPr>
              <a:t> &gt; </a:t>
            </a:r>
            <a:r>
              <a:rPr lang="ko-KR" altLang="en-US" sz="1800" b="1" dirty="0">
                <a:highlight>
                  <a:srgbClr val="800080"/>
                </a:highlight>
              </a:rPr>
              <a:t>시그널에 반응 </a:t>
            </a:r>
            <a:r>
              <a:rPr lang="en-US" altLang="ko-KR" sz="1800" b="1" dirty="0">
                <a:highlight>
                  <a:srgbClr val="800080"/>
                </a:highlight>
              </a:rPr>
              <a:t>x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dirty="0"/>
              <a:t>TASK_KILLABLE</a:t>
            </a:r>
          </a:p>
          <a:p>
            <a:pPr marL="0" indent="0">
              <a:buNone/>
            </a:pPr>
            <a:r>
              <a:rPr lang="en-US" altLang="ko-KR" sz="1800" b="1" dirty="0">
                <a:highlight>
                  <a:srgbClr val="800080"/>
                </a:highlight>
              </a:rPr>
              <a:t> &gt; </a:t>
            </a:r>
            <a:r>
              <a:rPr lang="ko-KR" altLang="en-US" sz="1800" b="1" dirty="0">
                <a:highlight>
                  <a:srgbClr val="800080"/>
                </a:highlight>
              </a:rPr>
              <a:t>시그널에 반응 </a:t>
            </a:r>
            <a:r>
              <a:rPr lang="en-US" altLang="ko-KR" sz="1800" b="1" dirty="0">
                <a:highlight>
                  <a:srgbClr val="800080"/>
                </a:highlight>
              </a:rPr>
              <a:t>O</a:t>
            </a:r>
          </a:p>
          <a:p>
            <a:pPr marL="0" indent="0">
              <a:buNone/>
            </a:pPr>
            <a:r>
              <a:rPr lang="en-US" altLang="ko-KR" sz="1800" b="1" dirty="0">
                <a:highlight>
                  <a:srgbClr val="800080"/>
                </a:highlight>
              </a:rPr>
              <a:t>Ex) kill -9 </a:t>
            </a:r>
            <a:r>
              <a:rPr lang="en-US" altLang="ko-KR" sz="1800" b="1" dirty="0" err="1">
                <a:highlight>
                  <a:srgbClr val="800080"/>
                </a:highlight>
              </a:rPr>
              <a:t>pid</a:t>
            </a:r>
            <a:endParaRPr lang="en-US" altLang="ko-KR" sz="1800" b="1" dirty="0">
              <a:highlight>
                <a:srgbClr val="800080"/>
              </a:highlight>
            </a:endParaRP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D23BD-628B-4939-9323-11518BB7FBF9}"/>
              </a:ext>
            </a:extLst>
          </p:cNvPr>
          <p:cNvSpPr txBox="1"/>
          <p:nvPr/>
        </p:nvSpPr>
        <p:spPr>
          <a:xfrm>
            <a:off x="6572250" y="2286595"/>
            <a:ext cx="402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800080"/>
                </a:highlight>
              </a:rPr>
              <a:t>주변 디바이스에 자원 요청 후 대기</a:t>
            </a:r>
            <a:endParaRPr lang="en-US" altLang="ko-KR" dirty="0">
              <a:highlight>
                <a:srgbClr val="80008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800080"/>
                </a:highlight>
              </a:rPr>
              <a:t>시스템 자원 대기</a:t>
            </a:r>
          </a:p>
        </p:txBody>
      </p:sp>
    </p:spTree>
    <p:extLst>
      <p:ext uri="{BB962C8B-B14F-4D97-AF65-F5344CB8AC3E}">
        <p14:creationId xmlns:p14="http://schemas.microsoft.com/office/powerpoint/2010/main" val="378430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A90EC9-1A14-4607-B340-1AC29C05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195676"/>
            <a:ext cx="7648575" cy="44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1323</Words>
  <Application>Microsoft Office PowerPoint</Application>
  <PresentationFormat>와이드스크린</PresentationFormat>
  <Paragraphs>321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Theme</vt:lpstr>
      <vt:lpstr>Contents</vt:lpstr>
      <vt:lpstr>Keyword</vt:lpstr>
      <vt:lpstr>State Transition </vt:lpstr>
      <vt:lpstr>State Transition 상태 </vt:lpstr>
      <vt:lpstr>State Transition TASK_DEAD </vt:lpstr>
      <vt:lpstr>State Transition TASK_RUNNING </vt:lpstr>
      <vt:lpstr>State Transition etc.</vt:lpstr>
      <vt:lpstr>State Transition etc.</vt:lpstr>
      <vt:lpstr>PowerPoint 프레젠테이션</vt:lpstr>
      <vt:lpstr>Change of Executaion level</vt:lpstr>
      <vt:lpstr>Change of Executaion level </vt:lpstr>
      <vt:lpstr>Change of Executaion level stack</vt:lpstr>
      <vt:lpstr>Change of Executaion level </vt:lpstr>
      <vt:lpstr>Change of Executaion level pt_regs</vt:lpstr>
      <vt:lpstr>Runqueue &amp; Scheduling Runqueue</vt:lpstr>
      <vt:lpstr>Runqueue &amp; Scheduling tasklist</vt:lpstr>
      <vt:lpstr>Runqueue &amp; Scheduling 런큐 삽입 과정</vt:lpstr>
      <vt:lpstr>Runqueue &amp; Scheduling 다중 cpu 런 큐 삽입</vt:lpstr>
      <vt:lpstr>Runqueue &amp; Scheduling migration</vt:lpstr>
      <vt:lpstr>Runqueue &amp; Scheduling migration</vt:lpstr>
      <vt:lpstr>Runqueue &amp; Scheduling 스케줄링</vt:lpstr>
      <vt:lpstr>Runqueue &amp; Scheduling 실시간 태스크 스케줄링</vt:lpstr>
      <vt:lpstr>Runqueue &amp; Scheduling 실시간 태스크 스케줄링 – SCHED_DEADLINE</vt:lpstr>
      <vt:lpstr>Runqueue &amp; Scheduling 실시간 태스크 스케줄링 - etc</vt:lpstr>
      <vt:lpstr>Runqueue &amp; Scheduling 일반 태스크 스케줄링</vt:lpstr>
      <vt:lpstr>Runqueue &amp; Scheduling vruntime</vt:lpstr>
      <vt:lpstr>Runqueue &amp; Scheduling 일반 태스크 스케줄링 - timeslice</vt:lpstr>
      <vt:lpstr>Runqueue &amp; Scheduling 일반 태스크 스케줄링 – scheduler 호출</vt:lpstr>
      <vt:lpstr>Runqueue &amp; Scheduling 일반 태스크 스케줄링 – scheduler 호출</vt:lpstr>
      <vt:lpstr>Runqueue &amp; Scheduling 일반 태스크 스케줄링 - timeslice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형일</dc:creator>
  <cp:lastModifiedBy>문 형일</cp:lastModifiedBy>
  <cp:revision>473</cp:revision>
  <dcterms:created xsi:type="dcterms:W3CDTF">2020-04-10T06:45:37Z</dcterms:created>
  <dcterms:modified xsi:type="dcterms:W3CDTF">2020-04-11T00:09:40Z</dcterms:modified>
</cp:coreProperties>
</file>