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59" r:id="rId5"/>
    <p:sldId id="260" r:id="rId6"/>
    <p:sldId id="266" r:id="rId7"/>
    <p:sldId id="267" r:id="rId8"/>
    <p:sldId id="262" r:id="rId9"/>
    <p:sldId id="263" r:id="rId10"/>
    <p:sldId id="264" r:id="rId11"/>
    <p:sldId id="261" r:id="rId12"/>
    <p:sldId id="265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9" r:id="rId21"/>
    <p:sldId id="277" r:id="rId22"/>
    <p:sldId id="281" r:id="rId23"/>
    <p:sldId id="282" r:id="rId24"/>
    <p:sldId id="283" r:id="rId25"/>
    <p:sldId id="278" r:id="rId26"/>
    <p:sldId id="286" r:id="rId27"/>
    <p:sldId id="284" r:id="rId28"/>
    <p:sldId id="287" r:id="rId29"/>
    <p:sldId id="288" r:id="rId30"/>
    <p:sldId id="285" r:id="rId31"/>
    <p:sldId id="289" r:id="rId32"/>
    <p:sldId id="291" r:id="rId33"/>
    <p:sldId id="290" r:id="rId34"/>
    <p:sldId id="293" r:id="rId35"/>
    <p:sldId id="292" r:id="rId36"/>
    <p:sldId id="294" r:id="rId37"/>
    <p:sldId id="295" r:id="rId38"/>
    <p:sldId id="296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2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9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4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1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2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4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3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5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F149-DAF5-4E92-82EB-B1BF2E32580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127A-6DF9-4365-B5F3-AA3DCBC3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24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23C09-82F3-474F-8E28-68802011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sz="5400" b="1" dirty="0"/>
              <a:t>상태 전이와 실행 수준 변화</a:t>
            </a:r>
          </a:p>
        </p:txBody>
      </p:sp>
    </p:spTree>
    <p:extLst>
      <p:ext uri="{BB962C8B-B14F-4D97-AF65-F5344CB8AC3E}">
        <p14:creationId xmlns:p14="http://schemas.microsoft.com/office/powerpoint/2010/main" val="341186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F4E02-5EFC-4CC0-A89F-A6C39364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전이 </a:t>
            </a:r>
            <a:r>
              <a:rPr lang="en-US" altLang="ko-KR" dirty="0"/>
              <a:t>(State 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2E1DE-190A-4665-8EFC-6C1E501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TASK_STOPPED – </a:t>
            </a:r>
            <a:r>
              <a:rPr lang="ko-KR" altLang="en-US" sz="2000" dirty="0"/>
              <a:t>프로세스 실행 중단 상태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SIGSTOP, SIGTSTP, SIGTTIN, SIGTTOU </a:t>
            </a:r>
            <a:r>
              <a:rPr lang="ko-KR" altLang="en-US" sz="2000" dirty="0"/>
              <a:t>시그널 받으면 현재 상태가 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09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7C94D-4B79-4CDC-8AF3-1E62142C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전이 </a:t>
            </a:r>
            <a:r>
              <a:rPr lang="en-US" altLang="ko-KR" dirty="0"/>
              <a:t>(State 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9ABD2-5910-4DF1-B25E-C6FD4E1F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TASK_DEAD – </a:t>
            </a:r>
            <a:r>
              <a:rPr lang="ko-KR" altLang="en-US" dirty="0"/>
              <a:t>프로세스가 제거되는 중</a:t>
            </a:r>
            <a:br>
              <a:rPr lang="en-US" altLang="ko-KR" dirty="0"/>
            </a:b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dirty="0"/>
              <a:t>TASK_DEAD (EXIT_ZOMBIE)</a:t>
            </a:r>
            <a:br>
              <a:rPr lang="en-US" altLang="ko-KR" dirty="0"/>
            </a:br>
            <a:r>
              <a:rPr lang="en-US" altLang="ko-KR" sz="2000" dirty="0"/>
              <a:t>&gt; </a:t>
            </a:r>
            <a:r>
              <a:rPr lang="ko-KR" altLang="en-US" sz="2000" dirty="0"/>
              <a:t>할당된 자원 대부분을 커널에게 반환</a:t>
            </a:r>
            <a:br>
              <a:rPr lang="en-US" altLang="ko-KR" sz="2000" dirty="0"/>
            </a:br>
            <a:r>
              <a:rPr lang="en-US" altLang="ko-KR" sz="2000" dirty="0"/>
              <a:t>&gt; </a:t>
            </a:r>
            <a:r>
              <a:rPr lang="ko-KR" altLang="en-US" sz="2000" dirty="0"/>
              <a:t>종료된 이유</a:t>
            </a:r>
            <a:r>
              <a:rPr lang="en-US" altLang="ko-KR" sz="2000" dirty="0"/>
              <a:t>, </a:t>
            </a:r>
            <a:r>
              <a:rPr lang="ko-KR" altLang="en-US" sz="2000" dirty="0"/>
              <a:t>자원 통계정보 유지 </a:t>
            </a:r>
            <a:r>
              <a:rPr lang="en-US" altLang="ko-KR" sz="2000" dirty="0"/>
              <a:t>(wait() </a:t>
            </a:r>
            <a:r>
              <a:rPr lang="ko-KR" altLang="en-US" sz="2000" dirty="0"/>
              <a:t>호출을 위해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dirty="0"/>
              <a:t>TASK_DEAD (EXIT_DEAD)</a:t>
            </a:r>
            <a:br>
              <a:rPr lang="en-US" altLang="ko-KR" dirty="0"/>
            </a:br>
            <a:r>
              <a:rPr lang="en-US" altLang="ko-KR" sz="2000" dirty="0"/>
              <a:t>&gt; </a:t>
            </a:r>
            <a:r>
              <a:rPr lang="ko-KR" altLang="en-US" sz="2000" dirty="0"/>
              <a:t>부모 프로세스가 </a:t>
            </a:r>
            <a:r>
              <a:rPr lang="en-US" altLang="ko-KR" sz="2000" dirty="0"/>
              <a:t>wait() </a:t>
            </a:r>
            <a:r>
              <a:rPr lang="ko-KR" altLang="en-US" sz="2000" dirty="0"/>
              <a:t>등의 함수 호출 시 전이</a:t>
            </a:r>
            <a:br>
              <a:rPr lang="en-US" altLang="ko-KR" sz="2000" dirty="0"/>
            </a:br>
            <a:r>
              <a:rPr lang="en-US" altLang="ko-KR" sz="2000" dirty="0"/>
              <a:t>&gt; </a:t>
            </a:r>
            <a:r>
              <a:rPr lang="ko-KR" altLang="en-US" sz="2000" dirty="0"/>
              <a:t>자식 태스크는 모든 것을 반환 및 종료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19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D1BDBB-3155-47E1-AD4D-90BDE74E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21" y="869058"/>
            <a:ext cx="8767158" cy="51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7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23C09-82F3-474F-8E28-68802011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실행 수준 변화</a:t>
            </a:r>
            <a:br>
              <a:rPr lang="en-US" altLang="ko-KR" sz="5400" dirty="0"/>
            </a:br>
            <a:r>
              <a:rPr lang="en-US" altLang="ko-KR" sz="5400" dirty="0"/>
              <a:t>Change of Execution level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5084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851A-98C0-4E96-A464-0510C75E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수준 변화 </a:t>
            </a:r>
            <a:r>
              <a:rPr lang="en-US" altLang="ko-KR" dirty="0"/>
              <a:t>(Change of Execution Level)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F664E-EB2D-4301-BE79-9FC68499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dirty="0"/>
              <a:t>User Level Running</a:t>
            </a:r>
            <a:br>
              <a:rPr lang="en-US" altLang="ko-KR" dirty="0"/>
            </a:br>
            <a:r>
              <a:rPr lang="ko-KR" altLang="en-US" sz="2000" b="1" dirty="0">
                <a:highlight>
                  <a:srgbClr val="800080"/>
                </a:highlight>
              </a:rPr>
              <a:t>사용자 수준에서 제작된 응용 프로그램 </a:t>
            </a:r>
            <a:r>
              <a:rPr lang="en-US" altLang="ko-KR" sz="2000" b="1" dirty="0">
                <a:highlight>
                  <a:srgbClr val="800080"/>
                </a:highlight>
              </a:rPr>
              <a:t>&amp; </a:t>
            </a:r>
            <a:r>
              <a:rPr lang="ko-KR" altLang="en-US" sz="2000" b="1" dirty="0">
                <a:highlight>
                  <a:srgbClr val="800080"/>
                </a:highlight>
              </a:rPr>
              <a:t>라이브러리 코드 수행 상태</a:t>
            </a:r>
            <a:endParaRPr lang="en-US" altLang="ko-KR" sz="2000" b="1" dirty="0">
              <a:highlight>
                <a:srgbClr val="80008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Kernel Level Running</a:t>
            </a:r>
            <a:br>
              <a:rPr lang="en-US" altLang="ko-KR" dirty="0"/>
            </a:br>
            <a:r>
              <a:rPr lang="en-US" altLang="ko-KR" sz="2000" b="1" dirty="0">
                <a:highlight>
                  <a:srgbClr val="800080"/>
                </a:highlight>
              </a:rPr>
              <a:t>CPU</a:t>
            </a:r>
            <a:r>
              <a:rPr lang="ko-KR" altLang="en-US" sz="2000" b="1" dirty="0">
                <a:highlight>
                  <a:srgbClr val="800080"/>
                </a:highlight>
              </a:rPr>
              <a:t>에서 커널 코드를 수행하고 있는 상태</a:t>
            </a:r>
            <a:endParaRPr lang="en-US" altLang="ko-KR" sz="2000" b="1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639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D673-8529-4ED6-A87B-C912B00A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수준 변화 </a:t>
            </a:r>
            <a:r>
              <a:rPr lang="en-US" altLang="ko-KR" dirty="0"/>
              <a:t>(Change of Execution Level)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80837C-5487-4065-A864-37B4F573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8778"/>
            <a:ext cx="10515600" cy="268699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ko-KR" sz="2400" b="1" dirty="0">
                <a:highlight>
                  <a:srgbClr val="800080"/>
                </a:highlight>
              </a:rPr>
              <a:t>1 .System call </a:t>
            </a:r>
            <a:r>
              <a:rPr lang="ko-KR" altLang="en-US" sz="2400" b="1" dirty="0">
                <a:highlight>
                  <a:srgbClr val="800080"/>
                </a:highlight>
              </a:rPr>
              <a:t>사용</a:t>
            </a:r>
            <a:endParaRPr lang="en-US" altLang="ko-KR" sz="2400" b="1" dirty="0">
              <a:highlight>
                <a:srgbClr val="800080"/>
              </a:highlight>
            </a:endParaRPr>
          </a:p>
          <a:p>
            <a:pPr marL="0" indent="0" algn="ctr">
              <a:buNone/>
            </a:pPr>
            <a:r>
              <a:rPr lang="en-US" altLang="ko-KR" sz="1800" dirty="0"/>
              <a:t>Task</a:t>
            </a:r>
            <a:r>
              <a:rPr lang="ko-KR" altLang="en-US" sz="1800" dirty="0"/>
              <a:t>의 </a:t>
            </a:r>
            <a:r>
              <a:rPr lang="en-US" altLang="ko-KR" sz="1800" dirty="0"/>
              <a:t>system call </a:t>
            </a:r>
            <a:r>
              <a:rPr lang="ko-KR" altLang="en-US" sz="1800" dirty="0"/>
              <a:t>→</a:t>
            </a:r>
            <a:r>
              <a:rPr lang="en-US" altLang="ko-KR" sz="1800" dirty="0"/>
              <a:t> Kernel Interrupt </a:t>
            </a:r>
            <a:r>
              <a:rPr lang="ko-KR" altLang="en-US" sz="1800" dirty="0"/>
              <a:t>→</a:t>
            </a:r>
            <a:r>
              <a:rPr lang="en-US" altLang="ko-KR" sz="1800" dirty="0"/>
              <a:t> Kernel level running</a:t>
            </a:r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b="1" dirty="0">
                <a:highlight>
                  <a:srgbClr val="800080"/>
                </a:highlight>
              </a:rPr>
              <a:t>2. Interrupt </a:t>
            </a:r>
            <a:r>
              <a:rPr lang="ko-KR" altLang="en-US" sz="2400" b="1" dirty="0">
                <a:highlight>
                  <a:srgbClr val="800080"/>
                </a:highlight>
              </a:rPr>
              <a:t>발생</a:t>
            </a:r>
            <a:endParaRPr lang="en-US" altLang="ko-KR" sz="2400" b="1" dirty="0">
              <a:highlight>
                <a:srgbClr val="800080"/>
              </a:highlight>
            </a:endParaRPr>
          </a:p>
          <a:p>
            <a:pPr marL="0" indent="0" algn="ctr">
              <a:buNone/>
            </a:pPr>
            <a:r>
              <a:rPr lang="en-US" altLang="ko-KR" sz="1800" dirty="0"/>
              <a:t>Task</a:t>
            </a:r>
            <a:r>
              <a:rPr lang="ko-KR" altLang="en-US" sz="1800" dirty="0"/>
              <a:t>에서 </a:t>
            </a:r>
            <a:r>
              <a:rPr lang="en-US" altLang="ko-KR" sz="1800" dirty="0"/>
              <a:t>Interrupt </a:t>
            </a:r>
            <a:r>
              <a:rPr lang="ko-KR" altLang="en-US" sz="1800" dirty="0"/>
              <a:t>발생 →</a:t>
            </a:r>
            <a:r>
              <a:rPr lang="en-US" altLang="ko-KR" sz="1800" dirty="0"/>
              <a:t> Kernel Interrupt </a:t>
            </a:r>
            <a:r>
              <a:rPr lang="ko-KR" altLang="en-US" sz="1800" dirty="0"/>
              <a:t>→</a:t>
            </a:r>
            <a:r>
              <a:rPr lang="en-US" altLang="ko-KR" sz="1800" dirty="0"/>
              <a:t> Kernel level running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016EE51-EDD9-47C7-BD16-01C1D726D8A1}"/>
              </a:ext>
            </a:extLst>
          </p:cNvPr>
          <p:cNvSpPr/>
          <p:nvPr/>
        </p:nvSpPr>
        <p:spPr>
          <a:xfrm>
            <a:off x="5614987" y="2429654"/>
            <a:ext cx="904875" cy="3444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89109-891A-45BF-B461-96418ADA5B67}"/>
              </a:ext>
            </a:extLst>
          </p:cNvPr>
          <p:cNvSpPr txBox="1"/>
          <p:nvPr/>
        </p:nvSpPr>
        <p:spPr>
          <a:xfrm>
            <a:off x="2764910" y="2335558"/>
            <a:ext cx="28500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User Level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C95AF-CCE9-46AE-BCC5-E52E1F900579}"/>
              </a:ext>
            </a:extLst>
          </p:cNvPr>
          <p:cNvSpPr txBox="1"/>
          <p:nvPr/>
        </p:nvSpPr>
        <p:spPr>
          <a:xfrm>
            <a:off x="6577015" y="2335558"/>
            <a:ext cx="28500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Kernel Level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654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D673-8529-4ED6-A87B-C912B00A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수준 변화 </a:t>
            </a:r>
            <a:r>
              <a:rPr lang="en-US" altLang="ko-KR" dirty="0"/>
              <a:t>(Change of Execution Level)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80837C-5487-4065-A864-37B4F573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7248"/>
            <a:ext cx="10515600" cy="122508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ko-KR" sz="1800" dirty="0"/>
              <a:t>User </a:t>
            </a:r>
            <a:r>
              <a:rPr lang="ko-KR" altLang="en-US" sz="1800" dirty="0"/>
              <a:t>→ </a:t>
            </a:r>
            <a:r>
              <a:rPr lang="en-US" altLang="ko-KR" sz="1800" dirty="0"/>
              <a:t>Kernel </a:t>
            </a:r>
            <a:r>
              <a:rPr lang="ko-KR" altLang="en-US" sz="1800" dirty="0"/>
              <a:t>→ </a:t>
            </a:r>
            <a:r>
              <a:rPr lang="en-US" altLang="ko-KR" sz="1800" dirty="0"/>
              <a:t>User </a:t>
            </a:r>
            <a:r>
              <a:rPr lang="ko-KR" altLang="en-US" sz="1800" dirty="0"/>
              <a:t>변화에서 </a:t>
            </a:r>
            <a:r>
              <a:rPr lang="en-US" altLang="ko-KR" sz="1800" dirty="0"/>
              <a:t>Kernel </a:t>
            </a:r>
            <a:r>
              <a:rPr lang="ko-KR" altLang="en-US" sz="1800" dirty="0"/>
              <a:t>진입 전 작업 상황을 저장해야 함</a:t>
            </a:r>
            <a:r>
              <a:rPr lang="en-US" altLang="ko-KR" sz="1800" dirty="0"/>
              <a:t>.</a:t>
            </a:r>
          </a:p>
          <a:p>
            <a:pPr marL="0" indent="0" algn="ctr">
              <a:buNone/>
            </a:pPr>
            <a:r>
              <a:rPr lang="en-US" altLang="ko-KR" sz="1800" dirty="0"/>
              <a:t>Kernel stack </a:t>
            </a:r>
            <a:r>
              <a:rPr lang="ko-KR" altLang="en-US" sz="1800" dirty="0"/>
              <a:t>상단부에 </a:t>
            </a:r>
            <a:r>
              <a:rPr lang="en-US" altLang="ko-KR" sz="1800" dirty="0" err="1">
                <a:latin typeface="Consolas" panose="020B0609020204030204" pitchFamily="49" charset="0"/>
              </a:rPr>
              <a:t>pt_regs</a:t>
            </a:r>
            <a:r>
              <a:rPr lang="en-US" altLang="ko-KR" sz="1800" dirty="0"/>
              <a:t> </a:t>
            </a:r>
            <a:r>
              <a:rPr lang="ko-KR" altLang="en-US" sz="1800" dirty="0"/>
              <a:t>구조체를 통해 저장</a:t>
            </a:r>
            <a:r>
              <a:rPr lang="en-US" altLang="ko-KR" sz="1800" dirty="0"/>
              <a:t>.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016EE51-EDD9-47C7-BD16-01C1D726D8A1}"/>
              </a:ext>
            </a:extLst>
          </p:cNvPr>
          <p:cNvSpPr/>
          <p:nvPr/>
        </p:nvSpPr>
        <p:spPr>
          <a:xfrm>
            <a:off x="5614987" y="2429654"/>
            <a:ext cx="904875" cy="3444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89109-891A-45BF-B461-96418ADA5B67}"/>
              </a:ext>
            </a:extLst>
          </p:cNvPr>
          <p:cNvSpPr txBox="1"/>
          <p:nvPr/>
        </p:nvSpPr>
        <p:spPr>
          <a:xfrm>
            <a:off x="2764910" y="2335558"/>
            <a:ext cx="28500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Kernel Level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C95AF-CCE9-46AE-BCC5-E52E1F900579}"/>
              </a:ext>
            </a:extLst>
          </p:cNvPr>
          <p:cNvSpPr txBox="1"/>
          <p:nvPr/>
        </p:nvSpPr>
        <p:spPr>
          <a:xfrm>
            <a:off x="6577015" y="2335558"/>
            <a:ext cx="28500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User Level</a:t>
            </a:r>
            <a:endParaRPr lang="ko-KR" altLang="en-US" sz="28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B06465-0EDB-44E1-8D32-F0C08DBF8E8E}"/>
              </a:ext>
            </a:extLst>
          </p:cNvPr>
          <p:cNvCxnSpPr>
            <a:cxnSpLocks/>
          </p:cNvCxnSpPr>
          <p:nvPr/>
        </p:nvCxnSpPr>
        <p:spPr>
          <a:xfrm>
            <a:off x="838200" y="4417621"/>
            <a:ext cx="105156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4B39088-9A66-4E49-8C20-4E02A8EF40D9}"/>
              </a:ext>
            </a:extLst>
          </p:cNvPr>
          <p:cNvSpPr txBox="1">
            <a:spLocks/>
          </p:cNvSpPr>
          <p:nvPr/>
        </p:nvSpPr>
        <p:spPr>
          <a:xfrm>
            <a:off x="838200" y="4658539"/>
            <a:ext cx="10515600" cy="1225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/>
              <a:t>시그널 처리 </a:t>
            </a:r>
            <a:r>
              <a:rPr lang="ko-KR" altLang="en-US" sz="1800" dirty="0" err="1"/>
              <a:t>핸들러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/>
              <a:t>스케줄러 재호출 필요 여부에 따라 스케줄러 호출</a:t>
            </a:r>
            <a:endParaRPr lang="en-US" altLang="ko-KR" sz="1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/>
              <a:t>연기된 루틴들 </a:t>
            </a:r>
            <a:r>
              <a:rPr lang="ko-KR" altLang="en-US" sz="1800" dirty="0" err="1"/>
              <a:t>존재시</a:t>
            </a:r>
            <a:r>
              <a:rPr lang="ko-KR" altLang="en-US" sz="1800" dirty="0"/>
              <a:t> 실행</a:t>
            </a:r>
            <a:endParaRPr lang="en-US" altLang="ko-KR" sz="1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25ED09-3062-48CE-8A19-7CD599A69708}"/>
              </a:ext>
            </a:extLst>
          </p:cNvPr>
          <p:cNvCxnSpPr>
            <a:cxnSpLocks/>
          </p:cNvCxnSpPr>
          <p:nvPr/>
        </p:nvCxnSpPr>
        <p:spPr>
          <a:xfrm>
            <a:off x="415636" y="3429000"/>
            <a:ext cx="0" cy="218506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5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D673-8529-4ED6-A87B-C912B00A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수준 변화 </a:t>
            </a:r>
            <a:r>
              <a:rPr lang="en-US" altLang="ko-KR" dirty="0"/>
              <a:t>(Change of Execution Level)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934C651-2AC4-4235-82B0-15A82A2B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11695"/>
            <a:ext cx="5257800" cy="3423269"/>
          </a:xfrm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pt_regs</a:t>
            </a:r>
            <a:br>
              <a:rPr lang="en-US" altLang="ko-KR" dirty="0"/>
            </a:br>
            <a:r>
              <a:rPr lang="ko-KR" altLang="en-US" sz="2000" dirty="0"/>
              <a:t>문맥 교환 시 현재 레지스터 값을 저장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stack</a:t>
            </a:r>
            <a:br>
              <a:rPr lang="en-US" altLang="ko-KR" dirty="0"/>
            </a:br>
            <a:r>
              <a:rPr lang="ko-KR" altLang="en-US" sz="2000" dirty="0"/>
              <a:t>커널 스택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thread_info</a:t>
            </a:r>
            <a:br>
              <a:rPr lang="en-US" altLang="ko-KR" dirty="0"/>
            </a:br>
            <a:r>
              <a:rPr lang="en-US" altLang="ko-KR" sz="2000" dirty="0" err="1">
                <a:latin typeface="Consolas" panose="020B0609020204030204" pitchFamily="49" charset="0"/>
              </a:rPr>
              <a:t>task_struct</a:t>
            </a:r>
            <a:r>
              <a:rPr lang="ko-KR" altLang="en-US" sz="2000" dirty="0"/>
              <a:t> 포인터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스케줄링 플래그 등을 포함</a:t>
            </a:r>
            <a:endParaRPr lang="en-US" altLang="ko-KR" sz="2000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0FAC131A-0764-47FD-8C76-5D05BD2CB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r="20219" b="6628"/>
          <a:stretch/>
        </p:blipFill>
        <p:spPr>
          <a:xfrm>
            <a:off x="613804" y="2211696"/>
            <a:ext cx="5321458" cy="34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23C09-82F3-474F-8E28-68802011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Run queue &amp; Scheduling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367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D673-8529-4ED6-A87B-C912B00A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Scheduling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55C7-6219-4770-A99E-0D3C377A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여러 </a:t>
            </a:r>
            <a:r>
              <a:rPr lang="en-US" altLang="ko-KR" sz="2400" dirty="0"/>
              <a:t>task</a:t>
            </a:r>
            <a:r>
              <a:rPr lang="ko-KR" altLang="en-US" sz="2400" dirty="0"/>
              <a:t>중 </a:t>
            </a:r>
            <a:r>
              <a:rPr lang="ko-KR" altLang="en-US" sz="2400" b="1" dirty="0">
                <a:highlight>
                  <a:srgbClr val="800080"/>
                </a:highlight>
              </a:rPr>
              <a:t>다음 수행시킬 </a:t>
            </a:r>
            <a:r>
              <a:rPr lang="en-US" altLang="ko-KR" sz="2400" b="1" dirty="0">
                <a:highlight>
                  <a:srgbClr val="800080"/>
                </a:highlight>
              </a:rPr>
              <a:t>task</a:t>
            </a:r>
            <a:r>
              <a:rPr lang="ko-KR" altLang="en-US" sz="2400" b="1" dirty="0">
                <a:highlight>
                  <a:srgbClr val="800080"/>
                </a:highlight>
              </a:rPr>
              <a:t>에 </a:t>
            </a:r>
            <a:r>
              <a:rPr lang="en-US" altLang="ko-KR" sz="2400" b="1" dirty="0" err="1">
                <a:highlight>
                  <a:srgbClr val="800080"/>
                </a:highlight>
              </a:rPr>
              <a:t>cpu</a:t>
            </a:r>
            <a:r>
              <a:rPr lang="ko-KR" altLang="en-US" sz="2400" b="1" dirty="0">
                <a:highlight>
                  <a:srgbClr val="800080"/>
                </a:highlight>
              </a:rPr>
              <a:t>를 할당하는 과정</a:t>
            </a:r>
            <a:r>
              <a:rPr lang="en-US" altLang="ko-KR" sz="2400" b="1" dirty="0">
                <a:highlight>
                  <a:srgbClr val="800080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리눅스의 </a:t>
            </a:r>
            <a:r>
              <a:rPr lang="en-US" altLang="ko-KR" sz="2400" dirty="0"/>
              <a:t>task</a:t>
            </a:r>
            <a:r>
              <a:rPr lang="ko-KR" altLang="en-US" sz="2400" dirty="0"/>
              <a:t>는 실시간</a:t>
            </a:r>
            <a:r>
              <a:rPr lang="en-US" altLang="ko-KR" sz="2400" dirty="0"/>
              <a:t>, </a:t>
            </a:r>
            <a:r>
              <a:rPr lang="ko-KR" altLang="en-US" sz="2400" dirty="0"/>
              <a:t>일반 </a:t>
            </a:r>
            <a:r>
              <a:rPr lang="en-US" altLang="ko-KR" sz="2400" dirty="0"/>
              <a:t>task</a:t>
            </a:r>
            <a:r>
              <a:rPr lang="ko-KR" altLang="en-US" sz="2400" dirty="0"/>
              <a:t>로 나뉘며</a:t>
            </a:r>
            <a:br>
              <a:rPr lang="en-US" altLang="ko-KR" sz="2400" dirty="0"/>
            </a:br>
            <a:r>
              <a:rPr lang="ko-KR" altLang="en-US" sz="2400" dirty="0"/>
              <a:t>이를 위해 </a:t>
            </a:r>
            <a:r>
              <a:rPr lang="ko-KR" altLang="en-US" sz="2400" b="1" dirty="0">
                <a:highlight>
                  <a:srgbClr val="800080"/>
                </a:highlight>
              </a:rPr>
              <a:t>별도의 스케줄링 알고리즘</a:t>
            </a:r>
            <a:r>
              <a:rPr lang="ko-KR" altLang="en-US" sz="2400" dirty="0"/>
              <a:t>이 구현되어 있음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140</a:t>
            </a:r>
            <a:r>
              <a:rPr lang="ko-KR" altLang="en-US" sz="2400" dirty="0"/>
              <a:t>단계의 우선순위 중 실시간 </a:t>
            </a:r>
            <a:r>
              <a:rPr lang="en-US" altLang="ko-KR" sz="2400" dirty="0"/>
              <a:t>task</a:t>
            </a:r>
            <a:r>
              <a:rPr lang="ko-KR" altLang="en-US" sz="2400" dirty="0"/>
              <a:t>는 </a:t>
            </a:r>
            <a:r>
              <a:rPr lang="en-US" altLang="ko-KR" sz="2400" dirty="0"/>
              <a:t>0~99 </a:t>
            </a:r>
            <a:r>
              <a:rPr lang="ko-KR" altLang="en-US" sz="2400" dirty="0"/>
              <a:t>단계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일반 </a:t>
            </a:r>
            <a:r>
              <a:rPr lang="en-US" altLang="ko-KR" sz="2400" dirty="0"/>
              <a:t>task</a:t>
            </a:r>
            <a:r>
              <a:rPr lang="ko-KR" altLang="en-US" sz="2400" dirty="0"/>
              <a:t>는 </a:t>
            </a:r>
            <a:r>
              <a:rPr lang="en-US" altLang="ko-KR" sz="2400" dirty="0"/>
              <a:t>100~139 </a:t>
            </a:r>
            <a:r>
              <a:rPr lang="ko-KR" altLang="en-US" sz="2400" dirty="0"/>
              <a:t>단계까지 사용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숫자가 낮을수록 높은 우선순위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290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23C09-82F3-474F-8E28-68802011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상태 전이</a:t>
            </a:r>
            <a:br>
              <a:rPr lang="en-US" altLang="ko-KR" sz="5400" dirty="0"/>
            </a:br>
            <a:r>
              <a:rPr lang="en-US" altLang="ko-KR" sz="5400" dirty="0"/>
              <a:t>State transition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1194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D673-8529-4ED6-A87B-C912B00A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Scheduling</a:t>
            </a:r>
            <a:endParaRPr lang="ko-KR" altLang="en-US" sz="20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779BA94-FC49-4A33-8A7D-43B7C88A5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49268"/>
              </p:ext>
            </p:extLst>
          </p:nvPr>
        </p:nvGraphicFramePr>
        <p:xfrm>
          <a:off x="838200" y="2807740"/>
          <a:ext cx="10515600" cy="12425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750433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254631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0481295"/>
                    </a:ext>
                  </a:extLst>
                </a:gridCol>
              </a:tblGrid>
              <a:tr h="414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태스크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51519"/>
                  </a:ext>
                </a:extLst>
              </a:tr>
              <a:tr h="414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~ 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865813"/>
                  </a:ext>
                </a:extLst>
              </a:tr>
              <a:tr h="414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 ~ 139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FIFO, RR, DEADLINE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7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36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55C7-6219-4770-A99E-0D3C377A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스케줄링의 수행을 위해 </a:t>
            </a:r>
            <a:r>
              <a:rPr lang="ko-KR" altLang="en-US" sz="2400" b="1" dirty="0">
                <a:highlight>
                  <a:srgbClr val="800080"/>
                </a:highlight>
              </a:rPr>
              <a:t>수행 가능한 상태의 </a:t>
            </a:r>
            <a:r>
              <a:rPr lang="en-US" altLang="ko-KR" sz="2400" b="1" dirty="0">
                <a:highlight>
                  <a:srgbClr val="800080"/>
                </a:highlight>
              </a:rPr>
              <a:t>task</a:t>
            </a:r>
            <a:r>
              <a:rPr lang="ko-KR" altLang="en-US" sz="2400" b="1" dirty="0">
                <a:highlight>
                  <a:srgbClr val="800080"/>
                </a:highlight>
              </a:rPr>
              <a:t>를 관리하는 자료구조</a:t>
            </a:r>
            <a:endParaRPr lang="en-US" altLang="ko-KR" sz="2400" b="1" dirty="0">
              <a:highlight>
                <a:srgbClr val="80008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복수의 </a:t>
            </a:r>
            <a:r>
              <a:rPr lang="en-US" altLang="ko-KR" sz="2400" dirty="0"/>
              <a:t>CPU</a:t>
            </a:r>
            <a:r>
              <a:rPr lang="ko-KR" altLang="en-US" sz="2400" dirty="0"/>
              <a:t>를 가진 시스템은 각 </a:t>
            </a:r>
            <a:r>
              <a:rPr lang="en-US" altLang="ko-KR" sz="2400" dirty="0"/>
              <a:t>CPU</a:t>
            </a:r>
            <a:r>
              <a:rPr lang="ko-KR" altLang="en-US" sz="2400" dirty="0"/>
              <a:t>가 각자의 런 큐를 가지고 있음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Consolas" panose="020B0609020204030204" pitchFamily="49" charset="0"/>
              </a:rPr>
              <a:t>task_list</a:t>
            </a:r>
            <a:r>
              <a:rPr lang="ko-KR" altLang="en-US" sz="2400" dirty="0"/>
              <a:t>에 연결된 </a:t>
            </a:r>
            <a:r>
              <a:rPr lang="en-US" altLang="ko-KR" sz="2400" dirty="0"/>
              <a:t>task </a:t>
            </a:r>
            <a:r>
              <a:rPr lang="ko-KR" altLang="en-US" sz="2400" dirty="0"/>
              <a:t>중 </a:t>
            </a:r>
            <a:r>
              <a:rPr lang="en-US" altLang="ko-KR" sz="2400" dirty="0">
                <a:latin typeface="Consolas" panose="020B0609020204030204" pitchFamily="49" charset="0"/>
              </a:rPr>
              <a:t>TASK_RUNNING</a:t>
            </a:r>
            <a:r>
              <a:rPr lang="en-US" altLang="ko-KR" sz="2400" dirty="0"/>
              <a:t> </a:t>
            </a:r>
            <a:r>
              <a:rPr lang="ko-KR" altLang="en-US" sz="2400" dirty="0"/>
              <a:t>상태로 전이된 </a:t>
            </a:r>
            <a:r>
              <a:rPr lang="en-US" altLang="ko-KR" sz="2400" dirty="0"/>
              <a:t>task</a:t>
            </a:r>
            <a:r>
              <a:rPr lang="ko-KR" altLang="en-US" sz="2400" dirty="0"/>
              <a:t>는</a:t>
            </a:r>
            <a:br>
              <a:rPr lang="en-US" altLang="ko-KR" sz="2400" dirty="0"/>
            </a:br>
            <a:r>
              <a:rPr lang="ko-KR" altLang="en-US" sz="2400" dirty="0"/>
              <a:t>부모 </a:t>
            </a:r>
            <a:r>
              <a:rPr lang="en-US" altLang="ko-KR" sz="2400" dirty="0"/>
              <a:t>task</a:t>
            </a:r>
            <a:r>
              <a:rPr lang="ko-KR" altLang="en-US" sz="2400" dirty="0"/>
              <a:t>가 존재하던 런 큐로 삽입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task_struct</a:t>
            </a:r>
            <a:r>
              <a:rPr lang="ko-KR" altLang="en-US" sz="2400" dirty="0"/>
              <a:t>의 </a:t>
            </a:r>
            <a:r>
              <a:rPr lang="en-US" altLang="ko-KR" sz="2400" dirty="0" err="1">
                <a:latin typeface="Consolas" panose="020B0609020204030204" pitchFamily="49" charset="0"/>
              </a:rPr>
              <a:t>cpus_allowed</a:t>
            </a:r>
            <a:r>
              <a:rPr lang="en-US" altLang="ko-KR" sz="2400" dirty="0"/>
              <a:t> </a:t>
            </a:r>
            <a:r>
              <a:rPr lang="ko-KR" altLang="en-US" sz="2400" dirty="0"/>
              <a:t>필드를 이용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188705-B5EA-4A46-9879-3404FE1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Run queue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9273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55C7-6219-4770-A99E-0D3C377A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err="1">
                <a:latin typeface="Consolas" panose="020B0609020204030204" pitchFamily="49" charset="0"/>
              </a:rPr>
              <a:t>task_list</a:t>
            </a:r>
            <a:r>
              <a:rPr lang="en-US" altLang="ko-KR" sz="2400" b="1" dirty="0">
                <a:latin typeface="Consolas" panose="020B0609020204030204" pitchFamily="49" charset="0"/>
              </a:rPr>
              <a:t> (</a:t>
            </a:r>
            <a:r>
              <a:rPr lang="en-US" altLang="ko-KR" sz="2400" b="1" dirty="0" err="1">
                <a:latin typeface="Consolas" panose="020B0609020204030204" pitchFamily="49" charset="0"/>
              </a:rPr>
              <a:t>init_task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이중 연결 리스트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Consolas" panose="020B0609020204030204" pitchFamily="49" charset="0"/>
              </a:rPr>
              <a:t>init_task</a:t>
            </a:r>
            <a:r>
              <a:rPr lang="ko-KR" altLang="en-US" sz="2400" dirty="0"/>
              <a:t>가 </a:t>
            </a:r>
            <a:r>
              <a:rPr lang="en-US" altLang="ko-KR" sz="2400" dirty="0"/>
              <a:t>header.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모든 태스크가 </a:t>
            </a:r>
            <a:r>
              <a:rPr lang="en-US" altLang="ko-KR" sz="2400" dirty="0"/>
              <a:t>linked.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Consolas" panose="020B0609020204030204" pitchFamily="49" charset="0"/>
              </a:rPr>
              <a:t>TASK_RUNNING</a:t>
            </a:r>
            <a:r>
              <a:rPr lang="ko-KR" altLang="en-US" sz="2400" dirty="0"/>
              <a:t> 상태의 </a:t>
            </a:r>
            <a:r>
              <a:rPr lang="en-US" altLang="ko-KR" sz="2400" dirty="0"/>
              <a:t>task</a:t>
            </a:r>
            <a:r>
              <a:rPr lang="ko-KR" altLang="en-US" sz="2400" dirty="0"/>
              <a:t>는 </a:t>
            </a:r>
            <a:r>
              <a:rPr lang="en-US" altLang="ko-KR" sz="2400" dirty="0"/>
              <a:t>Run queue</a:t>
            </a:r>
            <a:r>
              <a:rPr lang="ko-KR" altLang="en-US" sz="2400" dirty="0"/>
              <a:t>중 하나에 소속됨</a:t>
            </a:r>
            <a:r>
              <a:rPr lang="en-US" altLang="ko-KR" sz="24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188705-B5EA-4A46-9879-3404FE1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Run queue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462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C2296-248C-4704-BE19-6B073891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Run queue</a:t>
            </a:r>
            <a:endParaRPr lang="ko-KR" altLang="en-US" dirty="0"/>
          </a:p>
        </p:txBody>
      </p:sp>
      <p:pic>
        <p:nvPicPr>
          <p:cNvPr id="4" name="내용 개체 틀 1">
            <a:extLst>
              <a:ext uri="{FF2B5EF4-FFF2-40B4-BE49-F238E27FC236}">
                <a16:creationId xmlns:a16="http://schemas.microsoft.com/office/drawing/2014/main" id="{D14EF792-888E-4CF9-A2A5-E663B5799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593" y="2435187"/>
            <a:ext cx="6139147" cy="311612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837C9A-25D2-415E-B1C1-2DAD412DA4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25202" cy="445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wake_up_new_task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&gt;</a:t>
            </a:r>
            <a:r>
              <a:rPr lang="ko-KR" altLang="en-US" sz="1800" dirty="0">
                <a:latin typeface="+mn-ea"/>
              </a:rPr>
              <a:t> 새롭게 생성 </a:t>
            </a:r>
            <a:r>
              <a:rPr lang="en-US" altLang="ko-KR" sz="1800" dirty="0">
                <a:latin typeface="+mn-ea"/>
              </a:rPr>
              <a:t>&amp; </a:t>
            </a:r>
            <a:r>
              <a:rPr lang="en-US" altLang="ko-KR" sz="1800" dirty="0">
                <a:latin typeface="Consolas" panose="020B0609020204030204" pitchFamily="49" charset="0"/>
              </a:rPr>
              <a:t>TASK_RUNNING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상태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wake_up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&gt; </a:t>
            </a:r>
            <a:r>
              <a:rPr lang="ko-KR" altLang="en-US" sz="1800" dirty="0">
                <a:latin typeface="+mn-ea"/>
              </a:rPr>
              <a:t>이벤트 대기 중 활성화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468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C2296-248C-4704-BE19-6B073891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Run queue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CAF78B-8022-4361-AF2D-600706F7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400" dirty="0"/>
              <a:t>새롭게 생성된 태스크가 런 큐에 들어가는 경우</a:t>
            </a:r>
            <a:br>
              <a:rPr lang="en-US" altLang="ko-KR" sz="2400" dirty="0"/>
            </a:br>
            <a:r>
              <a:rPr lang="en-US" altLang="ko-KR" sz="2400" b="1" dirty="0">
                <a:highlight>
                  <a:srgbClr val="800080"/>
                </a:highlight>
              </a:rPr>
              <a:t>&gt; </a:t>
            </a:r>
            <a:r>
              <a:rPr lang="ko-KR" altLang="en-US" sz="2400" b="1" dirty="0">
                <a:highlight>
                  <a:srgbClr val="800080"/>
                </a:highlight>
              </a:rPr>
              <a:t>부모 태스크를 따라간다</a:t>
            </a:r>
            <a:r>
              <a:rPr lang="en-US" altLang="ko-KR" sz="2400" b="1" dirty="0">
                <a:highlight>
                  <a:srgbClr val="800080"/>
                </a:highlight>
              </a:rPr>
              <a:t>.</a:t>
            </a:r>
            <a:br>
              <a:rPr lang="en-US" altLang="ko-KR" sz="2400" dirty="0">
                <a:highlight>
                  <a:srgbClr val="800080"/>
                </a:highlight>
              </a:rPr>
            </a:br>
            <a:r>
              <a:rPr lang="en-US" altLang="ko-KR" sz="2400" dirty="0"/>
              <a:t>&gt; </a:t>
            </a:r>
            <a:r>
              <a:rPr lang="ko-KR" altLang="en-US" sz="2400" dirty="0"/>
              <a:t>캐시 친화력 활용</a:t>
            </a:r>
            <a:br>
              <a:rPr lang="en-US" altLang="ko-KR" sz="2400" dirty="0"/>
            </a:br>
            <a:endParaRPr lang="en-US" altLang="ko-KR" sz="2400" dirty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400" dirty="0"/>
              <a:t>대기 상태에서 깨어난 태스크가 런 큐에 들어가는 경우</a:t>
            </a:r>
            <a:br>
              <a:rPr lang="en-US" altLang="ko-KR" sz="2400" dirty="0"/>
            </a:br>
            <a:r>
              <a:rPr lang="en-US" altLang="ko-KR" sz="2400" b="1" dirty="0">
                <a:highlight>
                  <a:srgbClr val="800080"/>
                </a:highlight>
              </a:rPr>
              <a:t>&gt; </a:t>
            </a:r>
            <a:r>
              <a:rPr lang="ko-KR" altLang="en-US" sz="2400" b="1" dirty="0">
                <a:highlight>
                  <a:srgbClr val="800080"/>
                </a:highlight>
              </a:rPr>
              <a:t>이전에 수행되던 </a:t>
            </a:r>
            <a:r>
              <a:rPr lang="en-US" altLang="ko-KR" sz="2400" b="1" dirty="0">
                <a:highlight>
                  <a:srgbClr val="800080"/>
                </a:highlight>
              </a:rPr>
              <a:t>CPU</a:t>
            </a:r>
            <a:r>
              <a:rPr lang="ko-KR" altLang="en-US" sz="2400" b="1" dirty="0">
                <a:highlight>
                  <a:srgbClr val="800080"/>
                </a:highlight>
              </a:rPr>
              <a:t>의 런 큐에 삽입</a:t>
            </a:r>
            <a:br>
              <a:rPr lang="en-US" altLang="ko-KR" sz="2400" dirty="0"/>
            </a:br>
            <a:r>
              <a:rPr lang="en-US" altLang="ko-KR" sz="2400" dirty="0"/>
              <a:t>&gt; </a:t>
            </a:r>
            <a:r>
              <a:rPr lang="ko-KR" altLang="en-US" sz="2400" dirty="0"/>
              <a:t>캐시 친화력 활용</a:t>
            </a:r>
            <a:endParaRPr lang="en-US" altLang="ko-KR" sz="2400" dirty="0"/>
          </a:p>
          <a:p>
            <a:pPr marL="514350" indent="-514350">
              <a:lnSpc>
                <a:spcPct val="110000"/>
              </a:lnSpc>
              <a:buAutoNum type="arabicPeriod"/>
            </a:pP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</a:rPr>
              <a:t>※ </a:t>
            </a:r>
            <a:r>
              <a:rPr lang="en-US" altLang="ko-KR" sz="1800" dirty="0" err="1">
                <a:latin typeface="Consolas" panose="020B0609020204030204" pitchFamily="49" charset="0"/>
              </a:rPr>
              <a:t>task_struct</a:t>
            </a:r>
            <a:r>
              <a:rPr lang="ko-KR" altLang="en-US" sz="1800" dirty="0">
                <a:latin typeface="+mn-ea"/>
              </a:rPr>
              <a:t>의 </a:t>
            </a:r>
            <a:r>
              <a:rPr lang="en-US" altLang="ko-KR" sz="1800" dirty="0" err="1">
                <a:latin typeface="Consolas" panose="020B0609020204030204" pitchFamily="49" charset="0"/>
              </a:rPr>
              <a:t>cpus_allowed</a:t>
            </a:r>
            <a:r>
              <a:rPr lang="en-US" altLang="ko-KR" sz="1800" dirty="0">
                <a:latin typeface="+mn-ea"/>
              </a:rPr>
              <a:t> field </a:t>
            </a:r>
            <a:r>
              <a:rPr lang="ko-KR" altLang="en-US" sz="1800" dirty="0">
                <a:latin typeface="+mn-ea"/>
              </a:rPr>
              <a:t>→</a:t>
            </a:r>
            <a:r>
              <a:rPr lang="en-US" altLang="ko-KR" sz="1800" dirty="0">
                <a:latin typeface="+mn-ea"/>
              </a:rPr>
              <a:t> CPU</a:t>
            </a:r>
            <a:r>
              <a:rPr lang="ko-KR" altLang="en-US" sz="1800" dirty="0">
                <a:latin typeface="+mn-ea"/>
              </a:rPr>
              <a:t>번호 저장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런 큐 </a:t>
            </a:r>
            <a:r>
              <a:rPr lang="ko-KR" altLang="en-US" sz="1800" dirty="0" err="1">
                <a:latin typeface="+mn-ea"/>
              </a:rPr>
              <a:t>분배시</a:t>
            </a:r>
            <a:r>
              <a:rPr lang="ko-KR" altLang="en-US" sz="1800" dirty="0">
                <a:latin typeface="+mn-ea"/>
              </a:rPr>
              <a:t> 사용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872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5188705-B5EA-4A46-9879-3404FE1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Run queue</a:t>
            </a:r>
            <a:endParaRPr lang="ko-KR" altLang="en-US" sz="20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F4ED36C-9DB6-4B40-B546-FEA68FAA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3035"/>
              </p:ext>
            </p:extLst>
          </p:nvPr>
        </p:nvGraphicFramePr>
        <p:xfrm>
          <a:off x="2940627" y="1690686"/>
          <a:ext cx="6310745" cy="4766322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6310745">
                  <a:extLst>
                    <a:ext uri="{9D8B030D-6E8A-4147-A177-3AD203B41FA5}">
                      <a16:colId xmlns:a16="http://schemas.microsoft.com/office/drawing/2014/main" val="2837586472"/>
                    </a:ext>
                  </a:extLst>
                </a:gridCol>
              </a:tblGrid>
              <a:tr h="3162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/kernel/sched/</a:t>
                      </a:r>
                      <a:r>
                        <a:rPr lang="en-US" altLang="ko-KR" sz="13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sched.h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062427"/>
                  </a:ext>
                </a:extLst>
              </a:tr>
              <a:tr h="2401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/*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* This is the main, per-CPU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runqueue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data structure.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*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* Locking rule: those places that want to lock multiple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runqueues</a:t>
                      </a:r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* (such as the load balancing or the thread migration code), lock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* acquire operations must be ordered by ascending &amp;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runqueue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*/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struct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rq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/*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runqueue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lock: */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raw_spinlock_t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lock;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...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/* capture load from *all* tasks on this CPU: */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struct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load_weight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load;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unsigned long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nr_load_updates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u64	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nr_switches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b="1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	struct </a:t>
                      </a:r>
                      <a:r>
                        <a:rPr lang="en-US" altLang="ko-KR" sz="1300" b="1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cfs_rq</a:t>
                      </a:r>
                      <a:r>
                        <a:rPr lang="en-US" altLang="ko-KR" sz="1300" b="1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altLang="ko-KR" sz="1300" b="1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cfs</a:t>
                      </a:r>
                      <a:r>
                        <a:rPr lang="en-US" altLang="ko-KR" sz="1300" b="1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3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	struct </a:t>
                      </a:r>
                      <a:r>
                        <a:rPr lang="en-US" altLang="ko-KR" sz="1300" b="1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rt_rq</a:t>
                      </a:r>
                      <a:r>
                        <a:rPr lang="en-US" altLang="ko-KR" sz="13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		rt;</a:t>
                      </a:r>
                    </a:p>
                    <a:p>
                      <a:pPr latinLnBrk="1"/>
                      <a:r>
                        <a:rPr lang="en-US" altLang="ko-KR" sz="13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	struct </a:t>
                      </a:r>
                      <a:r>
                        <a:rPr lang="en-US" altLang="ko-KR" sz="1300" b="1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dl_rq</a:t>
                      </a:r>
                      <a:r>
                        <a:rPr lang="en-US" altLang="ko-KR" sz="13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		dl;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...</a:t>
                      </a:r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966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CA848F-C217-492D-8AA5-F196EFC190F0}"/>
              </a:ext>
            </a:extLst>
          </p:cNvPr>
          <p:cNvSpPr txBox="1"/>
          <p:nvPr/>
        </p:nvSpPr>
        <p:spPr>
          <a:xfrm>
            <a:off x="9251372" y="5908100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FF00"/>
                </a:solidFill>
              </a:rPr>
              <a:t>■ 일반 태스크 스케줄링</a:t>
            </a:r>
            <a:endParaRPr lang="en-US" altLang="ko-KR" sz="1600" dirty="0">
              <a:solidFill>
                <a:srgbClr val="FFFF00"/>
              </a:solidFill>
            </a:endParaRPr>
          </a:p>
          <a:p>
            <a:r>
              <a:rPr lang="ko-KR" altLang="en-US" sz="1600" dirty="0">
                <a:solidFill>
                  <a:srgbClr val="00B0F0"/>
                </a:solidFill>
              </a:rPr>
              <a:t>■ 실시간 태스크 스케줄링</a:t>
            </a:r>
          </a:p>
        </p:txBody>
      </p:sp>
    </p:spTree>
    <p:extLst>
      <p:ext uri="{BB962C8B-B14F-4D97-AF65-F5344CB8AC3E}">
        <p14:creationId xmlns:p14="http://schemas.microsoft.com/office/powerpoint/2010/main" val="2171375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5188705-B5EA-4A46-9879-3404FE1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실시간 태스크 스케줄링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849B4FF-C450-403D-8051-7134D87A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실시간 태스크의 우선순위</a:t>
            </a:r>
            <a:br>
              <a:rPr lang="en-US" altLang="ko-KR" sz="2000" dirty="0">
                <a:latin typeface="+mn-ea"/>
              </a:rPr>
            </a:br>
            <a:r>
              <a:rPr lang="en-US" altLang="ko-KR" sz="1600" dirty="0" err="1">
                <a:latin typeface="Consolas" panose="020B0609020204030204" pitchFamily="49" charset="0"/>
              </a:rPr>
              <a:t>rt_priority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+mn-ea"/>
              </a:rPr>
              <a:t>= 0~99</a:t>
            </a:r>
            <a:r>
              <a:rPr lang="ko-KR" altLang="en-US" sz="1600" dirty="0">
                <a:latin typeface="+mn-ea"/>
              </a:rPr>
              <a:t>까지의 우선순위 설정 가능</a:t>
            </a:r>
            <a:br>
              <a:rPr lang="en-US" altLang="ko-KR" sz="1600" dirty="0">
                <a:latin typeface="+mn-ea"/>
              </a:rPr>
            </a:br>
            <a:r>
              <a:rPr lang="ko-KR" altLang="en-US" sz="1600" b="1" dirty="0">
                <a:highlight>
                  <a:srgbClr val="800080"/>
                </a:highlight>
                <a:latin typeface="+mn-ea"/>
              </a:rPr>
              <a:t>예외를 제외하고는 </a:t>
            </a:r>
            <a:r>
              <a:rPr lang="en-US" altLang="ko-KR" sz="1600" b="1" dirty="0" err="1">
                <a:highlight>
                  <a:srgbClr val="800080"/>
                </a:highlight>
                <a:latin typeface="Consolas" panose="020B0609020204030204" pitchFamily="49" charset="0"/>
              </a:rPr>
              <a:t>rt_priority</a:t>
            </a:r>
            <a:r>
              <a:rPr lang="ko-KR" altLang="en-US" sz="1600" b="1" dirty="0">
                <a:highlight>
                  <a:srgbClr val="800080"/>
                </a:highlight>
                <a:latin typeface="+mn-ea"/>
              </a:rPr>
              <a:t>에 따름</a:t>
            </a:r>
            <a:endParaRPr lang="en-US" altLang="ko-KR" sz="1600" b="1" dirty="0">
              <a:highlight>
                <a:srgbClr val="800080"/>
              </a:highlight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예외</a:t>
            </a:r>
            <a:br>
              <a:rPr lang="en-US" altLang="ko-KR" sz="2000" dirty="0">
                <a:latin typeface="+mn-ea"/>
              </a:rPr>
            </a:br>
            <a:r>
              <a:rPr lang="en-US" altLang="ko-KR" sz="1600" dirty="0">
                <a:latin typeface="+mn-ea"/>
              </a:rPr>
              <a:t>1. </a:t>
            </a:r>
            <a:r>
              <a:rPr lang="ko-KR" altLang="en-US" sz="1600" dirty="0">
                <a:latin typeface="+mn-ea"/>
              </a:rPr>
              <a:t>태스크의 수행 종료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2. </a:t>
            </a:r>
            <a:r>
              <a:rPr lang="ko-KR" altLang="en-US" sz="1600" dirty="0">
                <a:latin typeface="+mn-ea"/>
              </a:rPr>
              <a:t>태스크의 자체 중지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3. </a:t>
            </a:r>
            <a:r>
              <a:rPr lang="ko-KR" altLang="en-US" sz="1600" dirty="0">
                <a:latin typeface="+mn-ea"/>
              </a:rPr>
              <a:t>태스크의 </a:t>
            </a:r>
            <a:r>
              <a:rPr lang="ko-KR" altLang="en-US" sz="1600" dirty="0" err="1">
                <a:latin typeface="+mn-ea"/>
              </a:rPr>
              <a:t>타임슬라이스</a:t>
            </a:r>
            <a:r>
              <a:rPr lang="ko-KR" altLang="en-US" sz="1600" dirty="0">
                <a:latin typeface="+mn-ea"/>
              </a:rPr>
              <a:t> 전체 소모 </a:t>
            </a:r>
            <a:r>
              <a:rPr lang="en-US" altLang="ko-KR" sz="1600" dirty="0">
                <a:latin typeface="+mn-ea"/>
              </a:rPr>
              <a:t>( SCHED_RR </a:t>
            </a:r>
            <a:r>
              <a:rPr lang="ko-KR" altLang="en-US" sz="1600" dirty="0">
                <a:latin typeface="+mn-ea"/>
              </a:rPr>
              <a:t>정책에만 해당 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효율적인 우선순위 판별</a:t>
            </a:r>
            <a:br>
              <a:rPr lang="en-US" altLang="ko-KR" sz="2000" dirty="0">
                <a:latin typeface="+mn-ea"/>
              </a:rPr>
            </a:br>
            <a:r>
              <a:rPr lang="en-US" altLang="ko-KR" sz="1600" b="1" dirty="0">
                <a:highlight>
                  <a:srgbClr val="800080"/>
                </a:highlight>
                <a:latin typeface="+mn-ea"/>
              </a:rPr>
              <a:t>bitmap</a:t>
            </a:r>
            <a:r>
              <a:rPr lang="ko-KR" altLang="en-US" sz="1600" b="1" dirty="0">
                <a:highlight>
                  <a:srgbClr val="800080"/>
                </a:highlight>
                <a:latin typeface="+mn-ea"/>
              </a:rPr>
              <a:t> 도입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180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5188705-B5EA-4A46-9879-3404FE1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실시간 태스크 스케줄링 →</a:t>
            </a:r>
            <a:r>
              <a:rPr lang="en-US" altLang="ko-KR" sz="2000" dirty="0"/>
              <a:t> DEADLINE</a:t>
            </a:r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6F422B0-4F36-4275-BB5D-55E5ADF1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altLang="ko-KR" sz="2600" b="1" dirty="0">
                <a:latin typeface="+mn-ea"/>
              </a:rPr>
              <a:t>Deadline</a:t>
            </a:r>
            <a:r>
              <a:rPr lang="ko-KR" altLang="en-US" sz="2600" b="1" dirty="0">
                <a:latin typeface="+mn-ea"/>
              </a:rPr>
              <a:t>에 가장 가까운 </a:t>
            </a:r>
            <a:r>
              <a:rPr lang="en-US" altLang="ko-KR" sz="2600" b="1" dirty="0">
                <a:latin typeface="+mn-ea"/>
              </a:rPr>
              <a:t>task</a:t>
            </a:r>
            <a:r>
              <a:rPr lang="ko-KR" altLang="en-US" sz="2600" b="1" dirty="0">
                <a:latin typeface="+mn-ea"/>
              </a:rPr>
              <a:t>를 스케줄링 대상으로 선정</a:t>
            </a:r>
            <a:r>
              <a:rPr lang="en-US" altLang="ko-KR" sz="26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531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5188705-B5EA-4A46-9879-3404FE1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실시간 태스크 스케줄링 →</a:t>
            </a:r>
            <a:r>
              <a:rPr lang="en-US" altLang="ko-KR" sz="2000" dirty="0"/>
              <a:t> DEADLINE</a:t>
            </a:r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6F422B0-4F36-4275-BB5D-55E5ADF1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2600" dirty="0">
                <a:latin typeface="+mn-ea"/>
              </a:rPr>
              <a:t>완료시간 </a:t>
            </a:r>
            <a:r>
              <a:rPr lang="en-US" altLang="ko-KR" sz="2600" dirty="0">
                <a:latin typeface="+mn-ea"/>
              </a:rPr>
              <a:t>: deadline</a:t>
            </a:r>
          </a:p>
          <a:p>
            <a:pPr algn="just">
              <a:lnSpc>
                <a:spcPct val="130000"/>
              </a:lnSpc>
            </a:pPr>
            <a:r>
              <a:rPr lang="ko-KR" altLang="en-US" sz="2600" dirty="0">
                <a:latin typeface="+mn-ea"/>
              </a:rPr>
              <a:t>작업량 </a:t>
            </a:r>
            <a:r>
              <a:rPr lang="en-US" altLang="ko-KR" sz="2600" dirty="0">
                <a:latin typeface="+mn-ea"/>
              </a:rPr>
              <a:t>: runtime</a:t>
            </a:r>
          </a:p>
          <a:p>
            <a:pPr algn="just">
              <a:lnSpc>
                <a:spcPct val="130000"/>
              </a:lnSpc>
            </a:pPr>
            <a:r>
              <a:rPr lang="ko-KR" altLang="en-US" sz="2600" dirty="0">
                <a:latin typeface="+mn-ea"/>
              </a:rPr>
              <a:t>주기성 </a:t>
            </a:r>
            <a:r>
              <a:rPr lang="en-US" altLang="ko-KR" sz="2600" dirty="0">
                <a:latin typeface="+mn-ea"/>
              </a:rPr>
              <a:t>: period</a:t>
            </a:r>
          </a:p>
        </p:txBody>
      </p:sp>
    </p:spTree>
    <p:extLst>
      <p:ext uri="{BB962C8B-B14F-4D97-AF65-F5344CB8AC3E}">
        <p14:creationId xmlns:p14="http://schemas.microsoft.com/office/powerpoint/2010/main" val="2514194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5188705-B5EA-4A46-9879-3404FE1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실시간 태스크 스케줄링 →</a:t>
            </a:r>
            <a:r>
              <a:rPr lang="en-US" altLang="ko-KR" sz="2000" dirty="0"/>
              <a:t> DEADLINE</a:t>
            </a:r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6F422B0-4F36-4275-BB5D-55E5ADF1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600" dirty="0">
                <a:latin typeface="+mn-ea"/>
              </a:rPr>
              <a:t>Runtime</a:t>
            </a:r>
            <a:r>
              <a:rPr lang="ko-KR" altLang="en-US" sz="2600" dirty="0">
                <a:latin typeface="+mn-ea"/>
              </a:rPr>
              <a:t>의 합은 </a:t>
            </a:r>
            <a:r>
              <a:rPr lang="en-US" altLang="ko-KR" sz="2600" dirty="0">
                <a:latin typeface="+mn-ea"/>
              </a:rPr>
              <a:t>CPU</a:t>
            </a:r>
            <a:r>
              <a:rPr lang="ko-KR" altLang="en-US" sz="2600" dirty="0">
                <a:latin typeface="+mn-ea"/>
              </a:rPr>
              <a:t>의 최대 처리량을 넘길 수 없음</a:t>
            </a:r>
            <a:r>
              <a:rPr lang="en-US" altLang="ko-KR" sz="2600" dirty="0">
                <a:latin typeface="+mn-ea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ko-KR" sz="2600" dirty="0">
                <a:latin typeface="+mn-ea"/>
              </a:rPr>
              <a:t>Runtime</a:t>
            </a:r>
            <a:r>
              <a:rPr lang="ko-KR" altLang="en-US" sz="2600" dirty="0">
                <a:latin typeface="+mn-ea"/>
              </a:rPr>
              <a:t>과 </a:t>
            </a:r>
            <a:r>
              <a:rPr lang="en-US" altLang="ko-KR" sz="2600" dirty="0">
                <a:latin typeface="+mn-ea"/>
              </a:rPr>
              <a:t>Period</a:t>
            </a:r>
            <a:r>
              <a:rPr lang="ko-KR" altLang="en-US" sz="2600" dirty="0">
                <a:latin typeface="+mn-ea"/>
              </a:rPr>
              <a:t>를 이용해 성공적인 완료 여부를 확정적 결정 가능</a:t>
            </a:r>
            <a:endParaRPr lang="en-US" altLang="ko-KR" sz="2600" dirty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2600" dirty="0">
                <a:latin typeface="+mn-ea"/>
              </a:rPr>
              <a:t>우선 순위가 의미가 없음</a:t>
            </a:r>
            <a:endParaRPr lang="en-US" altLang="ko-KR" sz="2600" dirty="0">
              <a:latin typeface="+mn-ea"/>
            </a:endParaRPr>
          </a:p>
          <a:p>
            <a:pPr lvl="1" algn="just">
              <a:lnSpc>
                <a:spcPct val="130000"/>
              </a:lnSpc>
            </a:pPr>
            <a:r>
              <a:rPr lang="ko-KR" altLang="en-US" sz="2200" dirty="0">
                <a:latin typeface="+mn-ea"/>
              </a:rPr>
              <a:t>기아 현상에 효율적임</a:t>
            </a:r>
            <a:endParaRPr lang="en-US" altLang="ko-KR" sz="2200" dirty="0">
              <a:latin typeface="+mn-ea"/>
            </a:endParaRPr>
          </a:p>
          <a:p>
            <a:pPr lvl="1" algn="just">
              <a:lnSpc>
                <a:spcPct val="130000"/>
              </a:lnSpc>
            </a:pPr>
            <a:r>
              <a:rPr lang="ko-KR" altLang="en-US" sz="2200" dirty="0">
                <a:latin typeface="+mn-ea"/>
              </a:rPr>
              <a:t>영상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음성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스트리밍에 효과적 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제약시간을 가지는 것들</a:t>
            </a:r>
            <a:r>
              <a:rPr lang="en-US" altLang="ko-KR" sz="2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86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9B76-3C32-4D89-BDFD-497E64FA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전이 </a:t>
            </a:r>
            <a:r>
              <a:rPr lang="en-US" altLang="ko-KR" dirty="0"/>
              <a:t>(State 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A9632-3796-451A-98DF-F0629F5E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태스크가 자원요청을 했지만 해당 자원을 당장 제공해 줄 수 없는 상태일때</a:t>
            </a:r>
            <a:r>
              <a:rPr lang="en-US" altLang="ko-KR" sz="2400" dirty="0"/>
              <a:t>,</a:t>
            </a:r>
          </a:p>
          <a:p>
            <a:pPr marL="0" indent="0" algn="ctr">
              <a:buNone/>
            </a:pPr>
            <a:r>
              <a:rPr lang="en-US" altLang="ko-KR" sz="2400" dirty="0"/>
              <a:t> </a:t>
            </a:r>
          </a:p>
          <a:p>
            <a:pPr marL="0" indent="0" algn="just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해당 태스크를 </a:t>
            </a:r>
            <a:r>
              <a:rPr lang="ko-KR" altLang="en-US" sz="2400" b="1" dirty="0">
                <a:highlight>
                  <a:srgbClr val="800080"/>
                </a:highlight>
              </a:rPr>
              <a:t>대기 상태로 전환</a:t>
            </a:r>
            <a:r>
              <a:rPr lang="ko-KR" altLang="en-US" sz="2400" dirty="0"/>
              <a:t>시키고</a:t>
            </a:r>
            <a:endParaRPr lang="en-US" altLang="ko-KR" sz="2400" dirty="0"/>
          </a:p>
          <a:p>
            <a:pPr marL="0" indent="0" algn="just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다른 태스크를 진행한 뒤</a:t>
            </a:r>
            <a:endParaRPr lang="en-US" altLang="ko-KR" sz="2400" dirty="0"/>
          </a:p>
          <a:p>
            <a:pPr marL="0" indent="0" algn="just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사용가능해질 때 수행시켜줄 수 있는 특징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87118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5188705-B5EA-4A46-9879-3404FE1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실시간 태스크 스케줄링 →</a:t>
            </a:r>
            <a:r>
              <a:rPr lang="en-US" altLang="ko-KR" sz="2000" dirty="0"/>
              <a:t> DEADLINE</a:t>
            </a:r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33EDB3F-4EE5-4672-9EFD-69E478FD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200" dirty="0">
                <a:latin typeface="+mn-ea"/>
              </a:rPr>
              <a:t>Red-Black Tree (</a:t>
            </a:r>
            <a:r>
              <a:rPr lang="en-US" altLang="ko-KR" sz="2200" dirty="0" err="1">
                <a:latin typeface="Consolas" panose="020B0609020204030204" pitchFamily="49" charset="0"/>
              </a:rPr>
              <a:t>rbtree</a:t>
            </a:r>
            <a:r>
              <a:rPr lang="en-US" altLang="ko-KR" sz="2200" dirty="0">
                <a:latin typeface="+mn-ea"/>
              </a:rPr>
              <a:t>)</a:t>
            </a:r>
          </a:p>
          <a:p>
            <a:pPr lvl="1" algn="just">
              <a:lnSpc>
                <a:spcPct val="130000"/>
              </a:lnSpc>
            </a:pPr>
            <a:r>
              <a:rPr lang="en-US" altLang="ko-KR" sz="1800" dirty="0">
                <a:latin typeface="Consolas" panose="020B0609020204030204" pitchFamily="49" charset="0"/>
              </a:rPr>
              <a:t>SCHED_DEADLINE</a:t>
            </a:r>
            <a:r>
              <a:rPr lang="ko-KR" altLang="en-US" sz="1800" dirty="0">
                <a:latin typeface="+mn-ea"/>
              </a:rPr>
              <a:t>을 채택한 태스크들은 </a:t>
            </a:r>
            <a:r>
              <a:rPr lang="en-US" altLang="ko-KR" sz="1800" dirty="0" err="1">
                <a:latin typeface="Consolas" panose="020B0609020204030204" pitchFamily="49" charset="0"/>
              </a:rPr>
              <a:t>rbtree</a:t>
            </a:r>
            <a:r>
              <a:rPr lang="ko-KR" altLang="en-US" sz="1800" dirty="0">
                <a:latin typeface="+mn-ea"/>
              </a:rPr>
              <a:t>라는 구조체에 정렬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ko-KR" altLang="en-US" sz="2200" dirty="0">
                <a:latin typeface="+mn-ea"/>
              </a:rPr>
              <a:t>스케줄러 호출 시</a:t>
            </a:r>
            <a:endParaRPr lang="en-US" altLang="ko-KR" sz="2200" dirty="0">
              <a:latin typeface="+mn-ea"/>
            </a:endParaRPr>
          </a:p>
          <a:p>
            <a:pPr lvl="1" algn="just">
              <a:lnSpc>
                <a:spcPct val="130000"/>
              </a:lnSpc>
            </a:pPr>
            <a:r>
              <a:rPr lang="ko-KR" altLang="en-US" sz="1800" dirty="0">
                <a:latin typeface="+mn-ea"/>
              </a:rPr>
              <a:t>가장 가까운 </a:t>
            </a:r>
            <a:r>
              <a:rPr lang="en-US" altLang="ko-KR" sz="1800" dirty="0">
                <a:latin typeface="+mn-ea"/>
              </a:rPr>
              <a:t>deadline</a:t>
            </a:r>
            <a:r>
              <a:rPr lang="ko-KR" altLang="en-US" sz="1800" dirty="0">
                <a:latin typeface="+mn-ea"/>
              </a:rPr>
              <a:t>을 가진 태스크를 스케줄링 대상으로 선정</a:t>
            </a:r>
            <a:endParaRPr lang="en-US" altLang="ko-KR" sz="1800" dirty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2200" dirty="0">
                <a:latin typeface="Consolas" panose="020B0609020204030204" pitchFamily="49" charset="0"/>
              </a:rPr>
              <a:t>struct </a:t>
            </a:r>
            <a:r>
              <a:rPr lang="en-US" altLang="ko-KR" sz="2200" dirty="0" err="1">
                <a:latin typeface="Consolas" panose="020B0609020204030204" pitchFamily="49" charset="0"/>
              </a:rPr>
              <a:t>dl_rq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사용</a:t>
            </a:r>
            <a:endParaRPr lang="en-US" altLang="ko-KR" sz="2200" dirty="0">
              <a:latin typeface="+mn-ea"/>
            </a:endParaRPr>
          </a:p>
          <a:p>
            <a:pPr lvl="1" algn="just">
              <a:lnSpc>
                <a:spcPct val="130000"/>
              </a:lnSpc>
            </a:pPr>
            <a:r>
              <a:rPr lang="ko-KR" altLang="en-US" sz="1800" dirty="0">
                <a:latin typeface="+mn-ea"/>
              </a:rPr>
              <a:t>태스크 정렬을 위한 </a:t>
            </a:r>
            <a:r>
              <a:rPr lang="en-US" altLang="ko-KR" sz="1800" dirty="0" err="1">
                <a:latin typeface="Consolas" panose="020B0609020204030204" pitchFamily="49" charset="0"/>
              </a:rPr>
              <a:t>rbtree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자료구조 존재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5267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30088-565D-4AA8-9592-B79CB1E3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우선순위를 위한 근거</a:t>
            </a:r>
            <a:endParaRPr lang="en-US" altLang="ko-KR" dirty="0"/>
          </a:p>
          <a:p>
            <a:pPr lvl="1"/>
            <a:r>
              <a:rPr lang="en-US" altLang="ko-KR" dirty="0"/>
              <a:t>policy</a:t>
            </a:r>
          </a:p>
          <a:p>
            <a:pPr lvl="1"/>
            <a:r>
              <a:rPr lang="en-US" altLang="ko-KR" dirty="0" err="1"/>
              <a:t>prio</a:t>
            </a:r>
            <a:endParaRPr lang="en-US" altLang="ko-KR" dirty="0"/>
          </a:p>
          <a:p>
            <a:pPr lvl="1"/>
            <a:r>
              <a:rPr lang="en-US" altLang="ko-KR" dirty="0" err="1"/>
              <a:t>rt_priority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struct </a:t>
            </a:r>
            <a:r>
              <a:rPr lang="en-US" altLang="ko-KR" dirty="0" err="1">
                <a:latin typeface="Consolas" panose="020B0609020204030204" pitchFamily="49" charset="0"/>
              </a:rPr>
              <a:t>rt_rq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우선순위별로 태스크 관리 위해 비트맵 </a:t>
            </a:r>
            <a:r>
              <a:rPr lang="en-US" altLang="ko-KR" dirty="0"/>
              <a:t>&amp; </a:t>
            </a:r>
            <a:r>
              <a:rPr lang="ko-KR" altLang="en-US" dirty="0"/>
              <a:t>큐 존재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6F45E2A-9B3B-4DF2-8CD4-E8941E53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실시간 태스크 스케줄링 →</a:t>
            </a:r>
            <a:r>
              <a:rPr lang="en-US" altLang="ko-KR" sz="2000" dirty="0"/>
              <a:t> RR / FIFO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0861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C981B6D-3CDD-4F27-82E4-55E4FD5A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69" y="675000"/>
            <a:ext cx="6091754" cy="5508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5D2925CD-A56E-4E0E-9224-C73E76008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0" y="724098"/>
            <a:ext cx="5329649" cy="54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90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30088-565D-4AA8-9592-B79CB1E3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ko-KR" altLang="en-US" b="1" dirty="0"/>
              <a:t>완벽하게 공평한 </a:t>
            </a:r>
            <a:r>
              <a:rPr lang="en-US" altLang="ko-KR" b="1" dirty="0"/>
              <a:t>(Completely fair) </a:t>
            </a:r>
            <a:r>
              <a:rPr lang="ko-KR" altLang="en-US" b="1" dirty="0"/>
              <a:t>스케줄링을 추구하는 기법</a:t>
            </a:r>
            <a:endParaRPr lang="en-US" altLang="ko-KR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6F45E2A-9B3B-4DF2-8CD4-E8941E53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일반 태스크 스케줄링 →</a:t>
            </a:r>
            <a:r>
              <a:rPr lang="en-US" altLang="ko-KR" sz="2000" dirty="0"/>
              <a:t> CFS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4060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D2D36F9-1A84-49F5-9731-F5A1B208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65" y="427184"/>
            <a:ext cx="7231870" cy="60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46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30088-565D-4AA8-9592-B79CB1E3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 algn="just">
              <a:buAutoNum type="arabicPeriod"/>
            </a:pPr>
            <a:r>
              <a:rPr lang="ko-KR" altLang="en-US" sz="2400" b="1" dirty="0">
                <a:highlight>
                  <a:srgbClr val="800080"/>
                </a:highlight>
              </a:rPr>
              <a:t>공평의 기준은 </a:t>
            </a:r>
            <a:r>
              <a:rPr lang="en-US" altLang="ko-KR" sz="2400" b="1" dirty="0">
                <a:highlight>
                  <a:srgbClr val="800080"/>
                </a:highlight>
              </a:rPr>
              <a:t>‘</a:t>
            </a:r>
            <a:r>
              <a:rPr lang="ko-KR" altLang="en-US" sz="2400" b="1" dirty="0">
                <a:highlight>
                  <a:srgbClr val="800080"/>
                </a:highlight>
              </a:rPr>
              <a:t>시간</a:t>
            </a:r>
            <a:r>
              <a:rPr lang="en-US" altLang="ko-KR" sz="2400" b="1" dirty="0">
                <a:highlight>
                  <a:srgbClr val="800080"/>
                </a:highlight>
              </a:rPr>
              <a:t>’</a:t>
            </a:r>
            <a:r>
              <a:rPr lang="ko-KR" altLang="en-US" sz="2400" b="1" dirty="0">
                <a:highlight>
                  <a:srgbClr val="800080"/>
                </a:highlight>
              </a:rPr>
              <a:t>으로서 </a:t>
            </a:r>
            <a:r>
              <a:rPr lang="en-US" altLang="ko-KR" sz="2400" b="1" dirty="0">
                <a:highlight>
                  <a:srgbClr val="800080"/>
                </a:highlight>
              </a:rPr>
              <a:t>CPU </a:t>
            </a:r>
            <a:r>
              <a:rPr lang="ko-KR" altLang="en-US" sz="2400" b="1" dirty="0">
                <a:highlight>
                  <a:srgbClr val="800080"/>
                </a:highlight>
              </a:rPr>
              <a:t>사용량이 공평해야 함</a:t>
            </a:r>
            <a:r>
              <a:rPr lang="en-US" altLang="ko-KR" sz="2400" b="1" dirty="0">
                <a:highlight>
                  <a:srgbClr val="800080"/>
                </a:highlight>
              </a:rPr>
              <a:t>.</a:t>
            </a:r>
          </a:p>
          <a:p>
            <a:pPr marL="514350" indent="-514350" algn="just">
              <a:buAutoNum type="arabicPeriod"/>
            </a:pPr>
            <a:endParaRPr lang="en-US" altLang="ko-KR" sz="2400" b="1" dirty="0">
              <a:highlight>
                <a:srgbClr val="800080"/>
              </a:highlight>
            </a:endParaRPr>
          </a:p>
          <a:p>
            <a:pPr marL="514350" indent="-514350" algn="just">
              <a:buAutoNum type="arabicPeriod"/>
            </a:pPr>
            <a:r>
              <a:rPr lang="en-US" altLang="ko-KR" sz="2400" dirty="0" err="1"/>
              <a:t>vruntime</a:t>
            </a:r>
            <a:r>
              <a:rPr lang="ko-KR" altLang="en-US" sz="2400" dirty="0"/>
              <a:t>을 이용해 우선순위를 처리 함</a:t>
            </a:r>
            <a:r>
              <a:rPr lang="en-US" altLang="ko-KR" sz="2400" dirty="0"/>
              <a:t>.</a:t>
            </a:r>
          </a:p>
          <a:p>
            <a:pPr marL="514350" indent="-514350" algn="just">
              <a:buAutoNum type="arabicPeriod"/>
            </a:pPr>
            <a:endParaRPr lang="en-US" altLang="ko-KR" sz="2400" dirty="0"/>
          </a:p>
          <a:p>
            <a:pPr marL="514350" indent="-514350" algn="just">
              <a:buAutoNum type="arabicPeriod"/>
            </a:pPr>
            <a:r>
              <a:rPr lang="en-US" altLang="ko-KR" sz="2400" dirty="0" err="1"/>
              <a:t>vruntime</a:t>
            </a:r>
            <a:r>
              <a:rPr lang="ko-KR" altLang="en-US" sz="2400" dirty="0"/>
              <a:t>의 문제점에 대한 </a:t>
            </a:r>
            <a:r>
              <a:rPr lang="en-US" altLang="ko-KR" sz="2400" dirty="0" err="1"/>
              <a:t>timeslice</a:t>
            </a:r>
            <a:r>
              <a:rPr lang="en-US" altLang="ko-KR" sz="2400" dirty="0"/>
              <a:t> </a:t>
            </a:r>
            <a:r>
              <a:rPr lang="ko-KR" altLang="en-US" sz="2400" dirty="0"/>
              <a:t>솔루션 존재</a:t>
            </a:r>
            <a:r>
              <a:rPr lang="en-US" altLang="ko-KR" sz="24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6F45E2A-9B3B-4DF2-8CD4-E8941E53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일반 태스크 스케줄링 →</a:t>
            </a:r>
            <a:r>
              <a:rPr lang="en-US" altLang="ko-KR" sz="2000" dirty="0"/>
              <a:t> CFS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2970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CEF9E-2BAE-4356-AA98-4504966E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일반 태스크 스케줄링 →</a:t>
            </a:r>
            <a:r>
              <a:rPr lang="en-US" altLang="ko-KR" sz="2000" dirty="0"/>
              <a:t> CFS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8027-FB9C-43CE-A4B6-8986EDCE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vruntime</a:t>
            </a:r>
            <a:r>
              <a:rPr lang="ko-KR" altLang="en-US" sz="2400" dirty="0"/>
              <a:t>은 우선순위에 따른 가중치가 존재한다</a:t>
            </a:r>
            <a:r>
              <a:rPr lang="en-US" altLang="ko-KR" sz="2400" dirty="0"/>
              <a:t>. (</a:t>
            </a:r>
            <a:r>
              <a:rPr lang="en-US" altLang="ko-KR" sz="2400" dirty="0" err="1">
                <a:latin typeface="Consolas" panose="020B0609020204030204" pitchFamily="49" charset="0"/>
              </a:rPr>
              <a:t>prio_to_weight</a:t>
            </a:r>
            <a:r>
              <a:rPr lang="en-US" altLang="ko-KR" sz="2400" dirty="0">
                <a:latin typeface="Consolas" panose="020B0609020204030204" pitchFamily="49" charset="0"/>
              </a:rPr>
              <a:t>[]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Timer</a:t>
            </a:r>
            <a:r>
              <a:rPr lang="ko-KR" altLang="en-US" sz="2400" dirty="0"/>
              <a:t> </a:t>
            </a:r>
            <a:r>
              <a:rPr lang="en-US" altLang="ko-KR" sz="2400" dirty="0"/>
              <a:t>interrupt</a:t>
            </a:r>
            <a:r>
              <a:rPr lang="ko-KR" altLang="en-US" sz="2400" dirty="0"/>
              <a:t> </a:t>
            </a:r>
            <a:r>
              <a:rPr lang="en-US" altLang="ko-KR" sz="2400" dirty="0"/>
              <a:t>handler</a:t>
            </a:r>
            <a:r>
              <a:rPr lang="ko-KR" altLang="en-US" sz="2400" dirty="0"/>
              <a:t>에서 주기적으로 </a:t>
            </a:r>
            <a:r>
              <a:rPr lang="en-US" altLang="ko-KR" sz="2400" dirty="0" err="1">
                <a:latin typeface="Consolas" panose="020B0609020204030204" pitchFamily="49" charset="0"/>
              </a:rPr>
              <a:t>scheduler_tick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  <a:r>
              <a:rPr lang="en-US" altLang="ko-KR" sz="2400" dirty="0"/>
              <a:t> </a:t>
            </a:r>
            <a:r>
              <a:rPr lang="ko-KR" altLang="en-US" sz="2400" dirty="0"/>
              <a:t>함수 호출</a:t>
            </a:r>
            <a:br>
              <a:rPr lang="en-US" altLang="ko-KR" sz="2400" dirty="0"/>
            </a:br>
            <a:r>
              <a:rPr lang="ko-KR" altLang="en-US" sz="2400" dirty="0"/>
              <a:t>→</a:t>
            </a:r>
            <a:r>
              <a:rPr lang="en-US" altLang="ko-KR" sz="2400" dirty="0"/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vruntime</a:t>
            </a:r>
            <a:r>
              <a:rPr lang="ko-KR" altLang="en-US" sz="2400" dirty="0"/>
              <a:t> 값을 갱신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b="1" dirty="0" err="1">
                <a:highlight>
                  <a:srgbClr val="800080"/>
                </a:highlight>
                <a:latin typeface="Consolas" panose="020B0609020204030204" pitchFamily="49" charset="0"/>
              </a:rPr>
              <a:t>vruntime</a:t>
            </a:r>
            <a:r>
              <a:rPr lang="en-US" altLang="ko-KR" sz="2400" b="1" dirty="0">
                <a:highlight>
                  <a:srgbClr val="800080"/>
                </a:highlight>
              </a:rPr>
              <a:t> = </a:t>
            </a:r>
            <a:r>
              <a:rPr lang="en-US" altLang="ko-KR" sz="2400" b="1" dirty="0" err="1">
                <a:highlight>
                  <a:srgbClr val="800080"/>
                </a:highlight>
                <a:latin typeface="Consolas" panose="020B0609020204030204" pitchFamily="49" charset="0"/>
              </a:rPr>
              <a:t>vruntime</a:t>
            </a:r>
            <a:r>
              <a:rPr lang="en-US" altLang="ko-KR" sz="2400" b="1" dirty="0">
                <a:highlight>
                  <a:srgbClr val="800080"/>
                </a:highlight>
              </a:rPr>
              <a:t> </a:t>
            </a:r>
            <a:r>
              <a:rPr lang="ko-KR" altLang="en-US" sz="2400" b="1" dirty="0">
                <a:highlight>
                  <a:srgbClr val="800080"/>
                </a:highlight>
              </a:rPr>
              <a:t>갱신 </a:t>
            </a:r>
            <a:r>
              <a:rPr lang="en-US" altLang="ko-KR" sz="2400" b="1" dirty="0">
                <a:highlight>
                  <a:srgbClr val="800080"/>
                </a:highlight>
              </a:rPr>
              <a:t>+ </a:t>
            </a:r>
            <a:r>
              <a:rPr lang="ko-KR" altLang="en-US" sz="2400" b="1" dirty="0">
                <a:highlight>
                  <a:srgbClr val="800080"/>
                </a:highlight>
              </a:rPr>
              <a:t>우선순위에 따른 가중치 </a:t>
            </a:r>
            <a:r>
              <a:rPr lang="en-US" altLang="ko-KR" sz="2400" b="1" dirty="0">
                <a:highlight>
                  <a:srgbClr val="800080"/>
                </a:highlight>
              </a:rPr>
              <a:t>(</a:t>
            </a:r>
            <a:r>
              <a:rPr lang="ko-KR" altLang="en-US" sz="2400" b="1" dirty="0">
                <a:highlight>
                  <a:srgbClr val="800080"/>
                </a:highlight>
              </a:rPr>
              <a:t>공식 존재</a:t>
            </a:r>
            <a:r>
              <a:rPr lang="en-US" altLang="ko-KR" sz="2400" b="1" dirty="0">
                <a:highlight>
                  <a:srgbClr val="800080"/>
                </a:highlight>
              </a:rPr>
              <a:t>)</a:t>
            </a:r>
          </a:p>
          <a:p>
            <a:pPr lvl="1"/>
            <a:r>
              <a:rPr lang="ko-KR" altLang="en-US" sz="2000" dirty="0"/>
              <a:t>가장 작은 </a:t>
            </a:r>
            <a:r>
              <a:rPr lang="en-US" altLang="ko-KR" sz="2000" dirty="0" err="1">
                <a:latin typeface="Consolas" panose="020B0609020204030204" pitchFamily="49" charset="0"/>
              </a:rPr>
              <a:t>vruntime</a:t>
            </a:r>
            <a:r>
              <a:rPr lang="en-US" altLang="ko-KR" sz="2000" dirty="0"/>
              <a:t> </a:t>
            </a:r>
            <a:r>
              <a:rPr lang="ko-KR" altLang="en-US" sz="2000" dirty="0"/>
              <a:t>값을 가지는 태스크가 가장 과거 사건</a:t>
            </a:r>
            <a:endParaRPr lang="en-US" altLang="ko-KR" sz="2000" dirty="0"/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</a:rPr>
              <a:t>rbtree</a:t>
            </a:r>
            <a:r>
              <a:rPr lang="en-US" altLang="ko-KR" sz="2000" dirty="0"/>
              <a:t> </a:t>
            </a:r>
            <a:r>
              <a:rPr lang="ko-KR" altLang="en-US" sz="2000" dirty="0"/>
              <a:t>자료구조를 이용해서</a:t>
            </a:r>
            <a:br>
              <a:rPr lang="en-US" altLang="ko-KR" sz="2000" dirty="0"/>
            </a:br>
            <a:r>
              <a:rPr lang="ko-KR" altLang="en-US" sz="2000" dirty="0"/>
              <a:t>가장 작은 </a:t>
            </a:r>
            <a:r>
              <a:rPr lang="en-US" altLang="ko-KR" sz="2000" dirty="0" err="1">
                <a:latin typeface="Consolas" panose="020B0609020204030204" pitchFamily="49" charset="0"/>
              </a:rPr>
              <a:t>vruntime</a:t>
            </a:r>
            <a:r>
              <a:rPr lang="ko-KR" altLang="en-US" sz="2000" dirty="0"/>
              <a:t>을 가지는 태스크 찾아 다음 스케줄로 선정</a:t>
            </a:r>
            <a:endParaRPr lang="en-US" altLang="ko-KR" sz="2000" dirty="0"/>
          </a:p>
          <a:p>
            <a:pPr lvl="2"/>
            <a:r>
              <a:rPr lang="ko-KR" altLang="en-US" sz="1800" dirty="0"/>
              <a:t>공평한 스케줄링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83242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DAC3D-1446-4D47-9669-12B235AE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일반 태스크 스케줄링 → </a:t>
            </a:r>
            <a:r>
              <a:rPr lang="en-US" altLang="ko-KR" sz="2000" dirty="0" err="1"/>
              <a:t>timeslice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159CA-6412-42D4-B96B-7EE72563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sz="2400" dirty="0"/>
              <a:t>리눅스는 시간 단위를 우선순위에 기반하여 각 </a:t>
            </a:r>
            <a:r>
              <a:rPr lang="en-US" altLang="ko-KR" sz="2400" dirty="0"/>
              <a:t>task</a:t>
            </a:r>
            <a:r>
              <a:rPr lang="ko-KR" altLang="en-US" sz="2400" dirty="0"/>
              <a:t>에 분배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시간 단위는 잦은 스케줄링으로 인한 오버헤드를 최소화하기 위해 존재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>
                <a:latin typeface="Consolas" panose="020B0609020204030204" pitchFamily="49" charset="0"/>
              </a:rPr>
              <a:t>__</a:t>
            </a:r>
            <a:r>
              <a:rPr lang="en-US" altLang="ko-KR" sz="2400" dirty="0" err="1">
                <a:latin typeface="Consolas" panose="020B0609020204030204" pitchFamily="49" charset="0"/>
              </a:rPr>
              <a:t>sched_period</a:t>
            </a:r>
            <a:r>
              <a:rPr lang="en-US" altLang="ko-KR" sz="2400" dirty="0">
                <a:latin typeface="Consolas" panose="020B0609020204030204" pitchFamily="49" charset="0"/>
              </a:rPr>
              <a:t>() </a:t>
            </a:r>
            <a:r>
              <a:rPr lang="ko-KR" altLang="en-US" sz="2400" dirty="0"/>
              <a:t>함수에서 계산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0829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67FE-1D59-4754-A39E-F0FC3508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일반 태스크 스케줄링 → </a:t>
            </a:r>
            <a:r>
              <a:rPr lang="en-US" altLang="ko-KR" sz="2000" dirty="0" err="1"/>
              <a:t>timeslice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CF64-020B-4E35-B071-3BD33726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vruntime</a:t>
            </a:r>
            <a:r>
              <a:rPr lang="ko-KR" altLang="en-US" sz="2400" dirty="0"/>
              <a:t>에 의하면 </a:t>
            </a:r>
            <a:r>
              <a:rPr lang="en-US" altLang="ko-KR" sz="2400" dirty="0" err="1">
                <a:latin typeface="Consolas" panose="020B0609020204030204" pitchFamily="49" charset="0"/>
              </a:rPr>
              <a:t>vruntime</a:t>
            </a:r>
            <a:r>
              <a:rPr lang="en-US" altLang="ko-KR" sz="2400" dirty="0"/>
              <a:t> </a:t>
            </a:r>
            <a:r>
              <a:rPr lang="ko-KR" altLang="en-US" sz="2400" dirty="0"/>
              <a:t>값이 계속 갱신 될 때마다 스케줄링 발생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선점되지 않고 </a:t>
            </a:r>
            <a:r>
              <a:rPr lang="en-US" altLang="ko-KR" sz="2000" dirty="0"/>
              <a:t>CPU</a:t>
            </a:r>
            <a:r>
              <a:rPr lang="ko-KR" altLang="en-US" sz="2000" dirty="0"/>
              <a:t>를 사용할 수 있는 시간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en-US" altLang="ko-KR" sz="2000" dirty="0" err="1">
                <a:latin typeface="Consolas" panose="020B0609020204030204" pitchFamily="49" charset="0"/>
              </a:rPr>
              <a:t>timeslice</a:t>
            </a:r>
            <a:r>
              <a:rPr lang="ko-KR" altLang="en-US" sz="2000" dirty="0"/>
              <a:t>가 지정되어 있음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</a:rPr>
              <a:t>sched_slice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  <a:r>
              <a:rPr lang="en-US" altLang="ko-KR" sz="2000" dirty="0"/>
              <a:t> </a:t>
            </a:r>
            <a:r>
              <a:rPr lang="ko-KR" altLang="en-US" sz="2000" dirty="0"/>
              <a:t>함수로 </a:t>
            </a:r>
            <a:r>
              <a:rPr lang="en-US" altLang="ko-KR" sz="2000" dirty="0" err="1"/>
              <a:t>timeslice</a:t>
            </a:r>
            <a:r>
              <a:rPr lang="en-US" altLang="ko-KR" sz="2000" dirty="0"/>
              <a:t> </a:t>
            </a:r>
            <a:r>
              <a:rPr lang="ko-KR" altLang="en-US" sz="2000" dirty="0"/>
              <a:t>계산</a:t>
            </a:r>
            <a:endParaRPr lang="en-US" altLang="ko-KR" sz="2000" dirty="0"/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__</a:t>
            </a:r>
            <a:r>
              <a:rPr lang="en-US" altLang="ko-KR" sz="2000" dirty="0" err="1">
                <a:latin typeface="Consolas" panose="020B0609020204030204" pitchFamily="49" charset="0"/>
              </a:rPr>
              <a:t>sched_period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  <a:r>
              <a:rPr lang="ko-KR" altLang="en-US" sz="2000" dirty="0"/>
              <a:t> 함수로 오버헤드 최소화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err="1"/>
              <a:t>timeslice</a:t>
            </a:r>
            <a:r>
              <a:rPr lang="ko-KR" altLang="en-US" sz="2400" dirty="0"/>
              <a:t>가 작은 태스크가 존재할 수 있음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스케줄링간 최소 지연 시간이 정의</a:t>
            </a:r>
          </a:p>
        </p:txBody>
      </p:sp>
    </p:spTree>
    <p:extLst>
      <p:ext uri="{BB962C8B-B14F-4D97-AF65-F5344CB8AC3E}">
        <p14:creationId xmlns:p14="http://schemas.microsoft.com/office/powerpoint/2010/main" val="2451484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B246-0A70-493D-9068-96D251C7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일반 태스크 스케줄링 → </a:t>
            </a:r>
            <a:r>
              <a:rPr lang="en-US" altLang="ko-KR" sz="2000" dirty="0"/>
              <a:t>scheduler </a:t>
            </a:r>
            <a:r>
              <a:rPr lang="ko-KR" altLang="en-US" sz="2000" dirty="0"/>
              <a:t>호출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850B8-B31B-460B-93C7-1D0512D3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When : 4</a:t>
            </a:r>
            <a:r>
              <a:rPr lang="ko-KR" altLang="en-US" dirty="0"/>
              <a:t>가지 경우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How : 2</a:t>
            </a:r>
            <a:r>
              <a:rPr lang="ko-KR" altLang="en-US" dirty="0"/>
              <a:t>가지 경우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b="1" dirty="0">
                <a:highlight>
                  <a:srgbClr val="800080"/>
                </a:highlight>
              </a:rPr>
              <a:t>&gt; </a:t>
            </a:r>
            <a:r>
              <a:rPr lang="ko-KR" altLang="en-US" sz="2000" b="1" dirty="0">
                <a:highlight>
                  <a:srgbClr val="800080"/>
                </a:highlight>
              </a:rPr>
              <a:t>직접적으로 </a:t>
            </a:r>
            <a:r>
              <a:rPr lang="en-US" altLang="ko-KR" sz="2000" b="1" dirty="0">
                <a:highlight>
                  <a:srgbClr val="800080"/>
                </a:highlight>
                <a:latin typeface="Consolas" panose="020B0609020204030204" pitchFamily="49" charset="0"/>
              </a:rPr>
              <a:t>schedule()</a:t>
            </a:r>
            <a:r>
              <a:rPr lang="en-US" altLang="ko-KR" sz="2000" b="1" dirty="0">
                <a:highlight>
                  <a:srgbClr val="800080"/>
                </a:highlight>
              </a:rPr>
              <a:t> </a:t>
            </a:r>
            <a:r>
              <a:rPr lang="ko-KR" altLang="en-US" sz="2000" b="1" dirty="0">
                <a:highlight>
                  <a:srgbClr val="800080"/>
                </a:highlight>
              </a:rPr>
              <a:t>함수 호출</a:t>
            </a:r>
            <a:endParaRPr lang="en-US" altLang="ko-KR" sz="2000" b="1" dirty="0">
              <a:highlight>
                <a:srgbClr val="80008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ko-KR" altLang="en-US" sz="2000" dirty="0"/>
              <a:t>수행중인 태스크의 </a:t>
            </a:r>
            <a:r>
              <a:rPr lang="en-US" altLang="ko-KR" sz="2000" dirty="0" err="1">
                <a:latin typeface="Consolas" panose="020B0609020204030204" pitchFamily="49" charset="0"/>
              </a:rPr>
              <a:t>thread_info</a:t>
            </a:r>
            <a:r>
              <a:rPr lang="en-US" altLang="ko-KR" sz="2000" dirty="0"/>
              <a:t> </a:t>
            </a:r>
            <a:r>
              <a:rPr lang="ko-KR" altLang="en-US" sz="2000" dirty="0"/>
              <a:t>내부의 </a:t>
            </a:r>
            <a:r>
              <a:rPr lang="en-US" altLang="ko-KR" sz="2000" dirty="0">
                <a:latin typeface="Consolas" panose="020B0609020204030204" pitchFamily="49" charset="0"/>
              </a:rPr>
              <a:t>flag</a:t>
            </a:r>
            <a:r>
              <a:rPr lang="en-US" altLang="ko-KR" sz="2000" dirty="0"/>
              <a:t> </a:t>
            </a:r>
            <a:r>
              <a:rPr lang="ko-KR" altLang="en-US" sz="2000" dirty="0"/>
              <a:t>중 </a:t>
            </a:r>
            <a:r>
              <a:rPr lang="en-US" altLang="ko-KR" sz="2000" b="1" dirty="0" err="1">
                <a:highlight>
                  <a:srgbClr val="800080"/>
                </a:highlight>
                <a:latin typeface="Consolas" panose="020B0609020204030204" pitchFamily="49" charset="0"/>
              </a:rPr>
              <a:t>need_resched</a:t>
            </a:r>
            <a:r>
              <a:rPr lang="en-US" altLang="ko-KR" sz="2000" b="1" dirty="0">
                <a:highlight>
                  <a:srgbClr val="800080"/>
                </a:highlight>
              </a:rPr>
              <a:t> </a:t>
            </a:r>
            <a:r>
              <a:rPr lang="ko-KR" altLang="en-US" sz="2000" b="1" dirty="0">
                <a:highlight>
                  <a:srgbClr val="800080"/>
                </a:highlight>
              </a:rPr>
              <a:t>필드 설정</a:t>
            </a:r>
          </a:p>
        </p:txBody>
      </p:sp>
    </p:spTree>
    <p:extLst>
      <p:ext uri="{BB962C8B-B14F-4D97-AF65-F5344CB8AC3E}">
        <p14:creationId xmlns:p14="http://schemas.microsoft.com/office/powerpoint/2010/main" val="159005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F0D76-8F2E-4DD0-8B24-150A1C70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전이 </a:t>
            </a:r>
            <a:r>
              <a:rPr lang="en-US" altLang="ko-KR" dirty="0"/>
              <a:t>(State 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F55CD-99BF-466A-A8C2-E21B1EF1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TASK_RUNNING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TASK_DEAD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TASK_STOPPED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TASK_INTERRUPTIBLE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TASK_UNINTERRUPTIBLE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TASK_KILLABLE</a:t>
            </a:r>
          </a:p>
          <a:p>
            <a:pPr marL="0" indent="0" algn="r">
              <a:buNone/>
            </a:pPr>
            <a:r>
              <a:rPr lang="ko-KR" altLang="en-US" sz="1400" dirty="0">
                <a:solidFill>
                  <a:schemeClr val="accent1"/>
                </a:solidFill>
              </a:rPr>
              <a:t>태스크 생성 및 실행 ■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ko-KR" altLang="en-US" sz="1400" dirty="0">
                <a:solidFill>
                  <a:schemeClr val="accent2"/>
                </a:solidFill>
              </a:rPr>
              <a:t>태스크 종료 ■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pPr marL="0" indent="0" algn="r">
              <a:buNone/>
            </a:pPr>
            <a:r>
              <a:rPr lang="ko-KR" altLang="en-US" sz="1400" dirty="0">
                <a:solidFill>
                  <a:schemeClr val="accent4"/>
                </a:solidFill>
              </a:rPr>
              <a:t>시그널 ■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 marL="0" indent="0" algn="r">
              <a:buNone/>
            </a:pPr>
            <a:r>
              <a:rPr lang="ko-KR" altLang="en-US" sz="1400" dirty="0">
                <a:solidFill>
                  <a:schemeClr val="accent6"/>
                </a:solidFill>
              </a:rPr>
              <a:t>대기 상태 ■</a:t>
            </a:r>
            <a:endParaRPr lang="en-US" altLang="ko-K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75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8BE12-90B7-498E-B27C-4561FBEF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sz="3600" b="1" dirty="0"/>
              <a:t>WHEN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2400" b="1" dirty="0"/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altLang="ko-KR" sz="2000" dirty="0"/>
              <a:t>Timer </a:t>
            </a:r>
            <a:r>
              <a:rPr lang="en-US" altLang="ko-KR" sz="2000" dirty="0" err="1"/>
              <a:t>interrup</a:t>
            </a:r>
            <a:r>
              <a:rPr lang="ko-KR" altLang="en-US" sz="2000" dirty="0"/>
              <a:t>의 루틴이 종료되는 시점에 </a:t>
            </a:r>
            <a:r>
              <a:rPr lang="en-US" altLang="ko-KR" sz="2000" b="1" dirty="0">
                <a:highlight>
                  <a:srgbClr val="800080"/>
                </a:highlight>
              </a:rPr>
              <a:t>task</a:t>
            </a:r>
            <a:r>
              <a:rPr lang="ko-KR" altLang="en-US" sz="2000" b="1" dirty="0">
                <a:highlight>
                  <a:srgbClr val="800080"/>
                </a:highlight>
              </a:rPr>
              <a:t>의 </a:t>
            </a:r>
            <a:r>
              <a:rPr lang="en-US" altLang="ko-KR" sz="2000" b="1" dirty="0" err="1">
                <a:highlight>
                  <a:srgbClr val="800080"/>
                </a:highlight>
              </a:rPr>
              <a:t>need_resched</a:t>
            </a:r>
            <a:r>
              <a:rPr lang="en-US" altLang="ko-KR" sz="2000" b="1" dirty="0">
                <a:highlight>
                  <a:srgbClr val="800080"/>
                </a:highlight>
              </a:rPr>
              <a:t> </a:t>
            </a:r>
            <a:r>
              <a:rPr lang="ko-KR" altLang="en-US" sz="2000" b="1" dirty="0">
                <a:highlight>
                  <a:srgbClr val="800080"/>
                </a:highlight>
              </a:rPr>
              <a:t>확인</a:t>
            </a:r>
            <a:r>
              <a:rPr lang="ko-KR" altLang="en-US" sz="2000" dirty="0"/>
              <a:t>해 결과에 따라 </a:t>
            </a:r>
            <a:r>
              <a:rPr lang="en-US" altLang="ko-KR" sz="2000" dirty="0"/>
              <a:t>rescheduling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 sz="2000" dirty="0"/>
              <a:t>현재 수행중인 태스크가 </a:t>
            </a:r>
            <a:r>
              <a:rPr lang="ko-KR" altLang="en-US" sz="2000" b="1" dirty="0">
                <a:highlight>
                  <a:srgbClr val="800080"/>
                </a:highlight>
              </a:rPr>
              <a:t>자신의 </a:t>
            </a:r>
            <a:r>
              <a:rPr lang="en-US" altLang="ko-KR" sz="2000" b="1" dirty="0" err="1">
                <a:highlight>
                  <a:srgbClr val="800080"/>
                </a:highlight>
              </a:rPr>
              <a:t>timeslice</a:t>
            </a:r>
            <a:r>
              <a:rPr lang="en-US" altLang="ko-KR" sz="2000" b="1" dirty="0">
                <a:highlight>
                  <a:srgbClr val="800080"/>
                </a:highlight>
              </a:rPr>
              <a:t> </a:t>
            </a:r>
            <a:r>
              <a:rPr lang="ko-KR" altLang="en-US" sz="2000" b="1" dirty="0">
                <a:highlight>
                  <a:srgbClr val="800080"/>
                </a:highlight>
              </a:rPr>
              <a:t>모두 사용</a:t>
            </a:r>
            <a:r>
              <a:rPr lang="en-US" altLang="ko-KR" sz="2000" b="1" dirty="0">
                <a:highlight>
                  <a:srgbClr val="800080"/>
                </a:highlight>
              </a:rPr>
              <a:t>, </a:t>
            </a:r>
            <a:r>
              <a:rPr lang="ko-KR" altLang="en-US" sz="2000" b="1" dirty="0">
                <a:highlight>
                  <a:srgbClr val="800080"/>
                </a:highlight>
              </a:rPr>
              <a:t>혹은 이벤트를 대기</a:t>
            </a:r>
            <a:r>
              <a:rPr lang="ko-KR" altLang="en-US" sz="2000" dirty="0"/>
              <a:t>할 때 </a:t>
            </a:r>
            <a:r>
              <a:rPr lang="en-US" altLang="ko-KR" sz="2000" dirty="0"/>
              <a:t>rescheduling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 sz="2000" b="1" dirty="0">
                <a:highlight>
                  <a:srgbClr val="800080"/>
                </a:highlight>
              </a:rPr>
              <a:t>새롭게 태스크 생성</a:t>
            </a:r>
            <a:r>
              <a:rPr lang="en-US" altLang="ko-KR" sz="2000" b="1" dirty="0">
                <a:highlight>
                  <a:srgbClr val="800080"/>
                </a:highlight>
              </a:rPr>
              <a:t>, </a:t>
            </a:r>
            <a:r>
              <a:rPr lang="ko-KR" altLang="en-US" sz="2000" b="1" dirty="0">
                <a:highlight>
                  <a:srgbClr val="800080"/>
                </a:highlight>
              </a:rPr>
              <a:t>혹은 대기상태의 태스크가 활성화</a:t>
            </a:r>
            <a:r>
              <a:rPr lang="ko-KR" altLang="en-US" sz="2000" dirty="0"/>
              <a:t>될 때 </a:t>
            </a:r>
            <a:r>
              <a:rPr lang="en-US" altLang="ko-KR" sz="2000" dirty="0"/>
              <a:t>rescheduling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 sz="2000" dirty="0"/>
              <a:t>해당 태스크가 </a:t>
            </a:r>
            <a:r>
              <a:rPr lang="ko-KR" altLang="en-US" sz="2000" b="1" dirty="0">
                <a:highlight>
                  <a:srgbClr val="800080"/>
                </a:highlight>
              </a:rPr>
              <a:t>스케줄링 관련 </a:t>
            </a:r>
            <a:r>
              <a:rPr lang="en-US" altLang="ko-KR" sz="2000" b="1" dirty="0">
                <a:highlight>
                  <a:srgbClr val="800080"/>
                </a:highlight>
              </a:rPr>
              <a:t>system call</a:t>
            </a:r>
            <a:r>
              <a:rPr lang="ko-KR" altLang="en-US" sz="2000" dirty="0"/>
              <a:t>을 할 때 </a:t>
            </a:r>
            <a:r>
              <a:rPr lang="en-US" altLang="ko-KR" sz="2000" dirty="0"/>
              <a:t>rescheduling (</a:t>
            </a:r>
            <a:r>
              <a:rPr lang="en-US" altLang="ko-KR" sz="2000" dirty="0" err="1">
                <a:latin typeface="Consolas" panose="020B0609020204030204" pitchFamily="49" charset="0"/>
              </a:rPr>
              <a:t>sched_setscheduler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  <a:r>
              <a:rPr lang="en-US" altLang="ko-KR" sz="2000" dirty="0"/>
              <a:t>, …)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EB9E6FC-435A-4C39-A9BC-7A43DD1E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일반 태스크 스케줄링 → </a:t>
            </a:r>
            <a:r>
              <a:rPr lang="en-US" altLang="ko-KR" sz="2000" dirty="0"/>
              <a:t>scheduler </a:t>
            </a:r>
            <a:r>
              <a:rPr lang="ko-KR" altLang="en-US" sz="2000" dirty="0"/>
              <a:t>호출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490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67FE-1D59-4754-A39E-F0FC3508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queue &amp; Scheduling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일반 태스크 스케줄링 → </a:t>
            </a:r>
            <a:r>
              <a:rPr lang="en-US" altLang="ko-KR" sz="2000" dirty="0" err="1"/>
              <a:t>timeslice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CF64-020B-4E35-B071-3BD33726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latin typeface="Consolas" panose="020B0609020204030204" pitchFamily="49" charset="0"/>
              </a:rPr>
              <a:t>그룹 스케줄링 기법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사용자 </a:t>
            </a:r>
            <a:r>
              <a:rPr lang="en-US" altLang="ko-KR" dirty="0">
                <a:latin typeface="Consolas" panose="020B0609020204030204" pitchFamily="49" charset="0"/>
              </a:rPr>
              <a:t>ID </a:t>
            </a:r>
            <a:r>
              <a:rPr lang="ko-KR" altLang="en-US" dirty="0">
                <a:latin typeface="Consolas" panose="020B0609020204030204" pitchFamily="49" charset="0"/>
              </a:rPr>
              <a:t>기반 그룹 스케줄링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ko-KR" altLang="en-US" b="1" dirty="0">
                <a:highlight>
                  <a:srgbClr val="800080"/>
                </a:highlight>
                <a:latin typeface="Consolas" panose="020B0609020204030204" pitchFamily="49" charset="0"/>
              </a:rPr>
              <a:t>특정 </a:t>
            </a:r>
            <a:r>
              <a:rPr lang="ko-KR" altLang="en-US" b="1" dirty="0" err="1">
                <a:highlight>
                  <a:srgbClr val="800080"/>
                </a:highlight>
                <a:latin typeface="Consolas" panose="020B0609020204030204" pitchFamily="49" charset="0"/>
              </a:rPr>
              <a:t>사용자간에</a:t>
            </a:r>
            <a:r>
              <a:rPr lang="ko-KR" altLang="en-US" b="1" dirty="0">
                <a:highlight>
                  <a:srgbClr val="800080"/>
                </a:highlight>
                <a:latin typeface="Consolas" panose="020B0609020204030204" pitchFamily="49" charset="0"/>
              </a:rPr>
              <a:t> 공평하게 </a:t>
            </a:r>
            <a:r>
              <a:rPr lang="en-US" altLang="ko-KR" b="1" dirty="0">
                <a:highlight>
                  <a:srgbClr val="800080"/>
                </a:highlight>
                <a:latin typeface="Consolas" panose="020B0609020204030204" pitchFamily="49" charset="0"/>
              </a:rPr>
              <a:t>CPU </a:t>
            </a:r>
            <a:r>
              <a:rPr lang="ko-KR" altLang="en-US" b="1" dirty="0">
                <a:highlight>
                  <a:srgbClr val="800080"/>
                </a:highlight>
                <a:latin typeface="Consolas" panose="020B0609020204030204" pitchFamily="49" charset="0"/>
              </a:rPr>
              <a:t>배분</a:t>
            </a:r>
            <a:endParaRPr lang="en-US" altLang="ko-KR" b="1" dirty="0">
              <a:highlight>
                <a:srgbClr val="800080"/>
              </a:highlight>
              <a:latin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 err="1">
                <a:latin typeface="Consolas" panose="020B0609020204030204" pitchFamily="49" charset="0"/>
              </a:rPr>
              <a:t>Cgroup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가상 파일시스템 기반 그룹 스케줄링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사용자가 지정한 태스크들을 하나의 그룹으로 취급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b="1" dirty="0">
                <a:highlight>
                  <a:srgbClr val="800080"/>
                </a:highlight>
                <a:latin typeface="Consolas" panose="020B0609020204030204" pitchFamily="49" charset="0"/>
              </a:rPr>
              <a:t>그룹 간에 공평하게 </a:t>
            </a:r>
            <a:r>
              <a:rPr lang="en-US" altLang="ko-KR" b="1" dirty="0">
                <a:highlight>
                  <a:srgbClr val="800080"/>
                </a:highlight>
                <a:latin typeface="Consolas" panose="020B0609020204030204" pitchFamily="49" charset="0"/>
              </a:rPr>
              <a:t>CPU </a:t>
            </a:r>
            <a:r>
              <a:rPr lang="ko-KR" altLang="en-US" b="1" dirty="0">
                <a:highlight>
                  <a:srgbClr val="800080"/>
                </a:highlight>
                <a:latin typeface="Consolas" panose="020B0609020204030204" pitchFamily="49" charset="0"/>
              </a:rPr>
              <a:t>배분</a:t>
            </a:r>
            <a:endParaRPr lang="en-US" altLang="ko-KR" b="1" dirty="0">
              <a:highlight>
                <a:srgbClr val="80008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8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F4E02-5EFC-4CC0-A89F-A6C39364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전이 </a:t>
            </a:r>
            <a:r>
              <a:rPr lang="en-US" altLang="ko-KR" dirty="0"/>
              <a:t>(State 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2E1DE-190A-4665-8EFC-6C1E501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TASK_RUNNING - </a:t>
            </a:r>
            <a:r>
              <a:rPr lang="ko-KR" altLang="en-US" sz="2000" dirty="0"/>
              <a:t>프로세스가 </a:t>
            </a:r>
            <a:r>
              <a:rPr lang="en-US" altLang="ko-KR" sz="2000" dirty="0"/>
              <a:t>CPU</a:t>
            </a:r>
            <a:r>
              <a:rPr lang="ko-KR" altLang="en-US" sz="2000" dirty="0"/>
              <a:t>에서 실행 중이거나 실행되기를 기다리는 중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dirty="0"/>
              <a:t>TASK_RUNNING (ready)</a:t>
            </a:r>
            <a:br>
              <a:rPr lang="en-US" altLang="ko-KR" dirty="0"/>
            </a:br>
            <a:r>
              <a:rPr lang="en-US" altLang="ko-KR" sz="2000" dirty="0"/>
              <a:t>&gt; CPU</a:t>
            </a:r>
            <a:r>
              <a:rPr lang="ko-KR" altLang="en-US" sz="2000" dirty="0"/>
              <a:t> 점유하기까지 대기</a:t>
            </a:r>
            <a:endParaRPr lang="en-US" altLang="ko-KR" dirty="0"/>
          </a:p>
          <a:p>
            <a:r>
              <a:rPr lang="en-US" altLang="ko-KR" dirty="0"/>
              <a:t>TASK_RUNNING (running)</a:t>
            </a:r>
            <a:br>
              <a:rPr lang="en-US" altLang="ko-KR" dirty="0"/>
            </a:br>
            <a:r>
              <a:rPr lang="en-US" altLang="ko-KR" sz="2000" dirty="0"/>
              <a:t>&gt; CPU </a:t>
            </a:r>
            <a:r>
              <a:rPr lang="ko-KR" altLang="en-US" sz="2000" dirty="0"/>
              <a:t>점유 후 태스크가 실행 중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4671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7C94D-4B79-4CDC-8AF3-1E62142C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전이 </a:t>
            </a:r>
            <a:r>
              <a:rPr lang="en-US" altLang="ko-KR" dirty="0"/>
              <a:t>(State transition)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1AD495-0D7E-4D3E-B581-57C94659E112}"/>
              </a:ext>
            </a:extLst>
          </p:cNvPr>
          <p:cNvSpPr/>
          <p:nvPr/>
        </p:nvSpPr>
        <p:spPr>
          <a:xfrm>
            <a:off x="1728850" y="3429000"/>
            <a:ext cx="2346431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TASK_RUNNING</a:t>
            </a:r>
          </a:p>
          <a:p>
            <a:pPr algn="ctr"/>
            <a:r>
              <a:rPr lang="en-US" altLang="ko-KR" dirty="0"/>
              <a:t>(ready)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777182-B242-46CE-872D-FD0F7B3CA41F}"/>
              </a:ext>
            </a:extLst>
          </p:cNvPr>
          <p:cNvSpPr/>
          <p:nvPr/>
        </p:nvSpPr>
        <p:spPr>
          <a:xfrm>
            <a:off x="8116721" y="3429000"/>
            <a:ext cx="2346431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TASK_RUNNING</a:t>
            </a:r>
          </a:p>
          <a:p>
            <a:pPr algn="ctr"/>
            <a:r>
              <a:rPr lang="en-US" altLang="ko-KR" dirty="0"/>
              <a:t>(running)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3A34B00-9381-46CD-8FA7-C20462076999}"/>
              </a:ext>
            </a:extLst>
          </p:cNvPr>
          <p:cNvSpPr/>
          <p:nvPr/>
        </p:nvSpPr>
        <p:spPr>
          <a:xfrm>
            <a:off x="4754089" y="3814947"/>
            <a:ext cx="2683823" cy="56110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629CC-E1B6-49B6-AE75-D9E4CC532693}"/>
              </a:ext>
            </a:extLst>
          </p:cNvPr>
          <p:cNvSpPr txBox="1"/>
          <p:nvPr/>
        </p:nvSpPr>
        <p:spPr>
          <a:xfrm>
            <a:off x="838200" y="1690688"/>
            <a:ext cx="480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CPU</a:t>
            </a:r>
            <a:r>
              <a:rPr lang="ko-KR" altLang="en-US" dirty="0"/>
              <a:t> 시간을 모두 사용 시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다른 태스크가 높은 우선순위를 가질 시</a:t>
            </a:r>
          </a:p>
        </p:txBody>
      </p:sp>
    </p:spTree>
    <p:extLst>
      <p:ext uri="{BB962C8B-B14F-4D97-AF65-F5344CB8AC3E}">
        <p14:creationId xmlns:p14="http://schemas.microsoft.com/office/powerpoint/2010/main" val="416515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7C94D-4B79-4CDC-8AF3-1E62142C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전이 </a:t>
            </a:r>
            <a:r>
              <a:rPr lang="en-US" altLang="ko-KR" dirty="0"/>
              <a:t>(State transition)</a:t>
            </a:r>
            <a:endParaRPr lang="ko-KR" altLang="en-US" dirty="0"/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F0DBB6FB-74AA-4468-9AAD-3DE39C8735A4}"/>
              </a:ext>
            </a:extLst>
          </p:cNvPr>
          <p:cNvSpPr/>
          <p:nvPr/>
        </p:nvSpPr>
        <p:spPr>
          <a:xfrm>
            <a:off x="4754089" y="3811226"/>
            <a:ext cx="2683823" cy="56110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61412-D4ED-4C92-B428-001EDC1F039D}"/>
              </a:ext>
            </a:extLst>
          </p:cNvPr>
          <p:cNvSpPr/>
          <p:nvPr/>
        </p:nvSpPr>
        <p:spPr>
          <a:xfrm>
            <a:off x="1728850" y="3429000"/>
            <a:ext cx="2346431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TASK_RUNNING</a:t>
            </a:r>
          </a:p>
          <a:p>
            <a:pPr algn="ctr"/>
            <a:r>
              <a:rPr lang="en-US" altLang="ko-KR" dirty="0"/>
              <a:t>(ready)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CBAE83-0C98-4ED1-83F0-AB79B4BD16DF}"/>
              </a:ext>
            </a:extLst>
          </p:cNvPr>
          <p:cNvSpPr/>
          <p:nvPr/>
        </p:nvSpPr>
        <p:spPr>
          <a:xfrm>
            <a:off x="8116721" y="3429000"/>
            <a:ext cx="2346431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TASK_RUNNING</a:t>
            </a:r>
          </a:p>
          <a:p>
            <a:pPr algn="ctr"/>
            <a:r>
              <a:rPr lang="en-US" altLang="ko-KR" dirty="0"/>
              <a:t>(running)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03FBC-9A3E-4A65-9689-DDE27B5CB508}"/>
              </a:ext>
            </a:extLst>
          </p:cNvPr>
          <p:cNvSpPr txBox="1"/>
          <p:nvPr/>
        </p:nvSpPr>
        <p:spPr>
          <a:xfrm>
            <a:off x="838200" y="1690688"/>
            <a:ext cx="48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1. </a:t>
            </a:r>
            <a:r>
              <a:rPr lang="ko-KR" altLang="en-US" dirty="0" err="1"/>
              <a:t>스케쥴링에</a:t>
            </a:r>
            <a:r>
              <a:rPr lang="ko-KR" altLang="en-US" dirty="0"/>
              <a:t> 맞춰서</a:t>
            </a:r>
          </a:p>
        </p:txBody>
      </p:sp>
    </p:spTree>
    <p:extLst>
      <p:ext uri="{BB962C8B-B14F-4D97-AF65-F5344CB8AC3E}">
        <p14:creationId xmlns:p14="http://schemas.microsoft.com/office/powerpoint/2010/main" val="189981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F4E02-5EFC-4CC0-A89F-A6C39364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전이 </a:t>
            </a:r>
            <a:r>
              <a:rPr lang="en-US" altLang="ko-KR" dirty="0"/>
              <a:t>(State 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2E1DE-190A-4665-8EFC-6C1E501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TASK_INTERRUPTIBLE - </a:t>
            </a:r>
            <a:r>
              <a:rPr lang="ko-KR" altLang="en-US" sz="2000" dirty="0"/>
              <a:t>프로세스가 어떤 조건을 기다리며 </a:t>
            </a:r>
            <a:r>
              <a:rPr lang="ko-KR" altLang="en-US" sz="2000" dirty="0" err="1"/>
              <a:t>보류중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하드웨어 인터럽트 발생</a:t>
            </a:r>
            <a:endParaRPr lang="en-US" altLang="ko-KR" sz="2000" dirty="0"/>
          </a:p>
          <a:p>
            <a:r>
              <a:rPr lang="ko-KR" altLang="en-US" sz="2000" dirty="0"/>
              <a:t>프로세스 자원 해지</a:t>
            </a:r>
            <a:endParaRPr lang="en-US" altLang="ko-KR" sz="2000" dirty="0"/>
          </a:p>
          <a:p>
            <a:r>
              <a:rPr lang="en-US" altLang="ko-KR" sz="2000" dirty="0"/>
              <a:t>…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발생 시 </a:t>
            </a:r>
            <a:r>
              <a:rPr lang="en-US" altLang="ko-KR" sz="2000" dirty="0"/>
              <a:t>TASK_RUNNING</a:t>
            </a:r>
            <a:r>
              <a:rPr lang="ko-KR" altLang="en-US" sz="2000" dirty="0"/>
              <a:t>로 돌아 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37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F4E02-5EFC-4CC0-A89F-A6C39364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전이 </a:t>
            </a:r>
            <a:r>
              <a:rPr lang="en-US" altLang="ko-KR" dirty="0"/>
              <a:t>(State 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2E1DE-190A-4665-8EFC-6C1E501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TASK_UNINTERRUPTIBLE – </a:t>
            </a:r>
            <a:r>
              <a:rPr lang="en-US" altLang="ko-KR" sz="2000" dirty="0"/>
              <a:t>TASK_INTERRUPTIBLE</a:t>
            </a:r>
            <a:r>
              <a:rPr lang="ko-KR" altLang="en-US" sz="2000" dirty="0"/>
              <a:t>과 비슷하지만 시그널 반응 </a:t>
            </a:r>
            <a:r>
              <a:rPr lang="en-US" altLang="ko-KR" sz="2000" dirty="0"/>
              <a:t>x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하드웨어 인터럽트 발생</a:t>
            </a:r>
            <a:endParaRPr lang="en-US" altLang="ko-KR" sz="2000" dirty="0"/>
          </a:p>
          <a:p>
            <a:r>
              <a:rPr lang="ko-KR" altLang="en-US" sz="2000" dirty="0"/>
              <a:t>프로세스 자원 해지</a:t>
            </a:r>
            <a:endParaRPr lang="en-US" altLang="ko-KR" sz="2000" dirty="0"/>
          </a:p>
          <a:p>
            <a:r>
              <a:rPr lang="en-US" altLang="ko-KR" sz="2000" dirty="0"/>
              <a:t>…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발생 시 </a:t>
            </a:r>
            <a:r>
              <a:rPr lang="en-US" altLang="ko-KR" sz="2000" dirty="0"/>
              <a:t>TASK_RUNNING</a:t>
            </a:r>
            <a:r>
              <a:rPr lang="ko-KR" altLang="en-US" sz="2000" dirty="0"/>
              <a:t>로 돌아 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5437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1637</Words>
  <Application>Microsoft Office PowerPoint</Application>
  <PresentationFormat>와이드스크린</PresentationFormat>
  <Paragraphs>232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Consolas</vt:lpstr>
      <vt:lpstr>Office Theme</vt:lpstr>
      <vt:lpstr>상태 전이와 실행 수준 변화</vt:lpstr>
      <vt:lpstr>상태 전이 State transition</vt:lpstr>
      <vt:lpstr>상태 전이 (State transition)</vt:lpstr>
      <vt:lpstr>상태 전이 (State transition)</vt:lpstr>
      <vt:lpstr>상태 전이 (State transition)</vt:lpstr>
      <vt:lpstr>상태 전이 (State transition)</vt:lpstr>
      <vt:lpstr>상태 전이 (State transition)</vt:lpstr>
      <vt:lpstr>상태 전이 (State transition)</vt:lpstr>
      <vt:lpstr>상태 전이 (State transition)</vt:lpstr>
      <vt:lpstr>상태 전이 (State transition)</vt:lpstr>
      <vt:lpstr>상태 전이 (State transition)</vt:lpstr>
      <vt:lpstr>PowerPoint 프레젠테이션</vt:lpstr>
      <vt:lpstr>실행 수준 변화 Change of Execution level</vt:lpstr>
      <vt:lpstr>실행 수준 변화 (Change of Execution Level)</vt:lpstr>
      <vt:lpstr>실행 수준 변화 (Change of Execution Level)</vt:lpstr>
      <vt:lpstr>실행 수준 변화 (Change of Execution Level)</vt:lpstr>
      <vt:lpstr>실행 수준 변화 (Change of Execution Level)</vt:lpstr>
      <vt:lpstr>Run queue &amp; Scheduling</vt:lpstr>
      <vt:lpstr>Run queue &amp; Scheduling - Scheduling</vt:lpstr>
      <vt:lpstr>Run queue &amp; Scheduling - Scheduling</vt:lpstr>
      <vt:lpstr>Run queue &amp; Scheduling - Run queue</vt:lpstr>
      <vt:lpstr>Run queue &amp; Scheduling - Run queue</vt:lpstr>
      <vt:lpstr>Run queue &amp; Scheduling - Run queue</vt:lpstr>
      <vt:lpstr>Run queue &amp; Scheduling - Run queue</vt:lpstr>
      <vt:lpstr>Run queue &amp; Scheduling - Run queue</vt:lpstr>
      <vt:lpstr>Run queue &amp; Scheduling - 실시간 태스크 스케줄링</vt:lpstr>
      <vt:lpstr>Run queue &amp; Scheduling - 실시간 태스크 스케줄링 → DEADLINE</vt:lpstr>
      <vt:lpstr>Run queue &amp; Scheduling - 실시간 태스크 스케줄링 → DEADLINE</vt:lpstr>
      <vt:lpstr>Run queue &amp; Scheduling - 실시간 태스크 스케줄링 → DEADLINE</vt:lpstr>
      <vt:lpstr>Run queue &amp; Scheduling - 실시간 태스크 스케줄링 → DEADLINE</vt:lpstr>
      <vt:lpstr>Run queue &amp; Scheduling - 실시간 태스크 스케줄링 → RR / FIFO</vt:lpstr>
      <vt:lpstr>PowerPoint 프레젠테이션</vt:lpstr>
      <vt:lpstr>Run queue &amp; Scheduling - 일반 태스크 스케줄링 → CFS</vt:lpstr>
      <vt:lpstr>PowerPoint 프레젠테이션</vt:lpstr>
      <vt:lpstr>Run queue &amp; Scheduling - 일반 태스크 스케줄링 → CFS</vt:lpstr>
      <vt:lpstr>Run queue &amp; Scheduling - 일반 태스크 스케줄링 → CFS</vt:lpstr>
      <vt:lpstr>Run queue &amp; Scheduling - 일반 태스크 스케줄링 → timeslice</vt:lpstr>
      <vt:lpstr>Run queue &amp; Scheduling - 일반 태스크 스케줄링 → timeslice</vt:lpstr>
      <vt:lpstr>Run queue &amp; Scheduling - 일반 태스크 스케줄링 → scheduler 호출 </vt:lpstr>
      <vt:lpstr>Run queue &amp; Scheduling - 일반 태스크 스케줄링 → scheduler 호출 </vt:lpstr>
      <vt:lpstr>Run queue &amp; Scheduling - 일반 태스크 스케줄링 → timeslice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상태 전이와 실행 수준 변화</dc:title>
  <dc:creator>김도현</dc:creator>
  <cp:lastModifiedBy>dolpin1402@ajou.ac.kr</cp:lastModifiedBy>
  <cp:revision>18</cp:revision>
  <dcterms:created xsi:type="dcterms:W3CDTF">2020-04-11T10:37:19Z</dcterms:created>
  <dcterms:modified xsi:type="dcterms:W3CDTF">2020-04-11T13:14:26Z</dcterms:modified>
</cp:coreProperties>
</file>